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5"/>
    <p:sldMasterId id="2147483656" r:id="rId6"/>
    <p:sldMasterId id="2147483658" r:id="rId7"/>
  </p:sldMasterIdLst>
  <p:notesMasterIdLst>
    <p:notesMasterId r:id="rId18"/>
  </p:notesMasterIdLst>
  <p:sldIdLst>
    <p:sldId id="389" r:id="rId8"/>
    <p:sldId id="392" r:id="rId9"/>
    <p:sldId id="405" r:id="rId10"/>
    <p:sldId id="406" r:id="rId11"/>
    <p:sldId id="399" r:id="rId12"/>
    <p:sldId id="407" r:id="rId13"/>
    <p:sldId id="400" r:id="rId14"/>
    <p:sldId id="408" r:id="rId15"/>
    <p:sldId id="401" r:id="rId16"/>
    <p:sldId id="396" r:id="rId17"/>
  </p:sldIdLst>
  <p:sldSz cx="12192000" cy="6858000"/>
  <p:notesSz cx="6858000" cy="9144000"/>
  <p:embeddedFontLst>
    <p:embeddedFont>
      <p:font typeface="Oswald" panose="00000500000000000000" pitchFamily="2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8" roundtripDataSignature="AMtx7mgiEQzM15yImlSdMhu3IxpNo6Dn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5D66"/>
    <a:srgbClr val="65999E"/>
    <a:srgbClr val="D07954"/>
    <a:srgbClr val="A2350A"/>
    <a:srgbClr val="154973"/>
    <a:srgbClr val="457AA5"/>
    <a:srgbClr val="D0D0CE"/>
    <a:srgbClr val="EDEDED"/>
    <a:srgbClr val="0B5584"/>
    <a:srgbClr val="FAC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29029-8877-807C-725E-40D487327BD7}" v="36" dt="2025-07-23T10:45:07.741"/>
    <p1510:client id="{9CF0F85D-D3E4-4BB1-85BF-064C5D872CA8}" v="1" dt="2025-07-23T10:45:54.3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930" autoAdjust="0"/>
  </p:normalViewPr>
  <p:slideViewPr>
    <p:cSldViewPr snapToGrid="0">
      <p:cViewPr varScale="1">
        <p:scale>
          <a:sx n="52" d="100"/>
          <a:sy n="52" d="100"/>
        </p:scale>
        <p:origin x="12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72" Type="http://schemas.openxmlformats.org/officeDocument/2006/relationships/tableStyles" Target="tableStyles.xml"/><Relationship Id="rId3" Type="http://schemas.openxmlformats.org/officeDocument/2006/relationships/customXml" Target="../customXml/item3.xml"/><Relationship Id="rId68" Type="http://customschemas.google.com/relationships/presentationmetadata" Target="metadata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71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font" Target="fonts/font2.fntdata"/><Relationship Id="rId7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font" Target="fonts/font1.fntdata"/><Relationship Id="rId73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6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298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11085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83568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8A63B-2C6F-120F-6801-E95561835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92CA5E-6F52-DF65-04BE-E5572BFD31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ACCA9-8A95-F739-0E46-6DE7E0B1E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17176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AD518-91BF-A9A8-0EB7-4CD6F8CCD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AED354-FA19-B2AC-BB81-C1C69D6DBE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AE2CCC-11A8-CE60-D3D2-7E540D1E7D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87946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A4F90-54F0-E0D9-E79A-525443EAC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C4D2A1-8078-912D-A599-04D6936777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C654C1-991F-C1C1-46C3-B30C470CBA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556932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17DAF-E7D5-3226-E365-F1AFE914D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AC15C2-E79D-F152-6C0C-10346FEBCB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1B92C7-3057-D3DC-53F9-BC1A8685E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06868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0E0CC-43CC-95B0-0207-3527AA8EE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7BC5A7-8F01-0F4A-39AB-EC4BBBE82E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71B159-2D4F-B0C2-AEE6-98163AD72E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26990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D3B9A-0FE9-4570-EBC4-ABE5B26D2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D6D718-D037-B3E5-AEF2-4634BB639B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B095B3-B1FC-1916-D8D2-CF7AE12C1A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603769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EE277-D9B9-AFCB-9931-0D295FBFA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DDE6EF-CFA1-BEDE-DFDE-889D214282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725FA2-B631-8C3A-A01A-ECB31F572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766099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Autocomplete">
            <a:extLst>
              <a:ext uri="{FF2B5EF4-FFF2-40B4-BE49-F238E27FC236}">
                <a16:creationId xmlns:a16="http://schemas.microsoft.com/office/drawing/2014/main" id="{B992C9D9-7239-0D79-5C2A-39DAEC47CF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485125" y="6217542"/>
            <a:ext cx="40767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2092139-C217-D340-8753-A000502CDFC7}" type="datetime4">
              <a:rPr lang="en-US" sz="1600" b="0" i="0" cap="all" spc="300" smtClean="0">
                <a:solidFill>
                  <a:srgbClr val="0B5D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December 16, 2025</a:t>
            </a:fld>
            <a:endParaRPr lang="en-US" sz="1600" b="0" i="0" cap="all" spc="300">
              <a:solidFill>
                <a:srgbClr val="0B5D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Background Bar">
            <a:extLst>
              <a:ext uri="{FF2B5EF4-FFF2-40B4-BE49-F238E27FC236}">
                <a16:creationId xmlns:a16="http://schemas.microsoft.com/office/drawing/2014/main" id="{FF5AF332-984B-7C76-3DFE-DA1F1C6FBCE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0214" y="5162889"/>
            <a:ext cx="8735017" cy="929555"/>
          </a:xfrm>
          <a:custGeom>
            <a:avLst/>
            <a:gdLst>
              <a:gd name="connsiteX0" fmla="*/ 0 w 8735017"/>
              <a:gd name="connsiteY0" fmla="*/ 0 h 929555"/>
              <a:gd name="connsiteX1" fmla="*/ 8270240 w 8735017"/>
              <a:gd name="connsiteY1" fmla="*/ 0 h 929555"/>
              <a:gd name="connsiteX2" fmla="*/ 8270240 w 8735017"/>
              <a:gd name="connsiteY2" fmla="*/ 1 h 929555"/>
              <a:gd name="connsiteX3" fmla="*/ 8735017 w 8735017"/>
              <a:gd name="connsiteY3" fmla="*/ 464778 h 929555"/>
              <a:gd name="connsiteX4" fmla="*/ 8270240 w 8735017"/>
              <a:gd name="connsiteY4" fmla="*/ 929555 h 929555"/>
              <a:gd name="connsiteX5" fmla="*/ 8270230 w 8735017"/>
              <a:gd name="connsiteY5" fmla="*/ 929554 h 929555"/>
              <a:gd name="connsiteX6" fmla="*/ 0 w 8735017"/>
              <a:gd name="connsiteY6" fmla="*/ 929554 h 929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35017" h="929555">
                <a:moveTo>
                  <a:pt x="0" y="0"/>
                </a:moveTo>
                <a:lnTo>
                  <a:pt x="8270240" y="0"/>
                </a:lnTo>
                <a:lnTo>
                  <a:pt x="8270240" y="1"/>
                </a:lnTo>
                <a:cubicBezTo>
                  <a:pt x="8526929" y="1"/>
                  <a:pt x="8735017" y="208089"/>
                  <a:pt x="8735017" y="464778"/>
                </a:cubicBezTo>
                <a:cubicBezTo>
                  <a:pt x="8735017" y="721467"/>
                  <a:pt x="8526929" y="929555"/>
                  <a:pt x="8270240" y="929555"/>
                </a:cubicBezTo>
                <a:lnTo>
                  <a:pt x="8270230" y="929554"/>
                </a:lnTo>
                <a:lnTo>
                  <a:pt x="0" y="929554"/>
                </a:lnTo>
                <a:close/>
              </a:path>
            </a:pathLst>
          </a:custGeom>
          <a:solidFill>
            <a:srgbClr val="65999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Cover Slide Subtitle Placeholder Text">
            <a:extLst>
              <a:ext uri="{FF2B5EF4-FFF2-40B4-BE49-F238E27FC236}">
                <a16:creationId xmlns:a16="http://schemas.microsoft.com/office/drawing/2014/main" id="{1BBEC868-8BA9-3F82-05B4-4FEA983799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5124" y="5312546"/>
            <a:ext cx="7945198" cy="6302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800" b="0" i="0" cap="all" spc="3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COVER SLIDE SUBTITLE PLACEHOLDER TEXT EXAMPLE</a:t>
            </a:r>
          </a:p>
        </p:txBody>
      </p:sp>
      <p:sp>
        <p:nvSpPr>
          <p:cNvPr id="44" name="Image Placeholder">
            <a:extLst>
              <a:ext uri="{FF2B5EF4-FFF2-40B4-BE49-F238E27FC236}">
                <a16:creationId xmlns:a16="http://schemas.microsoft.com/office/drawing/2014/main" id="{F9B8DB9A-384C-E249-8547-665E6FCCBE1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33571" y="1140361"/>
            <a:ext cx="4777813" cy="3641771"/>
          </a:xfrm>
          <a:custGeom>
            <a:avLst/>
            <a:gdLst>
              <a:gd name="connsiteX0" fmla="*/ 0 w 2977704"/>
              <a:gd name="connsiteY0" fmla="*/ 0 h 3726917"/>
              <a:gd name="connsiteX1" fmla="*/ 2977704 w 2977704"/>
              <a:gd name="connsiteY1" fmla="*/ 0 h 3726917"/>
              <a:gd name="connsiteX2" fmla="*/ 2977704 w 2977704"/>
              <a:gd name="connsiteY2" fmla="*/ 3726917 h 3726917"/>
              <a:gd name="connsiteX3" fmla="*/ 0 w 2977704"/>
              <a:gd name="connsiteY3" fmla="*/ 3726917 h 3726917"/>
              <a:gd name="connsiteX4" fmla="*/ 0 w 2977704"/>
              <a:gd name="connsiteY4" fmla="*/ 0 h 3726917"/>
              <a:gd name="connsiteX0" fmla="*/ 372213 w 3349917"/>
              <a:gd name="connsiteY0" fmla="*/ 0 h 3726917"/>
              <a:gd name="connsiteX1" fmla="*/ 3349917 w 3349917"/>
              <a:gd name="connsiteY1" fmla="*/ 0 h 3726917"/>
              <a:gd name="connsiteX2" fmla="*/ 3349917 w 3349917"/>
              <a:gd name="connsiteY2" fmla="*/ 3726917 h 3726917"/>
              <a:gd name="connsiteX3" fmla="*/ 372213 w 3349917"/>
              <a:gd name="connsiteY3" fmla="*/ 3726917 h 3726917"/>
              <a:gd name="connsiteX4" fmla="*/ 372213 w 3349917"/>
              <a:gd name="connsiteY4" fmla="*/ 0 h 3726917"/>
              <a:gd name="connsiteX0" fmla="*/ 1017501 w 3995205"/>
              <a:gd name="connsiteY0" fmla="*/ 0 h 3726917"/>
              <a:gd name="connsiteX1" fmla="*/ 3995205 w 3995205"/>
              <a:gd name="connsiteY1" fmla="*/ 0 h 3726917"/>
              <a:gd name="connsiteX2" fmla="*/ 3995205 w 3995205"/>
              <a:gd name="connsiteY2" fmla="*/ 3726917 h 3726917"/>
              <a:gd name="connsiteX3" fmla="*/ 1017501 w 3995205"/>
              <a:gd name="connsiteY3" fmla="*/ 3726917 h 3726917"/>
              <a:gd name="connsiteX4" fmla="*/ 1017501 w 3995205"/>
              <a:gd name="connsiteY4" fmla="*/ 0 h 3726917"/>
              <a:gd name="connsiteX0" fmla="*/ 1748154 w 4725858"/>
              <a:gd name="connsiteY0" fmla="*/ 0 h 3726917"/>
              <a:gd name="connsiteX1" fmla="*/ 4725858 w 4725858"/>
              <a:gd name="connsiteY1" fmla="*/ 0 h 3726917"/>
              <a:gd name="connsiteX2" fmla="*/ 4725858 w 4725858"/>
              <a:gd name="connsiteY2" fmla="*/ 3726917 h 3726917"/>
              <a:gd name="connsiteX3" fmla="*/ 1748154 w 4725858"/>
              <a:gd name="connsiteY3" fmla="*/ 3726917 h 3726917"/>
              <a:gd name="connsiteX4" fmla="*/ 1748154 w 4725858"/>
              <a:gd name="connsiteY4" fmla="*/ 0 h 3726917"/>
              <a:gd name="connsiteX0" fmla="*/ 1890292 w 4867996"/>
              <a:gd name="connsiteY0" fmla="*/ 0 h 3726917"/>
              <a:gd name="connsiteX1" fmla="*/ 4867996 w 4867996"/>
              <a:gd name="connsiteY1" fmla="*/ 0 h 3726917"/>
              <a:gd name="connsiteX2" fmla="*/ 4867996 w 4867996"/>
              <a:gd name="connsiteY2" fmla="*/ 3726917 h 3726917"/>
              <a:gd name="connsiteX3" fmla="*/ 1890292 w 4867996"/>
              <a:gd name="connsiteY3" fmla="*/ 3726917 h 3726917"/>
              <a:gd name="connsiteX4" fmla="*/ 1890292 w 4867996"/>
              <a:gd name="connsiteY4" fmla="*/ 0 h 3726917"/>
              <a:gd name="connsiteX0" fmla="*/ 1831876 w 4809580"/>
              <a:gd name="connsiteY0" fmla="*/ 0 h 3726917"/>
              <a:gd name="connsiteX1" fmla="*/ 4809580 w 4809580"/>
              <a:gd name="connsiteY1" fmla="*/ 0 h 3726917"/>
              <a:gd name="connsiteX2" fmla="*/ 4809580 w 4809580"/>
              <a:gd name="connsiteY2" fmla="*/ 3726917 h 3726917"/>
              <a:gd name="connsiteX3" fmla="*/ 1831876 w 4809580"/>
              <a:gd name="connsiteY3" fmla="*/ 3726917 h 3726917"/>
              <a:gd name="connsiteX4" fmla="*/ 1831876 w 4809580"/>
              <a:gd name="connsiteY4" fmla="*/ 0 h 3726917"/>
              <a:gd name="connsiteX0" fmla="*/ 1889537 w 4867241"/>
              <a:gd name="connsiteY0" fmla="*/ 0 h 3726917"/>
              <a:gd name="connsiteX1" fmla="*/ 4867241 w 4867241"/>
              <a:gd name="connsiteY1" fmla="*/ 0 h 3726917"/>
              <a:gd name="connsiteX2" fmla="*/ 4867241 w 4867241"/>
              <a:gd name="connsiteY2" fmla="*/ 3726917 h 3726917"/>
              <a:gd name="connsiteX3" fmla="*/ 1889537 w 4867241"/>
              <a:gd name="connsiteY3" fmla="*/ 3726917 h 3726917"/>
              <a:gd name="connsiteX4" fmla="*/ 1889537 w 4867241"/>
              <a:gd name="connsiteY4" fmla="*/ 0 h 3726917"/>
              <a:gd name="connsiteX0" fmla="*/ 1918145 w 4895849"/>
              <a:gd name="connsiteY0" fmla="*/ 0 h 3731741"/>
              <a:gd name="connsiteX1" fmla="*/ 4895849 w 4895849"/>
              <a:gd name="connsiteY1" fmla="*/ 0 h 3731741"/>
              <a:gd name="connsiteX2" fmla="*/ 4895849 w 4895849"/>
              <a:gd name="connsiteY2" fmla="*/ 3726917 h 3731741"/>
              <a:gd name="connsiteX3" fmla="*/ 1918145 w 4895849"/>
              <a:gd name="connsiteY3" fmla="*/ 3726917 h 3731741"/>
              <a:gd name="connsiteX4" fmla="*/ 1918145 w 4895849"/>
              <a:gd name="connsiteY4" fmla="*/ 0 h 373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5849" h="3731741">
                <a:moveTo>
                  <a:pt x="1918145" y="0"/>
                </a:moveTo>
                <a:lnTo>
                  <a:pt x="4895849" y="0"/>
                </a:lnTo>
                <a:lnTo>
                  <a:pt x="4895849" y="3726917"/>
                </a:lnTo>
                <a:cubicBezTo>
                  <a:pt x="3903281" y="3726917"/>
                  <a:pt x="4465618" y="3737772"/>
                  <a:pt x="1918145" y="3726917"/>
                </a:cubicBezTo>
                <a:cubicBezTo>
                  <a:pt x="-629328" y="3716062"/>
                  <a:pt x="-649417" y="10856"/>
                  <a:pt x="1918145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685800" marR="0" lvl="1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</a:t>
            </a:r>
          </a:p>
        </p:txBody>
      </p:sp>
      <p:sp>
        <p:nvSpPr>
          <p:cNvPr id="7" name="Cover Slide TItle Placeholder Text">
            <a:extLst>
              <a:ext uri="{FF2B5EF4-FFF2-40B4-BE49-F238E27FC236}">
                <a16:creationId xmlns:a16="http://schemas.microsoft.com/office/drawing/2014/main" id="{739AC78D-D43C-E330-16EA-6155A19A40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5124" y="1992607"/>
            <a:ext cx="6203911" cy="27606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5000" b="1" i="0" cap="all" spc="300" baseline="0">
                <a:solidFill>
                  <a:srgbClr val="0B5D66"/>
                </a:solidFill>
                <a:latin typeface="Oswald" panose="02000503000000000000" pitchFamily="2" charset="0"/>
              </a:defRPr>
            </a:lvl1pPr>
          </a:lstStyle>
          <a:p>
            <a:pPr lvl="0"/>
            <a:r>
              <a:rPr lang="en-US"/>
              <a:t>COVER SLIDE TITLE PLACEHOLDER TEXT EXAMPLE</a:t>
            </a:r>
          </a:p>
        </p:txBody>
      </p:sp>
      <p:pic>
        <p:nvPicPr>
          <p:cNvPr id="3" name="Picture 2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66A7B2F2-C1DA-FDB2-1672-54C30DB5A3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7294" y="443862"/>
            <a:ext cx="4372376" cy="14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728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56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mage Placeholder">
            <a:extLst>
              <a:ext uri="{FF2B5EF4-FFF2-40B4-BE49-F238E27FC236}">
                <a16:creationId xmlns:a16="http://schemas.microsoft.com/office/drawing/2014/main" id="{8D5DB326-0351-1BFA-5BCA-A773C8C906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33571" y="1552052"/>
            <a:ext cx="4777813" cy="3641771"/>
          </a:xfrm>
          <a:custGeom>
            <a:avLst/>
            <a:gdLst>
              <a:gd name="connsiteX0" fmla="*/ 0 w 2977704"/>
              <a:gd name="connsiteY0" fmla="*/ 0 h 3726917"/>
              <a:gd name="connsiteX1" fmla="*/ 2977704 w 2977704"/>
              <a:gd name="connsiteY1" fmla="*/ 0 h 3726917"/>
              <a:gd name="connsiteX2" fmla="*/ 2977704 w 2977704"/>
              <a:gd name="connsiteY2" fmla="*/ 3726917 h 3726917"/>
              <a:gd name="connsiteX3" fmla="*/ 0 w 2977704"/>
              <a:gd name="connsiteY3" fmla="*/ 3726917 h 3726917"/>
              <a:gd name="connsiteX4" fmla="*/ 0 w 2977704"/>
              <a:gd name="connsiteY4" fmla="*/ 0 h 3726917"/>
              <a:gd name="connsiteX0" fmla="*/ 372213 w 3349917"/>
              <a:gd name="connsiteY0" fmla="*/ 0 h 3726917"/>
              <a:gd name="connsiteX1" fmla="*/ 3349917 w 3349917"/>
              <a:gd name="connsiteY1" fmla="*/ 0 h 3726917"/>
              <a:gd name="connsiteX2" fmla="*/ 3349917 w 3349917"/>
              <a:gd name="connsiteY2" fmla="*/ 3726917 h 3726917"/>
              <a:gd name="connsiteX3" fmla="*/ 372213 w 3349917"/>
              <a:gd name="connsiteY3" fmla="*/ 3726917 h 3726917"/>
              <a:gd name="connsiteX4" fmla="*/ 372213 w 3349917"/>
              <a:gd name="connsiteY4" fmla="*/ 0 h 3726917"/>
              <a:gd name="connsiteX0" fmla="*/ 1017501 w 3995205"/>
              <a:gd name="connsiteY0" fmla="*/ 0 h 3726917"/>
              <a:gd name="connsiteX1" fmla="*/ 3995205 w 3995205"/>
              <a:gd name="connsiteY1" fmla="*/ 0 h 3726917"/>
              <a:gd name="connsiteX2" fmla="*/ 3995205 w 3995205"/>
              <a:gd name="connsiteY2" fmla="*/ 3726917 h 3726917"/>
              <a:gd name="connsiteX3" fmla="*/ 1017501 w 3995205"/>
              <a:gd name="connsiteY3" fmla="*/ 3726917 h 3726917"/>
              <a:gd name="connsiteX4" fmla="*/ 1017501 w 3995205"/>
              <a:gd name="connsiteY4" fmla="*/ 0 h 3726917"/>
              <a:gd name="connsiteX0" fmla="*/ 1748154 w 4725858"/>
              <a:gd name="connsiteY0" fmla="*/ 0 h 3726917"/>
              <a:gd name="connsiteX1" fmla="*/ 4725858 w 4725858"/>
              <a:gd name="connsiteY1" fmla="*/ 0 h 3726917"/>
              <a:gd name="connsiteX2" fmla="*/ 4725858 w 4725858"/>
              <a:gd name="connsiteY2" fmla="*/ 3726917 h 3726917"/>
              <a:gd name="connsiteX3" fmla="*/ 1748154 w 4725858"/>
              <a:gd name="connsiteY3" fmla="*/ 3726917 h 3726917"/>
              <a:gd name="connsiteX4" fmla="*/ 1748154 w 4725858"/>
              <a:gd name="connsiteY4" fmla="*/ 0 h 3726917"/>
              <a:gd name="connsiteX0" fmla="*/ 1890292 w 4867996"/>
              <a:gd name="connsiteY0" fmla="*/ 0 h 3726917"/>
              <a:gd name="connsiteX1" fmla="*/ 4867996 w 4867996"/>
              <a:gd name="connsiteY1" fmla="*/ 0 h 3726917"/>
              <a:gd name="connsiteX2" fmla="*/ 4867996 w 4867996"/>
              <a:gd name="connsiteY2" fmla="*/ 3726917 h 3726917"/>
              <a:gd name="connsiteX3" fmla="*/ 1890292 w 4867996"/>
              <a:gd name="connsiteY3" fmla="*/ 3726917 h 3726917"/>
              <a:gd name="connsiteX4" fmla="*/ 1890292 w 4867996"/>
              <a:gd name="connsiteY4" fmla="*/ 0 h 3726917"/>
              <a:gd name="connsiteX0" fmla="*/ 1831876 w 4809580"/>
              <a:gd name="connsiteY0" fmla="*/ 0 h 3726917"/>
              <a:gd name="connsiteX1" fmla="*/ 4809580 w 4809580"/>
              <a:gd name="connsiteY1" fmla="*/ 0 h 3726917"/>
              <a:gd name="connsiteX2" fmla="*/ 4809580 w 4809580"/>
              <a:gd name="connsiteY2" fmla="*/ 3726917 h 3726917"/>
              <a:gd name="connsiteX3" fmla="*/ 1831876 w 4809580"/>
              <a:gd name="connsiteY3" fmla="*/ 3726917 h 3726917"/>
              <a:gd name="connsiteX4" fmla="*/ 1831876 w 4809580"/>
              <a:gd name="connsiteY4" fmla="*/ 0 h 3726917"/>
              <a:gd name="connsiteX0" fmla="*/ 1889537 w 4867241"/>
              <a:gd name="connsiteY0" fmla="*/ 0 h 3726917"/>
              <a:gd name="connsiteX1" fmla="*/ 4867241 w 4867241"/>
              <a:gd name="connsiteY1" fmla="*/ 0 h 3726917"/>
              <a:gd name="connsiteX2" fmla="*/ 4867241 w 4867241"/>
              <a:gd name="connsiteY2" fmla="*/ 3726917 h 3726917"/>
              <a:gd name="connsiteX3" fmla="*/ 1889537 w 4867241"/>
              <a:gd name="connsiteY3" fmla="*/ 3726917 h 3726917"/>
              <a:gd name="connsiteX4" fmla="*/ 1889537 w 4867241"/>
              <a:gd name="connsiteY4" fmla="*/ 0 h 3726917"/>
              <a:gd name="connsiteX0" fmla="*/ 1918145 w 4895849"/>
              <a:gd name="connsiteY0" fmla="*/ 0 h 3731741"/>
              <a:gd name="connsiteX1" fmla="*/ 4895849 w 4895849"/>
              <a:gd name="connsiteY1" fmla="*/ 0 h 3731741"/>
              <a:gd name="connsiteX2" fmla="*/ 4895849 w 4895849"/>
              <a:gd name="connsiteY2" fmla="*/ 3726917 h 3731741"/>
              <a:gd name="connsiteX3" fmla="*/ 1918145 w 4895849"/>
              <a:gd name="connsiteY3" fmla="*/ 3726917 h 3731741"/>
              <a:gd name="connsiteX4" fmla="*/ 1918145 w 4895849"/>
              <a:gd name="connsiteY4" fmla="*/ 0 h 373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5849" h="3731741">
                <a:moveTo>
                  <a:pt x="1918145" y="0"/>
                </a:moveTo>
                <a:lnTo>
                  <a:pt x="4895849" y="0"/>
                </a:lnTo>
                <a:lnTo>
                  <a:pt x="4895849" y="3726917"/>
                </a:lnTo>
                <a:cubicBezTo>
                  <a:pt x="3903281" y="3726917"/>
                  <a:pt x="4465618" y="3737772"/>
                  <a:pt x="1918145" y="3726917"/>
                </a:cubicBezTo>
                <a:cubicBezTo>
                  <a:pt x="-629328" y="3716062"/>
                  <a:pt x="-649417" y="10856"/>
                  <a:pt x="1918145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685800" marR="0" lvl="1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</a:t>
            </a:r>
          </a:p>
        </p:txBody>
      </p:sp>
      <p:sp>
        <p:nvSpPr>
          <p:cNvPr id="3" name="Section Slide TItle Placeholder Text">
            <a:extLst>
              <a:ext uri="{FF2B5EF4-FFF2-40B4-BE49-F238E27FC236}">
                <a16:creationId xmlns:a16="http://schemas.microsoft.com/office/drawing/2014/main" id="{B9BA2DE1-74F1-EFB2-A0BE-5106E852FA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5124" y="1992607"/>
            <a:ext cx="6203911" cy="27606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5000" b="1" i="0" cap="all" spc="300" baseline="0">
                <a:solidFill>
                  <a:srgbClr val="0B5D66"/>
                </a:solidFill>
                <a:latin typeface="Oswald" panose="02000503000000000000" pitchFamily="2" charset="0"/>
              </a:defRPr>
            </a:lvl1pPr>
          </a:lstStyle>
          <a:p>
            <a:pPr lvl="0"/>
            <a:r>
              <a:rPr lang="en-US"/>
              <a:t>SECTION SLIDE TITLE PLACEHOLDER TEXT EXAMPLE</a:t>
            </a:r>
          </a:p>
        </p:txBody>
      </p:sp>
    </p:spTree>
    <p:extLst>
      <p:ext uri="{BB962C8B-B14F-4D97-AF65-F5344CB8AC3E}">
        <p14:creationId xmlns:p14="http://schemas.microsoft.com/office/powerpoint/2010/main" val="111290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me Placehoder Text">
            <a:extLst>
              <a:ext uri="{FF2B5EF4-FFF2-40B4-BE49-F238E27FC236}">
                <a16:creationId xmlns:a16="http://schemas.microsoft.com/office/drawing/2014/main" id="{D41E6732-EEF8-AB90-D22A-D9C9E80F90F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5124" y="5816520"/>
            <a:ext cx="10786494" cy="3113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 i="0" spc="300">
                <a:solidFill>
                  <a:srgbClr val="0B5D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NAME PLACEHOLDER TEXT</a:t>
            </a:r>
          </a:p>
        </p:txBody>
      </p:sp>
      <p:sp>
        <p:nvSpPr>
          <p:cNvPr id="3" name="Image Placeholder">
            <a:extLst>
              <a:ext uri="{FF2B5EF4-FFF2-40B4-BE49-F238E27FC236}">
                <a16:creationId xmlns:a16="http://schemas.microsoft.com/office/drawing/2014/main" id="{D0704E92-39EE-37CC-F594-148237052BE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33571" y="1552052"/>
            <a:ext cx="4777813" cy="3641771"/>
          </a:xfrm>
          <a:custGeom>
            <a:avLst/>
            <a:gdLst>
              <a:gd name="connsiteX0" fmla="*/ 0 w 2977704"/>
              <a:gd name="connsiteY0" fmla="*/ 0 h 3726917"/>
              <a:gd name="connsiteX1" fmla="*/ 2977704 w 2977704"/>
              <a:gd name="connsiteY1" fmla="*/ 0 h 3726917"/>
              <a:gd name="connsiteX2" fmla="*/ 2977704 w 2977704"/>
              <a:gd name="connsiteY2" fmla="*/ 3726917 h 3726917"/>
              <a:gd name="connsiteX3" fmla="*/ 0 w 2977704"/>
              <a:gd name="connsiteY3" fmla="*/ 3726917 h 3726917"/>
              <a:gd name="connsiteX4" fmla="*/ 0 w 2977704"/>
              <a:gd name="connsiteY4" fmla="*/ 0 h 3726917"/>
              <a:gd name="connsiteX0" fmla="*/ 372213 w 3349917"/>
              <a:gd name="connsiteY0" fmla="*/ 0 h 3726917"/>
              <a:gd name="connsiteX1" fmla="*/ 3349917 w 3349917"/>
              <a:gd name="connsiteY1" fmla="*/ 0 h 3726917"/>
              <a:gd name="connsiteX2" fmla="*/ 3349917 w 3349917"/>
              <a:gd name="connsiteY2" fmla="*/ 3726917 h 3726917"/>
              <a:gd name="connsiteX3" fmla="*/ 372213 w 3349917"/>
              <a:gd name="connsiteY3" fmla="*/ 3726917 h 3726917"/>
              <a:gd name="connsiteX4" fmla="*/ 372213 w 3349917"/>
              <a:gd name="connsiteY4" fmla="*/ 0 h 3726917"/>
              <a:gd name="connsiteX0" fmla="*/ 1017501 w 3995205"/>
              <a:gd name="connsiteY0" fmla="*/ 0 h 3726917"/>
              <a:gd name="connsiteX1" fmla="*/ 3995205 w 3995205"/>
              <a:gd name="connsiteY1" fmla="*/ 0 h 3726917"/>
              <a:gd name="connsiteX2" fmla="*/ 3995205 w 3995205"/>
              <a:gd name="connsiteY2" fmla="*/ 3726917 h 3726917"/>
              <a:gd name="connsiteX3" fmla="*/ 1017501 w 3995205"/>
              <a:gd name="connsiteY3" fmla="*/ 3726917 h 3726917"/>
              <a:gd name="connsiteX4" fmla="*/ 1017501 w 3995205"/>
              <a:gd name="connsiteY4" fmla="*/ 0 h 3726917"/>
              <a:gd name="connsiteX0" fmla="*/ 1748154 w 4725858"/>
              <a:gd name="connsiteY0" fmla="*/ 0 h 3726917"/>
              <a:gd name="connsiteX1" fmla="*/ 4725858 w 4725858"/>
              <a:gd name="connsiteY1" fmla="*/ 0 h 3726917"/>
              <a:gd name="connsiteX2" fmla="*/ 4725858 w 4725858"/>
              <a:gd name="connsiteY2" fmla="*/ 3726917 h 3726917"/>
              <a:gd name="connsiteX3" fmla="*/ 1748154 w 4725858"/>
              <a:gd name="connsiteY3" fmla="*/ 3726917 h 3726917"/>
              <a:gd name="connsiteX4" fmla="*/ 1748154 w 4725858"/>
              <a:gd name="connsiteY4" fmla="*/ 0 h 3726917"/>
              <a:gd name="connsiteX0" fmla="*/ 1890292 w 4867996"/>
              <a:gd name="connsiteY0" fmla="*/ 0 h 3726917"/>
              <a:gd name="connsiteX1" fmla="*/ 4867996 w 4867996"/>
              <a:gd name="connsiteY1" fmla="*/ 0 h 3726917"/>
              <a:gd name="connsiteX2" fmla="*/ 4867996 w 4867996"/>
              <a:gd name="connsiteY2" fmla="*/ 3726917 h 3726917"/>
              <a:gd name="connsiteX3" fmla="*/ 1890292 w 4867996"/>
              <a:gd name="connsiteY3" fmla="*/ 3726917 h 3726917"/>
              <a:gd name="connsiteX4" fmla="*/ 1890292 w 4867996"/>
              <a:gd name="connsiteY4" fmla="*/ 0 h 3726917"/>
              <a:gd name="connsiteX0" fmla="*/ 1831876 w 4809580"/>
              <a:gd name="connsiteY0" fmla="*/ 0 h 3726917"/>
              <a:gd name="connsiteX1" fmla="*/ 4809580 w 4809580"/>
              <a:gd name="connsiteY1" fmla="*/ 0 h 3726917"/>
              <a:gd name="connsiteX2" fmla="*/ 4809580 w 4809580"/>
              <a:gd name="connsiteY2" fmla="*/ 3726917 h 3726917"/>
              <a:gd name="connsiteX3" fmla="*/ 1831876 w 4809580"/>
              <a:gd name="connsiteY3" fmla="*/ 3726917 h 3726917"/>
              <a:gd name="connsiteX4" fmla="*/ 1831876 w 4809580"/>
              <a:gd name="connsiteY4" fmla="*/ 0 h 3726917"/>
              <a:gd name="connsiteX0" fmla="*/ 1889537 w 4867241"/>
              <a:gd name="connsiteY0" fmla="*/ 0 h 3726917"/>
              <a:gd name="connsiteX1" fmla="*/ 4867241 w 4867241"/>
              <a:gd name="connsiteY1" fmla="*/ 0 h 3726917"/>
              <a:gd name="connsiteX2" fmla="*/ 4867241 w 4867241"/>
              <a:gd name="connsiteY2" fmla="*/ 3726917 h 3726917"/>
              <a:gd name="connsiteX3" fmla="*/ 1889537 w 4867241"/>
              <a:gd name="connsiteY3" fmla="*/ 3726917 h 3726917"/>
              <a:gd name="connsiteX4" fmla="*/ 1889537 w 4867241"/>
              <a:gd name="connsiteY4" fmla="*/ 0 h 3726917"/>
              <a:gd name="connsiteX0" fmla="*/ 1918145 w 4895849"/>
              <a:gd name="connsiteY0" fmla="*/ 0 h 3731741"/>
              <a:gd name="connsiteX1" fmla="*/ 4895849 w 4895849"/>
              <a:gd name="connsiteY1" fmla="*/ 0 h 3731741"/>
              <a:gd name="connsiteX2" fmla="*/ 4895849 w 4895849"/>
              <a:gd name="connsiteY2" fmla="*/ 3726917 h 3731741"/>
              <a:gd name="connsiteX3" fmla="*/ 1918145 w 4895849"/>
              <a:gd name="connsiteY3" fmla="*/ 3726917 h 3731741"/>
              <a:gd name="connsiteX4" fmla="*/ 1918145 w 4895849"/>
              <a:gd name="connsiteY4" fmla="*/ 0 h 373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5849" h="3731741">
                <a:moveTo>
                  <a:pt x="1918145" y="0"/>
                </a:moveTo>
                <a:lnTo>
                  <a:pt x="4895849" y="0"/>
                </a:lnTo>
                <a:lnTo>
                  <a:pt x="4895849" y="3726917"/>
                </a:lnTo>
                <a:cubicBezTo>
                  <a:pt x="3903281" y="3726917"/>
                  <a:pt x="4465618" y="3737772"/>
                  <a:pt x="1918145" y="3726917"/>
                </a:cubicBezTo>
                <a:cubicBezTo>
                  <a:pt x="-629328" y="3716062"/>
                  <a:pt x="-649417" y="10856"/>
                  <a:pt x="1918145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685800" marR="0" lvl="1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</a:t>
            </a:r>
          </a:p>
        </p:txBody>
      </p:sp>
      <p:sp>
        <p:nvSpPr>
          <p:cNvPr id="4" name="Section Slide TItle Placeholder Text">
            <a:extLst>
              <a:ext uri="{FF2B5EF4-FFF2-40B4-BE49-F238E27FC236}">
                <a16:creationId xmlns:a16="http://schemas.microsoft.com/office/drawing/2014/main" id="{2D1AB4D4-8044-76B0-B2CA-B72B25D1BA0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5124" y="1992607"/>
            <a:ext cx="6203911" cy="27606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5000" b="1" i="0" cap="all" spc="300" baseline="0">
                <a:solidFill>
                  <a:srgbClr val="0B5D66"/>
                </a:solidFill>
                <a:latin typeface="Oswald" panose="02000503000000000000" pitchFamily="2" charset="0"/>
              </a:defRPr>
            </a:lvl1pPr>
          </a:lstStyle>
          <a:p>
            <a:pPr lvl="0"/>
            <a:r>
              <a:rPr lang="en-US"/>
              <a:t>“QUOTE SLIDE TITLE PLACEHOLDER TEXT EXAMPLE”</a:t>
            </a:r>
          </a:p>
        </p:txBody>
      </p:sp>
    </p:spTree>
    <p:extLst>
      <p:ext uri="{BB962C8B-B14F-4D97-AF65-F5344CB8AC3E}">
        <p14:creationId xmlns:p14="http://schemas.microsoft.com/office/powerpoint/2010/main" val="206330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Slide Body Copy Placeholder">
            <a:extLst>
              <a:ext uri="{FF2B5EF4-FFF2-40B4-BE49-F238E27FC236}">
                <a16:creationId xmlns:a16="http://schemas.microsoft.com/office/drawing/2014/main" id="{7222CF5D-74FB-15BB-8A92-49EA93F204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4663" y="1158875"/>
            <a:ext cx="11222037" cy="50292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buClr>
                <a:srgbClr val="0B5D66"/>
              </a:buCl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10000"/>
              </a:lnSpc>
              <a:buClr>
                <a:srgbClr val="0B5D66"/>
              </a:buClr>
              <a:buFont typeface="Courier New" panose="02070309020205020404" pitchFamily="49" charset="0"/>
              <a:buChar char="o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0B5D66"/>
              </a:buClr>
              <a:buFont typeface="Wingdings" pitchFamily="2" charset="2"/>
              <a:buChar char="§"/>
              <a:defRPr sz="1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10000"/>
              </a:lnSpc>
              <a:buClr>
                <a:srgbClr val="0B5D66"/>
              </a:buClr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Slide Title Placeholder Text">
            <a:extLst>
              <a:ext uri="{FF2B5EF4-FFF2-40B4-BE49-F238E27FC236}">
                <a16:creationId xmlns:a16="http://schemas.microsoft.com/office/drawing/2014/main" id="{838E57A4-5F32-46A4-E8A1-041A5E5596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4662" y="408741"/>
            <a:ext cx="11222037" cy="5666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i="0" spc="300">
                <a:solidFill>
                  <a:srgbClr val="0B5D66"/>
                </a:solidFill>
                <a:latin typeface="Oswald" panose="02000503000000000000" pitchFamily="2" charset="0"/>
              </a:defRPr>
            </a:lvl1pPr>
          </a:lstStyle>
          <a:p>
            <a:pPr lvl="0"/>
            <a:r>
              <a:rPr lang="en-US"/>
              <a:t>CONTENT SLIDE TITLE PLACEHOLDER TEXT</a:t>
            </a:r>
          </a:p>
        </p:txBody>
      </p:sp>
    </p:spTree>
    <p:extLst>
      <p:ext uri="{BB962C8B-B14F-4D97-AF65-F5344CB8AC3E}">
        <p14:creationId xmlns:p14="http://schemas.microsoft.com/office/powerpoint/2010/main" val="29076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Slide Body Copy Placeholder">
            <a:extLst>
              <a:ext uri="{FF2B5EF4-FFF2-40B4-BE49-F238E27FC236}">
                <a16:creationId xmlns:a16="http://schemas.microsoft.com/office/drawing/2014/main" id="{7222CF5D-74FB-15BB-8A92-49EA93F204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4663" y="1158875"/>
            <a:ext cx="6457359" cy="50292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buClr>
                <a:srgbClr val="0B5D66"/>
              </a:buCl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10000"/>
              </a:lnSpc>
              <a:buClr>
                <a:srgbClr val="0B5D66"/>
              </a:buClr>
              <a:buFont typeface="Courier New" panose="02070309020205020404" pitchFamily="49" charset="0"/>
              <a:buChar char="o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0B5D66"/>
              </a:buClr>
              <a:buFont typeface="Wingdings" pitchFamily="2" charset="2"/>
              <a:buChar char="§"/>
              <a:defRPr sz="1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10000"/>
              </a:lnSpc>
              <a:buClr>
                <a:srgbClr val="0B5D66"/>
              </a:buClr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Slide Title Placeholder Text">
            <a:extLst>
              <a:ext uri="{FF2B5EF4-FFF2-40B4-BE49-F238E27FC236}">
                <a16:creationId xmlns:a16="http://schemas.microsoft.com/office/drawing/2014/main" id="{838E57A4-5F32-46A4-E8A1-041A5E5596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4662" y="408741"/>
            <a:ext cx="11222037" cy="5666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i="0" spc="300">
                <a:solidFill>
                  <a:srgbClr val="0B5D66"/>
                </a:solidFill>
                <a:latin typeface="Oswald" panose="02000503000000000000" pitchFamily="2" charset="0"/>
              </a:defRPr>
            </a:lvl1pPr>
          </a:lstStyle>
          <a:p>
            <a:pPr lvl="0"/>
            <a:r>
              <a:rPr lang="en-US"/>
              <a:t>CONTENT SLIDE TITLE PLACEHOLDER TEXT</a:t>
            </a:r>
          </a:p>
        </p:txBody>
      </p:sp>
      <p:sp>
        <p:nvSpPr>
          <p:cNvPr id="2" name="Image Placeholder">
            <a:extLst>
              <a:ext uri="{FF2B5EF4-FFF2-40B4-BE49-F238E27FC236}">
                <a16:creationId xmlns:a16="http://schemas.microsoft.com/office/drawing/2014/main" id="{A9AFF9FE-782F-78ED-6B41-8E3DF732716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33571" y="1848142"/>
            <a:ext cx="4777813" cy="3641771"/>
          </a:xfrm>
          <a:custGeom>
            <a:avLst/>
            <a:gdLst>
              <a:gd name="connsiteX0" fmla="*/ 0 w 2977704"/>
              <a:gd name="connsiteY0" fmla="*/ 0 h 3726917"/>
              <a:gd name="connsiteX1" fmla="*/ 2977704 w 2977704"/>
              <a:gd name="connsiteY1" fmla="*/ 0 h 3726917"/>
              <a:gd name="connsiteX2" fmla="*/ 2977704 w 2977704"/>
              <a:gd name="connsiteY2" fmla="*/ 3726917 h 3726917"/>
              <a:gd name="connsiteX3" fmla="*/ 0 w 2977704"/>
              <a:gd name="connsiteY3" fmla="*/ 3726917 h 3726917"/>
              <a:gd name="connsiteX4" fmla="*/ 0 w 2977704"/>
              <a:gd name="connsiteY4" fmla="*/ 0 h 3726917"/>
              <a:gd name="connsiteX0" fmla="*/ 372213 w 3349917"/>
              <a:gd name="connsiteY0" fmla="*/ 0 h 3726917"/>
              <a:gd name="connsiteX1" fmla="*/ 3349917 w 3349917"/>
              <a:gd name="connsiteY1" fmla="*/ 0 h 3726917"/>
              <a:gd name="connsiteX2" fmla="*/ 3349917 w 3349917"/>
              <a:gd name="connsiteY2" fmla="*/ 3726917 h 3726917"/>
              <a:gd name="connsiteX3" fmla="*/ 372213 w 3349917"/>
              <a:gd name="connsiteY3" fmla="*/ 3726917 h 3726917"/>
              <a:gd name="connsiteX4" fmla="*/ 372213 w 3349917"/>
              <a:gd name="connsiteY4" fmla="*/ 0 h 3726917"/>
              <a:gd name="connsiteX0" fmla="*/ 1017501 w 3995205"/>
              <a:gd name="connsiteY0" fmla="*/ 0 h 3726917"/>
              <a:gd name="connsiteX1" fmla="*/ 3995205 w 3995205"/>
              <a:gd name="connsiteY1" fmla="*/ 0 h 3726917"/>
              <a:gd name="connsiteX2" fmla="*/ 3995205 w 3995205"/>
              <a:gd name="connsiteY2" fmla="*/ 3726917 h 3726917"/>
              <a:gd name="connsiteX3" fmla="*/ 1017501 w 3995205"/>
              <a:gd name="connsiteY3" fmla="*/ 3726917 h 3726917"/>
              <a:gd name="connsiteX4" fmla="*/ 1017501 w 3995205"/>
              <a:gd name="connsiteY4" fmla="*/ 0 h 3726917"/>
              <a:gd name="connsiteX0" fmla="*/ 1748154 w 4725858"/>
              <a:gd name="connsiteY0" fmla="*/ 0 h 3726917"/>
              <a:gd name="connsiteX1" fmla="*/ 4725858 w 4725858"/>
              <a:gd name="connsiteY1" fmla="*/ 0 h 3726917"/>
              <a:gd name="connsiteX2" fmla="*/ 4725858 w 4725858"/>
              <a:gd name="connsiteY2" fmla="*/ 3726917 h 3726917"/>
              <a:gd name="connsiteX3" fmla="*/ 1748154 w 4725858"/>
              <a:gd name="connsiteY3" fmla="*/ 3726917 h 3726917"/>
              <a:gd name="connsiteX4" fmla="*/ 1748154 w 4725858"/>
              <a:gd name="connsiteY4" fmla="*/ 0 h 3726917"/>
              <a:gd name="connsiteX0" fmla="*/ 1890292 w 4867996"/>
              <a:gd name="connsiteY0" fmla="*/ 0 h 3726917"/>
              <a:gd name="connsiteX1" fmla="*/ 4867996 w 4867996"/>
              <a:gd name="connsiteY1" fmla="*/ 0 h 3726917"/>
              <a:gd name="connsiteX2" fmla="*/ 4867996 w 4867996"/>
              <a:gd name="connsiteY2" fmla="*/ 3726917 h 3726917"/>
              <a:gd name="connsiteX3" fmla="*/ 1890292 w 4867996"/>
              <a:gd name="connsiteY3" fmla="*/ 3726917 h 3726917"/>
              <a:gd name="connsiteX4" fmla="*/ 1890292 w 4867996"/>
              <a:gd name="connsiteY4" fmla="*/ 0 h 3726917"/>
              <a:gd name="connsiteX0" fmla="*/ 1831876 w 4809580"/>
              <a:gd name="connsiteY0" fmla="*/ 0 h 3726917"/>
              <a:gd name="connsiteX1" fmla="*/ 4809580 w 4809580"/>
              <a:gd name="connsiteY1" fmla="*/ 0 h 3726917"/>
              <a:gd name="connsiteX2" fmla="*/ 4809580 w 4809580"/>
              <a:gd name="connsiteY2" fmla="*/ 3726917 h 3726917"/>
              <a:gd name="connsiteX3" fmla="*/ 1831876 w 4809580"/>
              <a:gd name="connsiteY3" fmla="*/ 3726917 h 3726917"/>
              <a:gd name="connsiteX4" fmla="*/ 1831876 w 4809580"/>
              <a:gd name="connsiteY4" fmla="*/ 0 h 3726917"/>
              <a:gd name="connsiteX0" fmla="*/ 1889537 w 4867241"/>
              <a:gd name="connsiteY0" fmla="*/ 0 h 3726917"/>
              <a:gd name="connsiteX1" fmla="*/ 4867241 w 4867241"/>
              <a:gd name="connsiteY1" fmla="*/ 0 h 3726917"/>
              <a:gd name="connsiteX2" fmla="*/ 4867241 w 4867241"/>
              <a:gd name="connsiteY2" fmla="*/ 3726917 h 3726917"/>
              <a:gd name="connsiteX3" fmla="*/ 1889537 w 4867241"/>
              <a:gd name="connsiteY3" fmla="*/ 3726917 h 3726917"/>
              <a:gd name="connsiteX4" fmla="*/ 1889537 w 4867241"/>
              <a:gd name="connsiteY4" fmla="*/ 0 h 3726917"/>
              <a:gd name="connsiteX0" fmla="*/ 1918145 w 4895849"/>
              <a:gd name="connsiteY0" fmla="*/ 0 h 3731741"/>
              <a:gd name="connsiteX1" fmla="*/ 4895849 w 4895849"/>
              <a:gd name="connsiteY1" fmla="*/ 0 h 3731741"/>
              <a:gd name="connsiteX2" fmla="*/ 4895849 w 4895849"/>
              <a:gd name="connsiteY2" fmla="*/ 3726917 h 3731741"/>
              <a:gd name="connsiteX3" fmla="*/ 1918145 w 4895849"/>
              <a:gd name="connsiteY3" fmla="*/ 3726917 h 3731741"/>
              <a:gd name="connsiteX4" fmla="*/ 1918145 w 4895849"/>
              <a:gd name="connsiteY4" fmla="*/ 0 h 373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5849" h="3731741">
                <a:moveTo>
                  <a:pt x="1918145" y="0"/>
                </a:moveTo>
                <a:lnTo>
                  <a:pt x="4895849" y="0"/>
                </a:lnTo>
                <a:lnTo>
                  <a:pt x="4895849" y="3726917"/>
                </a:lnTo>
                <a:cubicBezTo>
                  <a:pt x="3903281" y="3726917"/>
                  <a:pt x="4465618" y="3737772"/>
                  <a:pt x="1918145" y="3726917"/>
                </a:cubicBezTo>
                <a:cubicBezTo>
                  <a:pt x="-629328" y="3716062"/>
                  <a:pt x="-649417" y="10856"/>
                  <a:pt x="1918145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685800" marR="0" lvl="1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</a:t>
            </a:r>
          </a:p>
        </p:txBody>
      </p:sp>
    </p:spTree>
    <p:extLst>
      <p:ext uri="{BB962C8B-B14F-4D97-AF65-F5344CB8AC3E}">
        <p14:creationId xmlns:p14="http://schemas.microsoft.com/office/powerpoint/2010/main" val="410257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88FF7568-CB43-C183-8215-536738B7B3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42845" y="1881371"/>
            <a:ext cx="9506309" cy="3095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94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condary Border">
            <a:extLst>
              <a:ext uri="{FF2B5EF4-FFF2-40B4-BE49-F238E27FC236}">
                <a16:creationId xmlns:a16="http://schemas.microsoft.com/office/drawing/2014/main" id="{7EB9A627-999F-B452-6E3B-470D1BA36CC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999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White Gradient Background">
            <a:extLst>
              <a:ext uri="{FF2B5EF4-FFF2-40B4-BE49-F238E27FC236}">
                <a16:creationId xmlns:a16="http://schemas.microsoft.com/office/drawing/2014/main" id="{B3AAD461-76D1-BB90-BCF4-37D2D90BF79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4404" y="182880"/>
            <a:ext cx="11823192" cy="6492240"/>
          </a:xfrm>
          <a:prstGeom prst="roundRect">
            <a:avLst>
              <a:gd name="adj" fmla="val 3633"/>
            </a:avLst>
          </a:prstGeom>
          <a:gradFill flip="none" rotWithShape="1">
            <a:gsLst>
              <a:gs pos="0">
                <a:srgbClr val="D0D0CE"/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07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7" r:id="rId2"/>
    <p:sldLayoutId id="214748366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ondary Background/Border">
            <a:extLst>
              <a:ext uri="{FF2B5EF4-FFF2-40B4-BE49-F238E27FC236}">
                <a16:creationId xmlns:a16="http://schemas.microsoft.com/office/drawing/2014/main" id="{26EE02B3-1A40-13E3-7546-70CDFB2A1A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99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White Background">
            <a:extLst>
              <a:ext uri="{FF2B5EF4-FFF2-40B4-BE49-F238E27FC236}">
                <a16:creationId xmlns:a16="http://schemas.microsoft.com/office/drawing/2014/main" id="{9B7C82C5-CAD0-69A4-70F7-7DFE3DDD1E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4404" y="182880"/>
            <a:ext cx="11823192" cy="6492240"/>
          </a:xfrm>
          <a:prstGeom prst="roundRect">
            <a:avLst>
              <a:gd name="adj" fmla="val 36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per Gray Title Background">
            <a:extLst>
              <a:ext uri="{FF2B5EF4-FFF2-40B4-BE49-F238E27FC236}">
                <a16:creationId xmlns:a16="http://schemas.microsoft.com/office/drawing/2014/main" id="{0B2FF5A1-7BA3-5017-0EB0-C4773F9D03F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4403" y="182880"/>
            <a:ext cx="11823192" cy="749931"/>
          </a:xfrm>
          <a:prstGeom prst="round2SameRect">
            <a:avLst>
              <a:gd name="adj1" fmla="val 31537"/>
              <a:gd name="adj2" fmla="val 0"/>
            </a:avLst>
          </a:prstGeom>
          <a:solidFill>
            <a:srgbClr val="D0D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">
            <a:extLst>
              <a:ext uri="{FF2B5EF4-FFF2-40B4-BE49-F238E27FC236}">
                <a16:creationId xmlns:a16="http://schemas.microsoft.com/office/drawing/2014/main" id="{1C83EFF5-630E-658B-D7BC-6F66C29B74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1180869" y="6314384"/>
            <a:ext cx="703729" cy="301451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chemeClr val="bg1"/>
                </a:solidFill>
                <a:latin typeface="Proxima Nova Rg" panose="02000506030000020004" pitchFamily="2" charset="77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47B3E011-04A4-7E41-8BCF-555BBF758256}" type="slidenum">
              <a:rPr lang="en-US" sz="1400" b="0" i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‹#›</a:t>
            </a:fld>
            <a:endParaRPr lang="en-US" sz="1400" b="0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" name="Presentation Name Placeholder">
            <a:extLst>
              <a:ext uri="{FF2B5EF4-FFF2-40B4-BE49-F238E27FC236}">
                <a16:creationId xmlns:a16="http://schemas.microsoft.com/office/drawing/2014/main" id="{03584E8A-F72A-4242-89D7-514678E7BCDA}"/>
              </a:ext>
            </a:extLst>
          </p:cNvPr>
          <p:cNvSpPr txBox="1"/>
          <p:nvPr userDrawn="1"/>
        </p:nvSpPr>
        <p:spPr>
          <a:xfrm>
            <a:off x="528321" y="6301060"/>
            <a:ext cx="11060812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0B5D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Dormitory Authority of the State of New York (DASNY)</a:t>
            </a:r>
          </a:p>
        </p:txBody>
      </p:sp>
    </p:spTree>
    <p:extLst>
      <p:ext uri="{BB962C8B-B14F-4D97-AF65-F5344CB8AC3E}">
        <p14:creationId xmlns:p14="http://schemas.microsoft.com/office/powerpoint/2010/main" val="209779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ondary Background/Border">
            <a:extLst>
              <a:ext uri="{FF2B5EF4-FFF2-40B4-BE49-F238E27FC236}">
                <a16:creationId xmlns:a16="http://schemas.microsoft.com/office/drawing/2014/main" id="{82150BE2-2675-9948-AEF9-B523DC99ECF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99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57AA5"/>
              </a:solidFill>
            </a:endParaRPr>
          </a:p>
        </p:txBody>
      </p:sp>
      <p:sp>
        <p:nvSpPr>
          <p:cNvPr id="8" name="White Bakcground">
            <a:extLst>
              <a:ext uri="{FF2B5EF4-FFF2-40B4-BE49-F238E27FC236}">
                <a16:creationId xmlns:a16="http://schemas.microsoft.com/office/drawing/2014/main" id="{7E6DD2F3-EC24-A1D7-556B-40775410FD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4404" y="182880"/>
            <a:ext cx="11823192" cy="6492240"/>
          </a:xfrm>
          <a:prstGeom prst="roundRect">
            <a:avLst>
              <a:gd name="adj" fmla="val 36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2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www.gordian.com/resources/how-to-calculate-joc-adjustment-factor/#:~:text=Using%20your%20overhead%20costs%2C%20profit,and%20H%20will%20populate%20automatically.&amp;text=The%20number%20provided%20in%20the,an%20option%20for%20your%20company" TargetMode="External"/><Relationship Id="rId7" Type="http://schemas.openxmlformats.org/officeDocument/2006/relationships/image" Target="../media/image9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sny.org/opportunities/rfps-bids/2025/job-order-contracting-regions-1-2-and-3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E6E95ED-5986-FC45-BF5A-6B4926DAFF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December 16 – Pre-Bid Meeting 9:00 AM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58B73D-9DEC-1084-ED07-F6850F4D3A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lIns="91440" tIns="45720" rIns="91440" bIns="45720" anchor="t">
            <a:noAutofit/>
          </a:bodyPr>
          <a:lstStyle/>
          <a:p>
            <a:r>
              <a:rPr lang="en-US" sz="3600" dirty="0">
                <a:latin typeface="Oswald"/>
              </a:rPr>
              <a:t>Job Order Contracting (JOC) Program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60415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5648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9B8A41A-F725-03DE-7525-76A92C3D51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DASNY is New York State's </a:t>
            </a:r>
            <a:r>
              <a:rPr lang="en-US" b="1" dirty="0">
                <a:solidFill>
                  <a:srgbClr val="0B5D66"/>
                </a:solidFill>
              </a:rPr>
              <a:t>public finance and construction authority</a:t>
            </a:r>
            <a:r>
              <a:rPr lang="en-US" dirty="0"/>
              <a:t>. DASNY finances, designs, and builds health and education infrastructure that is the foundation of inclusive, sustainable communities.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Finance, Design &amp; Construction</a:t>
            </a:r>
          </a:p>
          <a:p>
            <a:pPr lvl="1"/>
            <a:r>
              <a:rPr lang="en-US" dirty="0"/>
              <a:t>Health, higher education and public infrastructure</a:t>
            </a:r>
          </a:p>
          <a:p>
            <a:r>
              <a:rPr lang="en-US" dirty="0"/>
              <a:t>75+ Years of Building New York State</a:t>
            </a:r>
          </a:p>
          <a:p>
            <a:r>
              <a:rPr lang="en-US" dirty="0"/>
              <a:t>One of its most prominent public builders</a:t>
            </a:r>
          </a:p>
          <a:p>
            <a:pPr lvl="1"/>
            <a:r>
              <a:rPr lang="en-US" dirty="0"/>
              <a:t>Completed more than 1,000 projects since our inception </a:t>
            </a:r>
          </a:p>
          <a:p>
            <a:r>
              <a:rPr lang="en-US" dirty="0"/>
              <a:t>Offer a wide array of Construction and Construction Related Services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62485-339E-EEB4-ED2A-E8909405B6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About the Dormitory Authority of the State of New York</a:t>
            </a:r>
          </a:p>
        </p:txBody>
      </p:sp>
    </p:spTree>
    <p:extLst>
      <p:ext uri="{BB962C8B-B14F-4D97-AF65-F5344CB8AC3E}">
        <p14:creationId xmlns:p14="http://schemas.microsoft.com/office/powerpoint/2010/main" val="1784500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5BBF2-8A85-55FE-BAE0-B2675B00A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A1EA061-0EC8-E96A-F80E-6D43D84EEC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4663" y="1158875"/>
            <a:ext cx="6880298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ONE MASTER (UMBRELLA) CONTRACT, MANY PROJECTS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JOC provides a master, multi-year contract for a wide range of maintenance, repair and minor construction projects.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By winning the master contract once, you secure a potential pipeline of work (Job Orders) without the uncertainty and delay of repeated individual project bidding.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4DE01-0372-585A-A137-41E9186C62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What is a Job Order Contract (JOC)?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FB2B271-7840-1AE8-0A58-260AE8FF3C23}"/>
              </a:ext>
            </a:extLst>
          </p:cNvPr>
          <p:cNvGrpSpPr/>
          <p:nvPr/>
        </p:nvGrpSpPr>
        <p:grpSpPr>
          <a:xfrm>
            <a:off x="7354961" y="1722091"/>
            <a:ext cx="4449329" cy="3413818"/>
            <a:chOff x="7354961" y="1610819"/>
            <a:chExt cx="4449329" cy="341381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E95BC1C-AF8A-6FF1-471F-2BB27863BC82}"/>
                </a:ext>
              </a:extLst>
            </p:cNvPr>
            <p:cNvSpPr txBox="1"/>
            <p:nvPr/>
          </p:nvSpPr>
          <p:spPr>
            <a:xfrm>
              <a:off x="7441914" y="2608906"/>
              <a:ext cx="4362376" cy="954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B5D66"/>
                  </a:solidFill>
                </a:rPr>
                <a:t>LONG-TERM PARTNERSHIP</a:t>
              </a:r>
            </a:p>
            <a:p>
              <a:pPr algn="ctr"/>
              <a:endParaRPr lang="en-US" dirty="0"/>
            </a:p>
            <a:p>
              <a:r>
                <a:rPr lang="en-US" dirty="0">
                  <a:solidFill>
                    <a:srgbClr val="0B5D66"/>
                  </a:solidFill>
                </a:rPr>
                <a:t>1 Year with multiple renewal options.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BC063C4-D6CE-9C73-EE0B-595D8FB8E687}"/>
                </a:ext>
              </a:extLst>
            </p:cNvPr>
            <p:cNvSpPr txBox="1"/>
            <p:nvPr/>
          </p:nvSpPr>
          <p:spPr>
            <a:xfrm>
              <a:off x="7354961" y="4644981"/>
              <a:ext cx="4420609" cy="379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B5D66"/>
                  </a:solidFill>
                </a:rPr>
                <a:t>Focus less on bidding, more on building.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3050F011-21A4-DE0A-8D6E-38C9954731A2}"/>
                </a:ext>
              </a:extLst>
            </p:cNvPr>
            <p:cNvGrpSpPr/>
            <p:nvPr/>
          </p:nvGrpSpPr>
          <p:grpSpPr>
            <a:xfrm>
              <a:off x="9165902" y="1610819"/>
              <a:ext cx="914400" cy="914400"/>
              <a:chOff x="9049832" y="1209964"/>
              <a:chExt cx="914400" cy="914400"/>
            </a:xfrm>
          </p:grpSpPr>
          <p:pic>
            <p:nvPicPr>
              <p:cNvPr id="7" name="Graphic 6" descr="Refresh with solid fill">
                <a:extLst>
                  <a:ext uri="{FF2B5EF4-FFF2-40B4-BE49-F238E27FC236}">
                    <a16:creationId xmlns:a16="http://schemas.microsoft.com/office/drawing/2014/main" id="{04329D30-6DD6-F8BF-782A-B05AA55AED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9049832" y="1209964"/>
                <a:ext cx="914400" cy="914400"/>
              </a:xfrm>
              <a:prstGeom prst="rect">
                <a:avLst/>
              </a:prstGeom>
            </p:spPr>
          </p:pic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105F6CF0-8FE5-956C-DD68-87EF0B522CE9}"/>
                  </a:ext>
                </a:extLst>
              </p:cNvPr>
              <p:cNvCxnSpPr/>
              <p:nvPr/>
            </p:nvCxnSpPr>
            <p:spPr>
              <a:xfrm>
                <a:off x="9437760" y="1482437"/>
                <a:ext cx="0" cy="193963"/>
              </a:xfrm>
              <a:prstGeom prst="line">
                <a:avLst/>
              </a:prstGeom>
              <a:ln w="3810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9335747E-976A-DB1A-B703-8FB74FE629D0}"/>
                  </a:ext>
                </a:extLst>
              </p:cNvPr>
              <p:cNvCxnSpPr/>
              <p:nvPr/>
            </p:nvCxnSpPr>
            <p:spPr>
              <a:xfrm>
                <a:off x="9426720" y="1680982"/>
                <a:ext cx="138546" cy="138546"/>
              </a:xfrm>
              <a:prstGeom prst="line">
                <a:avLst/>
              </a:prstGeom>
              <a:ln w="3810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9" name="Graphic 18" descr="Hammer with solid fill">
              <a:extLst>
                <a:ext uri="{FF2B5EF4-FFF2-40B4-BE49-F238E27FC236}">
                  <a16:creationId xmlns:a16="http://schemas.microsoft.com/office/drawing/2014/main" id="{DCB2F259-69E6-E0F5-39C1-AFB9F2DB9F6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108065" y="3646893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90007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878DA-CDFB-E98E-8A9E-213F3E637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3C03CA7-77E8-8873-95CA-E22959A4EE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4663" y="1158875"/>
            <a:ext cx="5879955" cy="5029198"/>
          </a:xfrm>
        </p:spPr>
        <p:txBody>
          <a:bodyPr/>
          <a:lstStyle/>
          <a:p>
            <a:r>
              <a:rPr lang="en-US" b="1" dirty="0"/>
              <a:t>Regions</a:t>
            </a:r>
            <a:r>
              <a:rPr lang="en-US" dirty="0"/>
              <a:t>: 10 regions throughout New York</a:t>
            </a:r>
          </a:p>
          <a:p>
            <a:endParaRPr lang="en-US" dirty="0"/>
          </a:p>
          <a:p>
            <a:r>
              <a:rPr lang="en-US" b="1" dirty="0"/>
              <a:t>Contract Types</a:t>
            </a:r>
            <a:r>
              <a:rPr lang="en-US" dirty="0"/>
              <a:t>: 5 types in each region</a:t>
            </a:r>
          </a:p>
          <a:p>
            <a:pPr lvl="1"/>
            <a:r>
              <a:rPr lang="en-US" b="1" dirty="0">
                <a:solidFill>
                  <a:srgbClr val="0B5D66"/>
                </a:solidFill>
              </a:rPr>
              <a:t>General Construction</a:t>
            </a:r>
          </a:p>
          <a:p>
            <a:pPr lvl="1"/>
            <a:r>
              <a:rPr lang="en-US" b="1" dirty="0">
                <a:solidFill>
                  <a:srgbClr val="0B5D66"/>
                </a:solidFill>
              </a:rPr>
              <a:t>Mechanical</a:t>
            </a:r>
          </a:p>
          <a:p>
            <a:pPr lvl="1"/>
            <a:r>
              <a:rPr lang="en-US" b="1" dirty="0">
                <a:solidFill>
                  <a:srgbClr val="0B5D66"/>
                </a:solidFill>
              </a:rPr>
              <a:t>Electrical</a:t>
            </a:r>
          </a:p>
          <a:p>
            <a:pPr lvl="1"/>
            <a:r>
              <a:rPr lang="en-US" b="1" dirty="0">
                <a:solidFill>
                  <a:srgbClr val="0B5D66"/>
                </a:solidFill>
              </a:rPr>
              <a:t>Plumbing</a:t>
            </a:r>
          </a:p>
          <a:p>
            <a:pPr lvl="1"/>
            <a:r>
              <a:rPr lang="en-US" b="1" dirty="0">
                <a:solidFill>
                  <a:srgbClr val="0B5D66"/>
                </a:solidFill>
              </a:rPr>
              <a:t>Asbestos &amp; HAZMAT Abatement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668A6-9D8E-91AB-29FA-C4F5C6AFE5F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Master Contract Regions &amp; Trades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3955F86-322A-29DE-2741-4B35E2E2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324939"/>
              </p:ext>
            </p:extLst>
          </p:nvPr>
        </p:nvGraphicFramePr>
        <p:xfrm>
          <a:off x="6354618" y="1158875"/>
          <a:ext cx="5342081" cy="5029198"/>
        </p:xfrm>
        <a:graphic>
          <a:graphicData uri="http://schemas.openxmlformats.org/drawingml/2006/table">
            <a:tbl>
              <a:tblPr/>
              <a:tblGrid>
                <a:gridCol w="775855">
                  <a:extLst>
                    <a:ext uri="{9D8B030D-6E8A-4147-A177-3AD203B41FA5}">
                      <a16:colId xmlns:a16="http://schemas.microsoft.com/office/drawing/2014/main" val="1061966059"/>
                    </a:ext>
                  </a:extLst>
                </a:gridCol>
                <a:gridCol w="4566226">
                  <a:extLst>
                    <a:ext uri="{9D8B030D-6E8A-4147-A177-3AD203B41FA5}">
                      <a16:colId xmlns:a16="http://schemas.microsoft.com/office/drawing/2014/main" val="2081829828"/>
                    </a:ext>
                  </a:extLst>
                </a:gridCol>
              </a:tblGrid>
              <a:tr h="25966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DASNY's JOC REGIONS</a:t>
                      </a:r>
                    </a:p>
                  </a:txBody>
                  <a:tcPr marL="6437" marR="6437" marT="64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D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3560"/>
                  </a:ext>
                </a:extLst>
              </a:tr>
              <a:tr h="408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Region</a:t>
                      </a:r>
                    </a:p>
                  </a:txBody>
                  <a:tcPr marL="6437" marR="6437" marT="64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Counties Included</a:t>
                      </a:r>
                    </a:p>
                  </a:txBody>
                  <a:tcPr marL="6437" marR="6437" marT="64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708847"/>
                  </a:ext>
                </a:extLst>
              </a:tr>
              <a:tr h="5117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York (Manhattan), Bronx, Kings (Brooklyn), Richmond (Staten Island), and Queens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573186"/>
                  </a:ext>
                </a:extLst>
              </a:tr>
              <a:tr h="25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Nassau, and Suffolk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4248537"/>
                  </a:ext>
                </a:extLst>
              </a:tr>
              <a:tr h="25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Westchester, Rockland, and Putnam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083448"/>
                  </a:ext>
                </a:extLst>
              </a:tr>
              <a:tr h="5117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Orange, Sullivan, Delaware, Ulster, Dutchess, Greene, and Columbia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4912107"/>
                  </a:ext>
                </a:extLst>
              </a:tr>
              <a:tr h="76378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Rensselaer, Albany, Schenectady, Otsego, Schoharie, Fulton, Montgomery, Saratoga, Washington, Warren, Hamilton, and Herkimer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07030"/>
                  </a:ext>
                </a:extLst>
              </a:tr>
              <a:tr h="25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Essex, Clinton, and Franklin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56841"/>
                  </a:ext>
                </a:extLst>
              </a:tr>
              <a:tr h="2596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Lewis, Jefferson, and St. Lawrence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97800"/>
                  </a:ext>
                </a:extLst>
              </a:tr>
              <a:tr h="5117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Broome, Tioga, Tompkins, Cortland, Chenango, Cayuga, Onondaga, Madison, and Oswego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269926"/>
                  </a:ext>
                </a:extLst>
              </a:tr>
              <a:tr h="51172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6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Monroe, Wayne, Livingston, Ontario, Seneca, Yates, Steuben, Schuyler, and Chemung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584411"/>
                  </a:ext>
                </a:extLst>
              </a:tr>
              <a:tr h="5117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437" marR="6437" marT="64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Niagara, Orleans, Genesee, Erie, Wyoming, Chautauqua, Allegany, and Cattaraugus</a:t>
                      </a:r>
                    </a:p>
                  </a:txBody>
                  <a:tcPr marL="6437" marR="6437" marT="64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356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219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FC5C1-8050-53FA-35B2-8F52099B7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70B2A5-DC1A-78B7-7D4B-698049A58B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4663" y="1158875"/>
            <a:ext cx="6191313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You’re </a:t>
            </a:r>
            <a:r>
              <a:rPr lang="en-US" b="1" dirty="0">
                <a:solidFill>
                  <a:srgbClr val="0B5D66"/>
                </a:solidFill>
              </a:rPr>
              <a:t>NOT</a:t>
            </a:r>
            <a:r>
              <a:rPr lang="en-US" dirty="0"/>
              <a:t> bidding on the cost of a specific job. You’re bidding an </a:t>
            </a:r>
            <a:r>
              <a:rPr lang="en-US" dirty="0">
                <a:solidFill>
                  <a:srgbClr val="0B5D66"/>
                </a:solidFill>
              </a:rPr>
              <a:t>Adjustment Factor</a:t>
            </a:r>
          </a:p>
          <a:p>
            <a:r>
              <a:rPr lang="en-US" b="1" dirty="0"/>
              <a:t>Construction Task Catalog (CTC)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Catalog of pre-priced tasks on thousands of direct costs – LM&amp;E </a:t>
            </a:r>
          </a:p>
          <a:p>
            <a:pPr lvl="1"/>
            <a:r>
              <a:rPr lang="en-US" dirty="0"/>
              <a:t>Price out all tasks included in the scope and then apply your bid factor</a:t>
            </a:r>
          </a:p>
          <a:p>
            <a:r>
              <a:rPr lang="en-US" b="1" dirty="0"/>
              <a:t>Adjustment Factor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See “</a:t>
            </a:r>
            <a:r>
              <a:rPr lang="en-US" dirty="0">
                <a:solidFill>
                  <a:srgbClr val="0B5D66"/>
                </a:solidFill>
              </a:rPr>
              <a:t>Using the Construction Task Catalog</a:t>
            </a:r>
            <a:r>
              <a:rPr lang="en-US" dirty="0"/>
              <a:t>”</a:t>
            </a:r>
          </a:p>
          <a:p>
            <a:pPr lvl="1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A20B4-636C-8A2C-B76C-21EEC5A793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How You Bid: The Adjustment Factor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DA657F-83CB-1896-FED9-D1E094EBA9B5}"/>
              </a:ext>
            </a:extLst>
          </p:cNvPr>
          <p:cNvSpPr txBox="1"/>
          <p:nvPr/>
        </p:nvSpPr>
        <p:spPr>
          <a:xfrm>
            <a:off x="6729984" y="1158875"/>
            <a:ext cx="4987352" cy="4689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1" i="0" u="none" strike="noStrike" kern="0" cap="none" spc="0" normalizeH="0" baseline="0" noProof="0" dirty="0">
                <a:ln>
                  <a:noFill/>
                </a:ln>
                <a:solidFill>
                  <a:srgbClr val="0B5D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Calculation</a:t>
            </a: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(Unit of Measure x CTC Task) x (Your Adjustment Factor) = Your Price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867" b="1" i="0" u="none" strike="noStrike" kern="0" cap="none" spc="0" normalizeH="0" baseline="0" noProof="0" dirty="0">
              <a:ln>
                <a:noFill/>
              </a:ln>
              <a:solidFill>
                <a:srgbClr val="0B5D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867" b="1" kern="0" dirty="0">
                <a:solidFill>
                  <a:srgbClr val="0B5D66"/>
                </a:solidFill>
                <a:latin typeface="Arial"/>
                <a:cs typeface="Arial"/>
                <a:sym typeface="Arial"/>
              </a:rPr>
              <a:t>Example:</a:t>
            </a:r>
            <a:endParaRPr kumimoji="0" lang="en-US" sz="1867" b="1" i="0" u="none" strike="noStrike" kern="0" cap="none" spc="0" normalizeH="0" baseline="0" noProof="0" dirty="0">
              <a:ln>
                <a:noFill/>
              </a:ln>
              <a:solidFill>
                <a:srgbClr val="0B5D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Price for an individual task in the CTC = $100.00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867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1" i="0" u="none" strike="noStrike" kern="0" cap="none" spc="0" normalizeH="0" baseline="0" noProof="0" dirty="0">
                <a:ln>
                  <a:noFill/>
                </a:ln>
                <a:solidFill>
                  <a:srgbClr val="0B5D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Scenario 1</a:t>
            </a: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Your Adjustment </a:t>
            </a:r>
            <a:r>
              <a:rPr lang="en-US" dirty="0"/>
              <a:t>F</a:t>
            </a: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actor = 1.1000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$100.00 x 1.1000 = $110.00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867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1" i="0" u="none" strike="noStrike" kern="0" cap="none" spc="0" normalizeH="0" baseline="0" noProof="0" dirty="0">
                <a:ln>
                  <a:noFill/>
                </a:ln>
                <a:solidFill>
                  <a:srgbClr val="0B5D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Scenario 2</a:t>
            </a: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Your Adjustment Factor = 0.9500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$100.00 x 0.9500 = $95.00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867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3DE8B3-51E1-41BB-32DE-C462D9839F79}"/>
              </a:ext>
            </a:extLst>
          </p:cNvPr>
          <p:cNvSpPr txBox="1"/>
          <p:nvPr/>
        </p:nvSpPr>
        <p:spPr>
          <a:xfrm>
            <a:off x="495299" y="5586523"/>
            <a:ext cx="11222037" cy="66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67" b="0" i="1" u="none" strike="noStrike" kern="0" cap="none" spc="0" normalizeH="0" baseline="0" noProof="0" dirty="0">
                <a:ln>
                  <a:noFill/>
                </a:ln>
                <a:solidFill>
                  <a:srgbClr val="0B5D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By applying your Adjustment Factor to the CTC prices, you’re essentially saying, “this is how much I need to be paid for these tasks to make a profit.”</a:t>
            </a:r>
          </a:p>
        </p:txBody>
      </p:sp>
    </p:spTree>
    <p:extLst>
      <p:ext uri="{BB962C8B-B14F-4D97-AF65-F5344CB8AC3E}">
        <p14:creationId xmlns:p14="http://schemas.microsoft.com/office/powerpoint/2010/main" val="338639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B653E-A42F-68F1-34F7-7E822DA50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F3CAC-2D2B-6E51-AF7B-98C66E6391B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The Foundation: Construction Task Catalog (CTC)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D1DD2A-097F-1A92-DE24-20039DCE6BC1}"/>
              </a:ext>
            </a:extLst>
          </p:cNvPr>
          <p:cNvSpPr txBox="1"/>
          <p:nvPr/>
        </p:nvSpPr>
        <p:spPr>
          <a:xfrm>
            <a:off x="484980" y="5184966"/>
            <a:ext cx="11222037" cy="1241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i="1" dirty="0">
                <a:solidFill>
                  <a:srgbClr val="0B5D66"/>
                </a:solidFill>
              </a:rPr>
              <a:t>**Review the CTC carefully** to ensure you understand the direct cost baseline before submitting a bid.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b="0" i="1" u="none" strike="noStrike" kern="0" cap="none" spc="0" normalizeH="0" baseline="0" noProof="0" dirty="0">
              <a:ln>
                <a:noFill/>
              </a:ln>
              <a:solidFill>
                <a:srgbClr val="0B5D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b="0" i="1" u="none" strike="noStrike" kern="0" cap="none" spc="0" normalizeH="0" baseline="0" noProof="0" dirty="0">
                <a:ln>
                  <a:noFill/>
                </a:ln>
                <a:solidFill>
                  <a:srgbClr val="0B5D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You may find this article published by Gordian in 2022 helpful: </a:t>
            </a:r>
            <a:r>
              <a:rPr kumimoji="0" lang="en-US" b="0" i="1" u="none" strike="noStrike" kern="0" cap="none" spc="0" normalizeH="0" baseline="0" noProof="0" dirty="0">
                <a:ln>
                  <a:noFill/>
                </a:ln>
                <a:solidFill>
                  <a:srgbClr val="0B5D66"/>
                </a:solidFill>
                <a:effectLst/>
                <a:uLnTx/>
                <a:uFillTx/>
                <a:sym typeface="Arial"/>
                <a:hlinkClick r:id="rId3"/>
              </a:rPr>
              <a:t>How to Calculate a JOC Adjustment Factor</a:t>
            </a:r>
            <a:r>
              <a:rPr lang="en-US" i="1" dirty="0">
                <a:solidFill>
                  <a:srgbClr val="0B5D66"/>
                </a:solidFill>
                <a:hlinkClick r:id="rId3"/>
              </a:rPr>
              <a:t> </a:t>
            </a:r>
            <a:endParaRPr kumimoji="0" lang="en-US" b="0" i="1" u="none" strike="noStrike" kern="0" cap="none" spc="0" normalizeH="0" baseline="0" noProof="0" dirty="0">
              <a:ln>
                <a:noFill/>
              </a:ln>
              <a:solidFill>
                <a:srgbClr val="0B5D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771C3A5-13E9-4EC7-86DF-B77B8FD454FD}"/>
              </a:ext>
            </a:extLst>
          </p:cNvPr>
          <p:cNvGrpSpPr/>
          <p:nvPr/>
        </p:nvGrpSpPr>
        <p:grpSpPr>
          <a:xfrm>
            <a:off x="9115301" y="1475753"/>
            <a:ext cx="2581397" cy="3404466"/>
            <a:chOff x="9115302" y="2040803"/>
            <a:chExt cx="2581397" cy="3404466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B1719692-5390-3BC4-C524-771A29C63B2E}"/>
                </a:ext>
              </a:extLst>
            </p:cNvPr>
            <p:cNvSpPr/>
            <p:nvPr/>
          </p:nvSpPr>
          <p:spPr>
            <a:xfrm>
              <a:off x="9115302" y="2040803"/>
              <a:ext cx="2581397" cy="3404466"/>
            </a:xfrm>
            <a:prstGeom prst="roundRect">
              <a:avLst/>
            </a:prstGeom>
            <a:solidFill>
              <a:srgbClr val="65999E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  <a:p>
              <a:pPr algn="ctr"/>
              <a:endParaRPr lang="en-US" b="1" dirty="0"/>
            </a:p>
            <a:p>
              <a:pPr algn="ctr"/>
              <a:r>
                <a:rPr lang="en-US" b="1" dirty="0"/>
                <a:t>YOUR PROFIT CENTER</a:t>
              </a:r>
            </a:p>
            <a:p>
              <a:pPr algn="ctr"/>
              <a:endParaRPr lang="en-US" dirty="0"/>
            </a:p>
            <a:p>
              <a:pPr algn="ctr"/>
              <a:r>
                <a:rPr lang="en-US" dirty="0"/>
                <a:t>See “Using the Construction Task Catalog” to understand what the </a:t>
              </a:r>
              <a:r>
                <a:rPr lang="en-US" b="1" dirty="0"/>
                <a:t>Adjustment Factor </a:t>
              </a:r>
              <a:r>
                <a:rPr lang="en-US" dirty="0"/>
                <a:t>covers.</a:t>
              </a:r>
            </a:p>
          </p:txBody>
        </p:sp>
        <p:pic>
          <p:nvPicPr>
            <p:cNvPr id="9" name="Graphic 8" descr="Money with solid fill">
              <a:extLst>
                <a:ext uri="{FF2B5EF4-FFF2-40B4-BE49-F238E27FC236}">
                  <a16:creationId xmlns:a16="http://schemas.microsoft.com/office/drawing/2014/main" id="{FB964894-4343-0537-5D51-B6DF37F19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003380" y="2048256"/>
              <a:ext cx="805240" cy="80524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A43622D-18F6-6E3B-8D73-D0DD0AA45841}"/>
              </a:ext>
            </a:extLst>
          </p:cNvPr>
          <p:cNvGrpSpPr/>
          <p:nvPr/>
        </p:nvGrpSpPr>
        <p:grpSpPr>
          <a:xfrm>
            <a:off x="4794981" y="1475753"/>
            <a:ext cx="2581397" cy="3404466"/>
            <a:chOff x="4794982" y="2040803"/>
            <a:chExt cx="2581397" cy="340446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828D3A44-0971-2650-149D-1024029044C1}"/>
                </a:ext>
              </a:extLst>
            </p:cNvPr>
            <p:cNvSpPr/>
            <p:nvPr/>
          </p:nvSpPr>
          <p:spPr>
            <a:xfrm>
              <a:off x="4794982" y="2040803"/>
              <a:ext cx="2581397" cy="3404466"/>
            </a:xfrm>
            <a:prstGeom prst="roundRect">
              <a:avLst/>
            </a:prstGeom>
            <a:solidFill>
              <a:srgbClr val="65999E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  <a:p>
              <a:pPr algn="ctr"/>
              <a:endParaRPr lang="en-US" b="1" dirty="0"/>
            </a:p>
            <a:p>
              <a:pPr algn="ctr"/>
              <a:endParaRPr lang="en-US" b="1" dirty="0"/>
            </a:p>
            <a:p>
              <a:pPr algn="ctr"/>
              <a:r>
                <a:rPr lang="en-US" b="1" dirty="0"/>
                <a:t>COSTS INCLUDED</a:t>
              </a:r>
            </a:p>
            <a:p>
              <a:pPr algn="ctr"/>
              <a:endParaRPr lang="en-US" b="1" dirty="0"/>
            </a:p>
            <a:p>
              <a:pPr algn="ctr"/>
              <a:r>
                <a:rPr lang="en-US" dirty="0"/>
                <a:t>The CTC price covers direct costs (material, labor, equipment). It does </a:t>
              </a:r>
              <a:r>
                <a:rPr lang="en-US" b="1" dirty="0"/>
                <a:t>NOT</a:t>
              </a:r>
              <a:r>
                <a:rPr lang="en-US" dirty="0"/>
                <a:t> include your overhead and profit.</a:t>
              </a:r>
            </a:p>
          </p:txBody>
        </p:sp>
        <p:pic>
          <p:nvPicPr>
            <p:cNvPr id="17" name="Graphic 16" descr="Lock with solid fill">
              <a:extLst>
                <a:ext uri="{FF2B5EF4-FFF2-40B4-BE49-F238E27FC236}">
                  <a16:creationId xmlns:a16="http://schemas.microsoft.com/office/drawing/2014/main" id="{E5564562-9E15-506B-550F-14621838EC2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693380" y="2048256"/>
              <a:ext cx="805240" cy="805240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8FF5A11-FA1C-A1FE-1BFB-4F488FD6E1C5}"/>
              </a:ext>
            </a:extLst>
          </p:cNvPr>
          <p:cNvGrpSpPr/>
          <p:nvPr/>
        </p:nvGrpSpPr>
        <p:grpSpPr>
          <a:xfrm>
            <a:off x="474661" y="1475753"/>
            <a:ext cx="2581397" cy="3404466"/>
            <a:chOff x="474662" y="2040803"/>
            <a:chExt cx="2581397" cy="340446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9B322BD3-ED5A-F97A-9408-B84582447926}"/>
                </a:ext>
              </a:extLst>
            </p:cNvPr>
            <p:cNvSpPr/>
            <p:nvPr/>
          </p:nvSpPr>
          <p:spPr>
            <a:xfrm>
              <a:off x="474662" y="2040803"/>
              <a:ext cx="2581397" cy="3404466"/>
            </a:xfrm>
            <a:prstGeom prst="roundRect">
              <a:avLst/>
            </a:prstGeom>
            <a:solidFill>
              <a:srgbClr val="65999E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  <a:p>
              <a:pPr algn="ctr"/>
              <a:endParaRPr lang="en-US" b="1" dirty="0"/>
            </a:p>
            <a:p>
              <a:pPr algn="ctr"/>
              <a:r>
                <a:rPr lang="en-US" b="1" dirty="0"/>
                <a:t>CATALOG</a:t>
              </a:r>
            </a:p>
            <a:p>
              <a:pPr algn="ctr"/>
              <a:endParaRPr lang="en-US" b="1" dirty="0"/>
            </a:p>
            <a:p>
              <a:pPr algn="ctr"/>
              <a:r>
                <a:rPr lang="en-US" dirty="0"/>
                <a:t>A catalog of fixed prices for labor, material and equipment costs for thousands of common construction tasks</a:t>
              </a:r>
            </a:p>
          </p:txBody>
        </p:sp>
        <p:pic>
          <p:nvPicPr>
            <p:cNvPr id="19" name="Graphic 18" descr="Open book with solid fill">
              <a:extLst>
                <a:ext uri="{FF2B5EF4-FFF2-40B4-BE49-F238E27FC236}">
                  <a16:creationId xmlns:a16="http://schemas.microsoft.com/office/drawing/2014/main" id="{0040F4BC-F175-31A1-CE7C-BBD59C0E9DD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362740" y="2048256"/>
              <a:ext cx="805240" cy="8052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39454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F79CC-AD83-03DF-6555-BD6CB9523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7507F-5BD4-BCC2-C681-287FE2D934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Awarded Master Contracts: The JOC Project Workflow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E201342-23DB-5D9E-75B1-4C74C0B84CA3}"/>
              </a:ext>
            </a:extLst>
          </p:cNvPr>
          <p:cNvSpPr/>
          <p:nvPr/>
        </p:nvSpPr>
        <p:spPr>
          <a:xfrm>
            <a:off x="1013304" y="1984648"/>
            <a:ext cx="566619" cy="566619"/>
          </a:xfrm>
          <a:prstGeom prst="ellipse">
            <a:avLst/>
          </a:prstGeom>
          <a:solidFill>
            <a:srgbClr val="65999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990FAB-0DC3-DB39-95C3-43EB3CC8A57A}"/>
              </a:ext>
            </a:extLst>
          </p:cNvPr>
          <p:cNvSpPr txBox="1"/>
          <p:nvPr/>
        </p:nvSpPr>
        <p:spPr>
          <a:xfrm>
            <a:off x="153613" y="2760641"/>
            <a:ext cx="2286000" cy="274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JOINT SCOPE MEETING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You meet with our team and all stakeholders on site to review the project.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43A9CC-B7C7-AE58-D941-6B13C0B8E904}"/>
              </a:ext>
            </a:extLst>
          </p:cNvPr>
          <p:cNvSpPr txBox="1"/>
          <p:nvPr/>
        </p:nvSpPr>
        <p:spPr>
          <a:xfrm>
            <a:off x="4942680" y="2757300"/>
            <a:ext cx="2286000" cy="274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PROPOSAL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You use the CTC and your awarded Adjustment Factor to generate a precise line-item Price Proposal.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13DB813-0B3E-326E-0769-02BEA2E6DB47}"/>
              </a:ext>
            </a:extLst>
          </p:cNvPr>
          <p:cNvSpPr txBox="1"/>
          <p:nvPr/>
        </p:nvSpPr>
        <p:spPr>
          <a:xfrm>
            <a:off x="7352696" y="2757300"/>
            <a:ext cx="2286000" cy="274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REVIEW &amp; APPROVAL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Our team reviews the line items for accuracy and completeness. Fast approval process.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6513F5-E808-2D76-51C3-A4D3A9C5A1C5}"/>
              </a:ext>
            </a:extLst>
          </p:cNvPr>
          <p:cNvSpPr txBox="1"/>
          <p:nvPr/>
        </p:nvSpPr>
        <p:spPr>
          <a:xfrm>
            <a:off x="9752386" y="2757300"/>
            <a:ext cx="2286000" cy="274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JOB ORDER ISSUED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If approved, the Job Order is issued, and you can mobilize and start construction immediately.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898C58E-6625-E044-4C8C-53942E09DC57}"/>
              </a:ext>
            </a:extLst>
          </p:cNvPr>
          <p:cNvSpPr/>
          <p:nvPr/>
        </p:nvSpPr>
        <p:spPr>
          <a:xfrm>
            <a:off x="10612077" y="1995023"/>
            <a:ext cx="566619" cy="566619"/>
          </a:xfrm>
          <a:prstGeom prst="ellipse">
            <a:avLst/>
          </a:prstGeom>
          <a:solidFill>
            <a:srgbClr val="65999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A221992-A9D5-5DC4-AE34-FA15076D115F}"/>
              </a:ext>
            </a:extLst>
          </p:cNvPr>
          <p:cNvSpPr/>
          <p:nvPr/>
        </p:nvSpPr>
        <p:spPr>
          <a:xfrm>
            <a:off x="8212383" y="1984649"/>
            <a:ext cx="566619" cy="566619"/>
          </a:xfrm>
          <a:prstGeom prst="ellipse">
            <a:avLst/>
          </a:prstGeom>
          <a:solidFill>
            <a:srgbClr val="65999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4B25536-5188-0394-65FD-6CCFF1C081E7}"/>
              </a:ext>
            </a:extLst>
          </p:cNvPr>
          <p:cNvSpPr/>
          <p:nvPr/>
        </p:nvSpPr>
        <p:spPr>
          <a:xfrm>
            <a:off x="5812690" y="1984649"/>
            <a:ext cx="566619" cy="566619"/>
          </a:xfrm>
          <a:prstGeom prst="ellipse">
            <a:avLst/>
          </a:prstGeom>
          <a:solidFill>
            <a:srgbClr val="65999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783B7F8-D456-1C07-0E76-3BCC89EFD32E}"/>
              </a:ext>
            </a:extLst>
          </p:cNvPr>
          <p:cNvSpPr/>
          <p:nvPr/>
        </p:nvSpPr>
        <p:spPr>
          <a:xfrm>
            <a:off x="3412997" y="1984649"/>
            <a:ext cx="566619" cy="566619"/>
          </a:xfrm>
          <a:prstGeom prst="ellipse">
            <a:avLst/>
          </a:prstGeom>
          <a:solidFill>
            <a:srgbClr val="65999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8E24D7-228D-6D7D-CEF5-9C08BCC5F671}"/>
              </a:ext>
            </a:extLst>
          </p:cNvPr>
          <p:cNvSpPr txBox="1"/>
          <p:nvPr/>
        </p:nvSpPr>
        <p:spPr>
          <a:xfrm>
            <a:off x="2553306" y="2757300"/>
            <a:ext cx="2286000" cy="1816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DEVELOP SCOPE &amp; RFP</a:t>
            </a:r>
          </a:p>
          <a:p>
            <a:pPr algn="ctr"/>
            <a:r>
              <a:rPr lang="en-US" dirty="0"/>
              <a:t>What you’ll use to build a Price Proposal.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591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5C10F-683F-9FFC-1E35-6C9D150EB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1381B6-8EC6-BCB5-52E8-8C874CA72B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4663" y="1158875"/>
            <a:ext cx="6191313" cy="5029200"/>
          </a:xfrm>
        </p:spPr>
        <p:txBody>
          <a:bodyPr/>
          <a:lstStyle/>
          <a:p>
            <a:r>
              <a:rPr lang="en-US" b="1" dirty="0"/>
              <a:t>Project Labor Agreements (PLA)</a:t>
            </a:r>
            <a:r>
              <a:rPr lang="en-US" dirty="0"/>
              <a:t>: Required for </a:t>
            </a:r>
            <a:r>
              <a:rPr lang="en-US" b="1" dirty="0">
                <a:solidFill>
                  <a:srgbClr val="0B5D66"/>
                </a:solidFill>
              </a:rPr>
              <a:t>all contracts in regions 1-3</a:t>
            </a:r>
          </a:p>
          <a:p>
            <a:r>
              <a:rPr lang="en-US" b="1" dirty="0"/>
              <a:t>Participation Goals</a:t>
            </a:r>
            <a:r>
              <a:rPr lang="en-US" dirty="0"/>
              <a:t>: Each contract has assigned M/WBE, SDVOB and EEO goals</a:t>
            </a:r>
          </a:p>
          <a:p>
            <a:pPr lvl="1"/>
            <a:r>
              <a:rPr lang="en-US" dirty="0"/>
              <a:t>Applicable over the </a:t>
            </a:r>
            <a:r>
              <a:rPr lang="en-US" b="1" dirty="0">
                <a:solidFill>
                  <a:srgbClr val="0B5D66"/>
                </a:solidFill>
              </a:rPr>
              <a:t>term of the contract</a:t>
            </a:r>
          </a:p>
          <a:p>
            <a:r>
              <a:rPr lang="en-US" b="1" dirty="0"/>
              <a:t>Reminder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$0.00 Minimum Contact Value</a:t>
            </a:r>
          </a:p>
          <a:p>
            <a:pPr lvl="1"/>
            <a:r>
              <a:rPr lang="en-US" dirty="0"/>
              <a:t>Volume of projects vary year-to-year</a:t>
            </a:r>
          </a:p>
          <a:p>
            <a:pPr lvl="1"/>
            <a:r>
              <a:rPr lang="en-US" dirty="0"/>
              <a:t>Contractors must be experts in their trade and capable of managing multiple projects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0135D8-7B70-EB63-9F83-FFFF304F6C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Additional Items to Consider</a:t>
            </a:r>
          </a:p>
        </p:txBody>
      </p:sp>
      <p:pic>
        <p:nvPicPr>
          <p:cNvPr id="5" name="Graphic 4" descr="A city block with various buildings, skyscrapers and trees">
            <a:extLst>
              <a:ext uri="{FF2B5EF4-FFF2-40B4-BE49-F238E27FC236}">
                <a16:creationId xmlns:a16="http://schemas.microsoft.com/office/drawing/2014/main" id="{ECE3DF90-935D-6055-58E5-8468B53384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80317" y="975360"/>
            <a:ext cx="5329882" cy="532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463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32B02-83E2-300D-0ECC-2EC1DA183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8A6DBAB-3AB9-44D6-D8DE-1059699352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4664" y="1158875"/>
            <a:ext cx="5250728" cy="5029200"/>
          </a:xfrm>
        </p:spPr>
        <p:txBody>
          <a:bodyPr/>
          <a:lstStyle/>
          <a:p>
            <a:r>
              <a:rPr lang="en-US" b="1" dirty="0"/>
              <a:t>Master Contracts</a:t>
            </a:r>
            <a:r>
              <a:rPr lang="en-US" dirty="0"/>
              <a:t>: 13 Contracts across regions 1-3</a:t>
            </a:r>
          </a:p>
          <a:p>
            <a:pPr lvl="1"/>
            <a:r>
              <a:rPr lang="en-US" dirty="0"/>
              <a:t>PLA applies to regions 1-3</a:t>
            </a:r>
          </a:p>
          <a:p>
            <a:pPr lvl="1"/>
            <a:r>
              <a:rPr lang="en-US" dirty="0"/>
              <a:t>4 Different trades</a:t>
            </a:r>
          </a:p>
          <a:p>
            <a:r>
              <a:rPr lang="en-US" b="1" dirty="0"/>
              <a:t>RFI due date</a:t>
            </a:r>
            <a:r>
              <a:rPr lang="en-US" dirty="0"/>
              <a:t>: 1/10/26 at 2PM</a:t>
            </a:r>
          </a:p>
          <a:p>
            <a:r>
              <a:rPr lang="en-US" b="1" dirty="0"/>
              <a:t>Bid due date</a:t>
            </a:r>
            <a:r>
              <a:rPr lang="en-US" dirty="0"/>
              <a:t>: 1/20/26 at 2PM</a:t>
            </a:r>
          </a:p>
          <a:p>
            <a:r>
              <a:rPr lang="en-US" b="1" dirty="0"/>
              <a:t>Contract Documents</a:t>
            </a:r>
            <a:r>
              <a:rPr lang="en-US" dirty="0"/>
              <a:t>: All Contract Documents are available on our </a:t>
            </a:r>
            <a:r>
              <a:rPr lang="en-US" dirty="0">
                <a:hlinkClick r:id="rId3"/>
              </a:rPr>
              <a:t>website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https://www.dasny.org/opportunities/rfps-bids/2025/job-order-contracting-regions-1-2-and-3</a:t>
            </a:r>
            <a:r>
              <a:rPr lang="en-US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C7AB1-62C5-4CD9-CF63-DE8C5E09B2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The Solicitation: The Master Agreements</a:t>
            </a:r>
          </a:p>
        </p:txBody>
      </p:sp>
      <p:pic>
        <p:nvPicPr>
          <p:cNvPr id="6" name="Picture 5" descr="A list of construction contracts">
            <a:extLst>
              <a:ext uri="{FF2B5EF4-FFF2-40B4-BE49-F238E27FC236}">
                <a16:creationId xmlns:a16="http://schemas.microsoft.com/office/drawing/2014/main" id="{E84CC2A7-BC1E-229C-A932-4A1FC36E19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5392" y="1158874"/>
            <a:ext cx="6302102" cy="5029199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1016433726"/>
      </p:ext>
    </p:extLst>
  </p:cSld>
  <p:clrMapOvr>
    <a:masterClrMapping/>
  </p:clrMapOvr>
</p:sld>
</file>

<file path=ppt/theme/theme1.xml><?xml version="1.0" encoding="utf-8"?>
<a:theme xmlns:a="http://schemas.openxmlformats.org/drawingml/2006/main" name="Image Slide MASTER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ontent Slide MASTER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End Slide MASTER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445BA2FDBE184194D86DB70AE9D6A0" ma:contentTypeVersion="91" ma:contentTypeDescription="Create a new document." ma:contentTypeScope="" ma:versionID="d33d480f849377847908fe8bc8d9d769">
  <xsd:schema xmlns:xsd="http://www.w3.org/2001/XMLSchema" xmlns:xs="http://www.w3.org/2001/XMLSchema" xmlns:p="http://schemas.microsoft.com/office/2006/metadata/properties" xmlns:ns2="b35377f7-11e3-404d-81c6-bc6c1c2219aa" xmlns:ns3="211a168c-3d22-43dd-8831-4bfc331a560d" targetNamespace="http://schemas.microsoft.com/office/2006/metadata/properties" ma:root="true" ma:fieldsID="21baa44003afa885b24982a6f608b4dd" ns2:_="" ns3:_="">
    <xsd:import namespace="b35377f7-11e3-404d-81c6-bc6c1c2219aa"/>
    <xsd:import namespace="211a168c-3d22-43dd-8831-4bfc331a560d"/>
    <xsd:element name="properties">
      <xsd:complexType>
        <xsd:sequence>
          <xsd:element name="documentManagement">
            <xsd:complexType>
              <xsd:all>
                <xsd:element ref="ns2:TranslationStateWebId" minOccurs="0"/>
                <xsd:element ref="ns3:_dlc_DocId" minOccurs="0"/>
                <xsd:element ref="ns3:_dlc_DocIdUrl" minOccurs="0"/>
                <xsd:element ref="ns3:_dlc_DocIdPersistId" minOccurs="0"/>
                <xsd:element ref="ns2:Division" minOccurs="0"/>
                <xsd:element ref="ns2:Department" minOccurs="0"/>
                <xsd:element ref="ns2:Template_x0020_Date" minOccurs="0"/>
                <xsd:element ref="ns2:Instructions" minOccurs="0"/>
                <xsd:element ref="ns2:Contact" minOccurs="0"/>
                <xsd:element ref="ns2:MediaServiceMetadata" minOccurs="0"/>
                <xsd:element ref="ns2:MediaServiceFastMetadata" minOccurs="0"/>
                <xsd:element ref="ns2:Liaison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5377f7-11e3-404d-81c6-bc6c1c2219aa" elementFormDefault="qualified">
    <xsd:import namespace="http://schemas.microsoft.com/office/2006/documentManagement/types"/>
    <xsd:import namespace="http://schemas.microsoft.com/office/infopath/2007/PartnerControls"/>
    <xsd:element name="TranslationStateWebId" ma:index="8" nillable="true" ma:displayName="Site" ma:internalName="TranslationStateWebId" ma:readOnly="false">
      <xsd:simpleType>
        <xsd:restriction base="dms:Text"/>
      </xsd:simpleType>
    </xsd:element>
    <xsd:element name="Division" ma:index="12" nillable="true" ma:displayName="Division" ma:indexed="true" ma:internalName="Division" ma:readOnly="false">
      <xsd:simpleType>
        <xsd:restriction base="dms:Text">
          <xsd:maxLength value="255"/>
        </xsd:restriction>
      </xsd:simpleType>
    </xsd:element>
    <xsd:element name="Department" ma:index="13" nillable="true" ma:displayName="Department" ma:internalName="Department" ma:readOnly="false">
      <xsd:simpleType>
        <xsd:restriction base="dms:Text">
          <xsd:maxLength value="255"/>
        </xsd:restriction>
      </xsd:simpleType>
    </xsd:element>
    <xsd:element name="Template_x0020_Date" ma:index="14" nillable="true" ma:displayName="Template Date" ma:format="DateOnly" ma:internalName="Template_x0020_Date" ma:readOnly="false">
      <xsd:simpleType>
        <xsd:restriction base="dms:DateTime"/>
      </xsd:simpleType>
    </xsd:element>
    <xsd:element name="Instructions" ma:index="15" nillable="true" ma:displayName="Instructions" ma:format="Hyperlink" ma:internalName="Instructions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Contact" ma:index="16" nillable="true" ma:displayName="Liaison" ma:list="UserInfo" ma:internalName="Contact" ma:readOnly="false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LiaisonID" ma:index="19" nillable="true" ma:displayName="LiaisonID" ma:format="Dropdown" ma:internalName="LiaisonID">
      <xsd:simpleType>
        <xsd:restriction base="dms:Text">
          <xsd:maxLength value="255"/>
        </xsd:restriction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31" nillable="true" ma:taxonomy="true" ma:internalName="lcf76f155ced4ddcb4097134ff3c332f" ma:taxonomyFieldName="MediaServiceImageTags" ma:displayName="Image Tags" ma:readOnly="false" ma:fieldId="{5cf76f15-5ced-4ddc-b409-7134ff3c332f}" ma:taxonomyMulti="true" ma:sspId="4f0cf668-5884-4305-9872-c8d2672d96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a168c-3d22-43dd-8831-4bfc331a560d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2" nillable="true" ma:displayName="Taxonomy Catch All Column" ma:hidden="true" ma:list="{dde2d7ad-52d8-4518-a853-ae874ba76ace}" ma:internalName="TaxCatchAll" ma:showField="CatchAllData" ma:web="211a168c-3d22-43dd-8831-4bfc331a56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aisonID xmlns="b35377f7-11e3-404d-81c6-bc6c1c2219aa" xsi:nil="true"/>
    <Department xmlns="b35377f7-11e3-404d-81c6-bc6c1c2219aa">Communications &amp; Marketing </Department>
    <Template_x0020_Date xmlns="b35377f7-11e3-404d-81c6-bc6c1c2219aa">2025-04-24T04:00:00+00:00</Template_x0020_Date>
    <lcf76f155ced4ddcb4097134ff3c332f xmlns="b35377f7-11e3-404d-81c6-bc6c1c2219aa">
      <Terms xmlns="http://schemas.microsoft.com/office/infopath/2007/PartnerControls"/>
    </lcf76f155ced4ddcb4097134ff3c332f>
    <Contact xmlns="b35377f7-11e3-404d-81c6-bc6c1c2219aa">
      <UserInfo>
        <DisplayName>Vazquez, Robert</DisplayName>
        <AccountId>1814</AccountId>
        <AccountType/>
      </UserInfo>
    </Contact>
    <TaxCatchAll xmlns="211a168c-3d22-43dd-8831-4bfc331a560d" xsi:nil="true"/>
    <TranslationStateWebId xmlns="b35377f7-11e3-404d-81c6-bc6c1c2219aa" xsi:nil="true"/>
    <Division xmlns="b35377f7-11e3-404d-81c6-bc6c1c2219aa">Executive Direction</Division>
    <Instructions xmlns="b35377f7-11e3-404d-81c6-bc6c1c2219aa">
      <Url xsi:nil="true"/>
      <Description xsi:nil="true"/>
    </Instructions>
  </documentManagement>
</p:properties>
</file>

<file path=customXml/itemProps1.xml><?xml version="1.0" encoding="utf-8"?>
<ds:datastoreItem xmlns:ds="http://schemas.openxmlformats.org/officeDocument/2006/customXml" ds:itemID="{506C634F-1414-4DF8-9516-AB53468F849C}">
  <ds:schemaRefs>
    <ds:schemaRef ds:uri="211a168c-3d22-43dd-8831-4bfc331a560d"/>
    <ds:schemaRef ds:uri="b35377f7-11e3-404d-81c6-bc6c1c2219a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9AEDB17-4A7A-419F-95A2-7B73E874DCD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AABC74E-A695-442E-91E3-F8843D92330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4C0D547-40D5-4347-979B-3E098710CC9B}">
  <ds:schemaRefs>
    <ds:schemaRef ds:uri="http://purl.org/dc/elements/1.1/"/>
    <ds:schemaRef ds:uri="http://schemas.microsoft.com/office/2006/metadata/properties"/>
    <ds:schemaRef ds:uri="211a168c-3d22-43dd-8831-4bfc331a560d"/>
    <ds:schemaRef ds:uri="http://schemas.microsoft.com/office/2006/documentManagement/types"/>
    <ds:schemaRef ds:uri="b35377f7-11e3-404d-81c6-bc6c1c2219aa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860</Words>
  <Application>Microsoft Office PowerPoint</Application>
  <PresentationFormat>Widescreen</PresentationFormat>
  <Paragraphs>130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Oswald</vt:lpstr>
      <vt:lpstr>Courier New</vt:lpstr>
      <vt:lpstr>Aptos</vt:lpstr>
      <vt:lpstr>Wingdings</vt:lpstr>
      <vt:lpstr>Arial</vt:lpstr>
      <vt:lpstr>Image Slide MASTER</vt:lpstr>
      <vt:lpstr>Content Slide MASTER</vt:lpstr>
      <vt:lpstr>End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Powers, Joshua</dc:creator>
  <cp:lastModifiedBy>Powers, Joshua</cp:lastModifiedBy>
  <cp:revision>34</cp:revision>
  <dcterms:modified xsi:type="dcterms:W3CDTF">2025-12-16T14:48:36Z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0x010100DE445BA2FDBE184194D86DB70AE9D6A0</vt:lpwstr>
  </property>
  <property fmtid="{D5CDD505-2E9C-101B-9397-08002B2CF9AE}" pid="3" name="MediaServiceImageTags">
    <vt:lpwstr/>
  </property>
</Properties>
</file>