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5"/>
    <p:sldMasterId id="2147483660" r:id="rId6"/>
    <p:sldMasterId id="2147483648" r:id="rId7"/>
    <p:sldMasterId id="2147483674" r:id="rId8"/>
  </p:sldMasterIdLst>
  <p:notesMasterIdLst>
    <p:notesMasterId r:id="rId22"/>
  </p:notesMasterIdLst>
  <p:sldIdLst>
    <p:sldId id="256" r:id="rId9"/>
    <p:sldId id="264" r:id="rId10"/>
    <p:sldId id="276" r:id="rId11"/>
    <p:sldId id="257" r:id="rId12"/>
    <p:sldId id="277" r:id="rId13"/>
    <p:sldId id="278" r:id="rId14"/>
    <p:sldId id="284" r:id="rId15"/>
    <p:sldId id="285" r:id="rId16"/>
    <p:sldId id="270" r:id="rId17"/>
    <p:sldId id="265" r:id="rId18"/>
    <p:sldId id="272" r:id="rId19"/>
    <p:sldId id="281" r:id="rId20"/>
    <p:sldId id="287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F8ED2-A880-44C1-A42B-663F9E37CAA2}" v="9" dt="2024-07-09T19:22:52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1375" autoAdjust="0"/>
  </p:normalViewPr>
  <p:slideViewPr>
    <p:cSldViewPr>
      <p:cViewPr varScale="1">
        <p:scale>
          <a:sx n="129" d="100"/>
          <a:sy n="129" d="100"/>
        </p:scale>
        <p:origin x="6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rs, Joshua" userId="16fb61a1-4677-4b87-9b99-c38969b4bcc7" providerId="ADAL" clId="{C0DF8ED2-A880-44C1-A42B-663F9E37CAA2}"/>
    <pc:docChg chg="undo custSel modSld">
      <pc:chgData name="Powers, Joshua" userId="16fb61a1-4677-4b87-9b99-c38969b4bcc7" providerId="ADAL" clId="{C0DF8ED2-A880-44C1-A42B-663F9E37CAA2}" dt="2024-07-10T13:38:25.922" v="124" actId="5793"/>
      <pc:docMkLst>
        <pc:docMk/>
      </pc:docMkLst>
      <pc:sldChg chg="modSp mod">
        <pc:chgData name="Powers, Joshua" userId="16fb61a1-4677-4b87-9b99-c38969b4bcc7" providerId="ADAL" clId="{C0DF8ED2-A880-44C1-A42B-663F9E37CAA2}" dt="2024-07-08T18:08:58.320" v="6" actId="20577"/>
        <pc:sldMkLst>
          <pc:docMk/>
          <pc:sldMk cId="2900448118" sldId="264"/>
        </pc:sldMkLst>
        <pc:spChg chg="mod">
          <ac:chgData name="Powers, Joshua" userId="16fb61a1-4677-4b87-9b99-c38969b4bcc7" providerId="ADAL" clId="{C0DF8ED2-A880-44C1-A42B-663F9E37CAA2}" dt="2024-07-08T18:08:58.320" v="6" actId="20577"/>
          <ac:spMkLst>
            <pc:docMk/>
            <pc:sldMk cId="2900448118" sldId="264"/>
            <ac:spMk id="12" creationId="{00000000-0000-0000-0000-000000000000}"/>
          </ac:spMkLst>
        </pc:spChg>
      </pc:sldChg>
      <pc:sldChg chg="addSp delSp modSp mod">
        <pc:chgData name="Powers, Joshua" userId="16fb61a1-4677-4b87-9b99-c38969b4bcc7" providerId="ADAL" clId="{C0DF8ED2-A880-44C1-A42B-663F9E37CAA2}" dt="2024-07-09T19:22:54.192" v="119" actId="20577"/>
        <pc:sldMkLst>
          <pc:docMk/>
          <pc:sldMk cId="922418993" sldId="265"/>
        </pc:sldMkLst>
        <pc:spChg chg="mod">
          <ac:chgData name="Powers, Joshua" userId="16fb61a1-4677-4b87-9b99-c38969b4bcc7" providerId="ADAL" clId="{C0DF8ED2-A880-44C1-A42B-663F9E37CAA2}" dt="2024-07-08T18:18:48.340" v="28" actId="20577"/>
          <ac:spMkLst>
            <pc:docMk/>
            <pc:sldMk cId="922418993" sldId="265"/>
            <ac:spMk id="11" creationId="{DA38FF2E-9E41-AD26-4841-21FBD9457E8C}"/>
          </ac:spMkLst>
        </pc:spChg>
        <pc:graphicFrameChg chg="add mod modGraphic">
          <ac:chgData name="Powers, Joshua" userId="16fb61a1-4677-4b87-9b99-c38969b4bcc7" providerId="ADAL" clId="{C0DF8ED2-A880-44C1-A42B-663F9E37CAA2}" dt="2024-07-09T19:22:54.192" v="119" actId="20577"/>
          <ac:graphicFrameMkLst>
            <pc:docMk/>
            <pc:sldMk cId="922418993" sldId="265"/>
            <ac:graphicFrameMk id="2" creationId="{2D68A5EE-D54C-6F38-1C42-5AF8BD0CB428}"/>
          </ac:graphicFrameMkLst>
        </pc:graphicFrameChg>
        <pc:graphicFrameChg chg="del">
          <ac:chgData name="Powers, Joshua" userId="16fb61a1-4677-4b87-9b99-c38969b4bcc7" providerId="ADAL" clId="{C0DF8ED2-A880-44C1-A42B-663F9E37CAA2}" dt="2024-07-08T18:09:19.573" v="8" actId="478"/>
          <ac:graphicFrameMkLst>
            <pc:docMk/>
            <pc:sldMk cId="922418993" sldId="265"/>
            <ac:graphicFrameMk id="3" creationId="{B80EE1C0-A747-AE03-981A-43619FB313E7}"/>
          </ac:graphicFrameMkLst>
        </pc:graphicFrameChg>
      </pc:sldChg>
      <pc:sldChg chg="addSp delSp modSp mod">
        <pc:chgData name="Powers, Joshua" userId="16fb61a1-4677-4b87-9b99-c38969b4bcc7" providerId="ADAL" clId="{C0DF8ED2-A880-44C1-A42B-663F9E37CAA2}" dt="2024-07-08T18:23:37.730" v="81" actId="14734"/>
        <pc:sldMkLst>
          <pc:docMk/>
          <pc:sldMk cId="206831791" sldId="272"/>
        </pc:sldMkLst>
        <pc:graphicFrameChg chg="add mod modGraphic">
          <ac:chgData name="Powers, Joshua" userId="16fb61a1-4677-4b87-9b99-c38969b4bcc7" providerId="ADAL" clId="{C0DF8ED2-A880-44C1-A42B-663F9E37CAA2}" dt="2024-07-08T18:23:37.730" v="81" actId="14734"/>
          <ac:graphicFrameMkLst>
            <pc:docMk/>
            <pc:sldMk cId="206831791" sldId="272"/>
            <ac:graphicFrameMk id="2" creationId="{191B02C7-ED3C-FFC0-B1D0-CE6F6A30D8B6}"/>
          </ac:graphicFrameMkLst>
        </pc:graphicFrameChg>
        <pc:graphicFrameChg chg="del">
          <ac:chgData name="Powers, Joshua" userId="16fb61a1-4677-4b87-9b99-c38969b4bcc7" providerId="ADAL" clId="{C0DF8ED2-A880-44C1-A42B-663F9E37CAA2}" dt="2024-07-08T18:22:59.793" v="67" actId="478"/>
          <ac:graphicFrameMkLst>
            <pc:docMk/>
            <pc:sldMk cId="206831791" sldId="272"/>
            <ac:graphicFrameMk id="3" creationId="{62176879-2A4B-3D51-940C-7950BB84B6BB}"/>
          </ac:graphicFrameMkLst>
        </pc:graphicFrameChg>
      </pc:sldChg>
      <pc:sldChg chg="modSp mod">
        <pc:chgData name="Powers, Joshua" userId="16fb61a1-4677-4b87-9b99-c38969b4bcc7" providerId="ADAL" clId="{C0DF8ED2-A880-44C1-A42B-663F9E37CAA2}" dt="2024-07-10T13:38:25.922" v="124" actId="5793"/>
        <pc:sldMkLst>
          <pc:docMk/>
          <pc:sldMk cId="203604937" sldId="277"/>
        </pc:sldMkLst>
        <pc:spChg chg="mod">
          <ac:chgData name="Powers, Joshua" userId="16fb61a1-4677-4b87-9b99-c38969b4bcc7" providerId="ADAL" clId="{C0DF8ED2-A880-44C1-A42B-663F9E37CAA2}" dt="2024-07-10T13:38:25.922" v="124" actId="5793"/>
          <ac:spMkLst>
            <pc:docMk/>
            <pc:sldMk cId="203604937" sldId="277"/>
            <ac:spMk id="12" creationId="{00000000-0000-0000-0000-000000000000}"/>
          </ac:spMkLst>
        </pc:spChg>
      </pc:sldChg>
      <pc:sldChg chg="addSp delSp modSp mod">
        <pc:chgData name="Powers, Joshua" userId="16fb61a1-4677-4b87-9b99-c38969b4bcc7" providerId="ADAL" clId="{C0DF8ED2-A880-44C1-A42B-663F9E37CAA2}" dt="2024-07-08T18:14:01.843" v="21" actId="404"/>
        <pc:sldMkLst>
          <pc:docMk/>
          <pc:sldMk cId="4164125879" sldId="285"/>
        </pc:sldMkLst>
        <pc:graphicFrameChg chg="del">
          <ac:chgData name="Powers, Joshua" userId="16fb61a1-4677-4b87-9b99-c38969b4bcc7" providerId="ADAL" clId="{C0DF8ED2-A880-44C1-A42B-663F9E37CAA2}" dt="2024-07-08T18:09:08.813" v="7" actId="478"/>
          <ac:graphicFrameMkLst>
            <pc:docMk/>
            <pc:sldMk cId="4164125879" sldId="285"/>
            <ac:graphicFrameMk id="2" creationId="{FD694612-6393-0851-070D-628539E0736C}"/>
          </ac:graphicFrameMkLst>
        </pc:graphicFrameChg>
        <pc:graphicFrameChg chg="add mod modGraphic">
          <ac:chgData name="Powers, Joshua" userId="16fb61a1-4677-4b87-9b99-c38969b4bcc7" providerId="ADAL" clId="{C0DF8ED2-A880-44C1-A42B-663F9E37CAA2}" dt="2024-07-08T18:14:01.843" v="21" actId="404"/>
          <ac:graphicFrameMkLst>
            <pc:docMk/>
            <pc:sldMk cId="4164125879" sldId="285"/>
            <ac:graphicFrameMk id="3" creationId="{BAB9F3CC-46E0-DA6A-6486-86C1EE19E3C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71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5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for a state&#10;&#10;Description automatically generated">
            <a:extLst>
              <a:ext uri="{FF2B5EF4-FFF2-40B4-BE49-F238E27FC236}">
                <a16:creationId xmlns:a16="http://schemas.microsoft.com/office/drawing/2014/main" id="{F1CBB0A3-8498-D1D2-511A-FC3105BB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61950"/>
            <a:ext cx="2209800" cy="84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4" name="Picture 3" descr="A logo for a state&#10;&#10;Description automatically generated">
            <a:extLst>
              <a:ext uri="{FF2B5EF4-FFF2-40B4-BE49-F238E27FC236}">
                <a16:creationId xmlns:a16="http://schemas.microsoft.com/office/drawing/2014/main" id="{25B4043A-B0A4-5BE8-F0B0-42B723898C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logo for a state&#10;&#10;Description automatically generated">
            <a:extLst>
              <a:ext uri="{FF2B5EF4-FFF2-40B4-BE49-F238E27FC236}">
                <a16:creationId xmlns:a16="http://schemas.microsoft.com/office/drawing/2014/main" id="{CF9FEF3F-11F0-FC61-B9E9-942A30EF1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0365-0D65-4032-85A6-BECCAB4E9A68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July 10, 2024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for a state&#10;&#10;Description automatically generated">
            <a:extLst>
              <a:ext uri="{FF2B5EF4-FFF2-40B4-BE49-F238E27FC236}">
                <a16:creationId xmlns:a16="http://schemas.microsoft.com/office/drawing/2014/main" id="{942FAB28-3E06-D54B-A53F-E1A7F95396A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8150" y="902493"/>
            <a:ext cx="824865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Dormitory Authority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New York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69197"/>
            <a:ext cx="82486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Finance, Design &amp; Build New York's Future</a:t>
            </a:r>
          </a:p>
        </p:txBody>
      </p:sp>
      <p:sp>
        <p:nvSpPr>
          <p:cNvPr id="4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A38FF2E-9E41-AD26-4841-21FBD9457E8C}"/>
              </a:ext>
            </a:extLst>
          </p:cNvPr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Solicitation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68A5EE-D54C-6F38-1C42-5AF8BD0CB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263999"/>
              </p:ext>
            </p:extLst>
          </p:nvPr>
        </p:nvGraphicFramePr>
        <p:xfrm>
          <a:off x="1219200" y="1123950"/>
          <a:ext cx="6705600" cy="3276597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93278215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464732686"/>
                    </a:ext>
                  </a:extLst>
                </a:gridCol>
              </a:tblGrid>
              <a:tr h="438504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DASNY is soliciting the following Bids: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50713"/>
                  </a:ext>
                </a:extLst>
              </a:tr>
              <a:tr h="6942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Western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Annual Contract Volume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645677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9 Electrical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367373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9 Plumbing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987708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9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49080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Electrical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547279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10 HVAC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062808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10 Plumbing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075905"/>
                  </a:ext>
                </a:extLst>
              </a:tr>
              <a:tr h="3166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10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 Abatement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5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41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1B02C7-ED3C-FFC0-B1D0-CE6F6A30D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544766"/>
              </p:ext>
            </p:extLst>
          </p:nvPr>
        </p:nvGraphicFramePr>
        <p:xfrm>
          <a:off x="471371" y="1276350"/>
          <a:ext cx="8201258" cy="3143224"/>
        </p:xfrm>
        <a:graphic>
          <a:graphicData uri="http://schemas.openxmlformats.org/drawingml/2006/table">
            <a:tbl>
              <a:tblPr/>
              <a:tblGrid>
                <a:gridCol w="2576629">
                  <a:extLst>
                    <a:ext uri="{9D8B030D-6E8A-4147-A177-3AD203B41FA5}">
                      <a16:colId xmlns:a16="http://schemas.microsoft.com/office/drawing/2014/main" val="3835715782"/>
                    </a:ext>
                  </a:extLst>
                </a:gridCol>
                <a:gridCol w="5624629">
                  <a:extLst>
                    <a:ext uri="{9D8B030D-6E8A-4147-A177-3AD203B41FA5}">
                      <a16:colId xmlns:a16="http://schemas.microsoft.com/office/drawing/2014/main" val="3926828295"/>
                    </a:ext>
                  </a:extLst>
                </a:gridCol>
              </a:tblGrid>
              <a:tr h="52538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DASNY's Schedule</a:t>
                      </a:r>
                    </a:p>
                  </a:txBody>
                  <a:tcPr marL="6558" marR="6558" marT="6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116115"/>
                  </a:ext>
                </a:extLst>
              </a:tr>
              <a:tr h="5253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820330"/>
                  </a:ext>
                </a:extLst>
              </a:tr>
              <a:tr h="5059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6/20/2024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Advertise Contracts (all regions)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092817"/>
                  </a:ext>
                </a:extLst>
              </a:tr>
              <a:tr h="5059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7/10/2024 at 10:00 AM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Pre-Bid Meeting for Prospective Bidders held via Zoom (Western)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410563"/>
                  </a:ext>
                </a:extLst>
              </a:tr>
              <a:tr h="5059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8/25/2024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Western RFIs due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645796"/>
                  </a:ext>
                </a:extLst>
              </a:tr>
              <a:tr h="5253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9/4/2024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Western bids received by, opened, and read aloud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84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B7212-B1F1-7951-A4F2-A48828B61F6E}"/>
              </a:ext>
            </a:extLst>
          </p:cNvPr>
          <p:cNvSpPr txBox="1"/>
          <p:nvPr/>
        </p:nvSpPr>
        <p:spPr>
          <a:xfrm>
            <a:off x="228600" y="1123950"/>
            <a:ext cx="392771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 Bidding Documents </a:t>
            </a:r>
          </a:p>
          <a:p>
            <a:pPr lvl="1"/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Info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to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for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 of Bid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&amp; Bonds (drafts)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Conditions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Construction Task Catalog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4E9F24-C306-EB5E-54F5-90EBE58A4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23950"/>
            <a:ext cx="4666785" cy="33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2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39DBF7-AD27-2CAD-3428-FF1634807D73}"/>
              </a:ext>
            </a:extLst>
          </p:cNvPr>
          <p:cNvSpPr txBox="1"/>
          <p:nvPr/>
        </p:nvSpPr>
        <p:spPr>
          <a:xfrm>
            <a:off x="304800" y="188595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8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Order Contracting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Contracting Regions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Solicitations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0044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Construction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 is New York State's public finance and construction authority.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Program is one of the many procurement methods available to provide these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flexibility to execute projects quickly.</a:t>
            </a:r>
          </a:p>
        </p:txBody>
      </p:sp>
    </p:spTree>
    <p:extLst>
      <p:ext uri="{BB962C8B-B14F-4D97-AF65-F5344CB8AC3E}">
        <p14:creationId xmlns:p14="http://schemas.microsoft.com/office/powerpoint/2010/main" val="75829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term of one (1) year and three (3) one (1) year option periods – Potentially a four (4) year contract.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multiple contracts in 10 regions to provide coverage throughout the State.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Contactors must be experts in their trade and have the capacity to manage multiple projects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Minimum Contract Value = $0</a:t>
            </a:r>
            <a:r>
              <a:rPr lang="en-US" sz="2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Contractor is not guaranteed to receive the Estimated Annual Contract Volume (as noted in upcoming slides).</a:t>
            </a:r>
          </a:p>
          <a:p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AFA3D9-DD8C-E548-4B6E-126714FBCF2B}"/>
              </a:ext>
            </a:extLst>
          </p:cNvPr>
          <p:cNvGrpSpPr/>
          <p:nvPr/>
        </p:nvGrpSpPr>
        <p:grpSpPr>
          <a:xfrm>
            <a:off x="247650" y="3181350"/>
            <a:ext cx="8648700" cy="914400"/>
            <a:chOff x="304800" y="3155268"/>
            <a:chExt cx="8648700" cy="914400"/>
          </a:xfrm>
        </p:grpSpPr>
        <p:pic>
          <p:nvPicPr>
            <p:cNvPr id="3" name="Graphic 2" descr="Customer review outline">
              <a:extLst>
                <a:ext uri="{FF2B5EF4-FFF2-40B4-BE49-F238E27FC236}">
                  <a16:creationId xmlns:a16="http://schemas.microsoft.com/office/drawing/2014/main" id="{646E315B-200F-D0DF-1A4E-CD3C11F30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4800" y="3155268"/>
              <a:ext cx="914400" cy="914400"/>
            </a:xfrm>
            <a:prstGeom prst="rect">
              <a:avLst/>
            </a:prstGeom>
          </p:spPr>
        </p:pic>
        <p:pic>
          <p:nvPicPr>
            <p:cNvPr id="6" name="Graphic 5" descr="Arrow: Straight outline">
              <a:extLst>
                <a:ext uri="{FF2B5EF4-FFF2-40B4-BE49-F238E27FC236}">
                  <a16:creationId xmlns:a16="http://schemas.microsoft.com/office/drawing/2014/main" id="{BC085687-5266-124B-EC68-4E10CF667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1425551" y="3155268"/>
              <a:ext cx="914400" cy="914400"/>
            </a:xfrm>
            <a:prstGeom prst="rect">
              <a:avLst/>
            </a:prstGeom>
          </p:spPr>
        </p:pic>
        <p:pic>
          <p:nvPicPr>
            <p:cNvPr id="8" name="Picture 7" descr="A logo with blue text&#10;&#10;Description automatically generated">
              <a:extLst>
                <a:ext uri="{FF2B5EF4-FFF2-40B4-BE49-F238E27FC236}">
                  <a16:creationId xmlns:a16="http://schemas.microsoft.com/office/drawing/2014/main" id="{BAF1F500-93EB-D796-CBCC-FD73015EB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302" y="3270026"/>
              <a:ext cx="1901945" cy="684885"/>
            </a:xfrm>
            <a:prstGeom prst="rect">
              <a:avLst/>
            </a:prstGeom>
          </p:spPr>
        </p:pic>
        <p:pic>
          <p:nvPicPr>
            <p:cNvPr id="9" name="Graphic 8" descr="Arrow: Straight outline">
              <a:extLst>
                <a:ext uri="{FF2B5EF4-FFF2-40B4-BE49-F238E27FC236}">
                  <a16:creationId xmlns:a16="http://schemas.microsoft.com/office/drawing/2014/main" id="{C747FE0E-28EC-9E80-64D6-1DAB10DB1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4654598" y="3155268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Hammer outline">
              <a:extLst>
                <a:ext uri="{FF2B5EF4-FFF2-40B4-BE49-F238E27FC236}">
                  <a16:creationId xmlns:a16="http://schemas.microsoft.com/office/drawing/2014/main" id="{95CAF746-2CDA-E250-B74F-33620C151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039100" y="3155268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Arrow: Straight outline">
              <a:extLst>
                <a:ext uri="{FF2B5EF4-FFF2-40B4-BE49-F238E27FC236}">
                  <a16:creationId xmlns:a16="http://schemas.microsoft.com/office/drawing/2014/main" id="{135C1407-211E-D2F9-F9AF-C559D2776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896100" y="3155268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Checklist outline">
              <a:extLst>
                <a:ext uri="{FF2B5EF4-FFF2-40B4-BE49-F238E27FC236}">
                  <a16:creationId xmlns:a16="http://schemas.microsoft.com/office/drawing/2014/main" id="{AA8D4A2C-C58C-096D-9C01-0BBD7AC7E3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775349" y="315526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60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CTC &amp; Adjustment Factors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 Factors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Task Catalogue (CTC)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Price x Quantity x Adjustment Factor = Total for Task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CTC is updated and distributed on an annual basis. </a:t>
            </a:r>
          </a:p>
        </p:txBody>
      </p:sp>
    </p:spTree>
    <p:extLst>
      <p:ext uri="{BB962C8B-B14F-4D97-AF65-F5344CB8AC3E}">
        <p14:creationId xmlns:p14="http://schemas.microsoft.com/office/powerpoint/2010/main" val="391095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Execution Requirements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Qualifications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State Vendor Responsibility Questionnaire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 Letter</a:t>
            </a:r>
          </a:p>
        </p:txBody>
      </p:sp>
    </p:spTree>
    <p:extLst>
      <p:ext uri="{BB962C8B-B14F-4D97-AF65-F5344CB8AC3E}">
        <p14:creationId xmlns:p14="http://schemas.microsoft.com/office/powerpoint/2010/main" val="33716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B9F3CC-46E0-DA6A-6486-86C1EE19E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80414"/>
              </p:ext>
            </p:extLst>
          </p:nvPr>
        </p:nvGraphicFramePr>
        <p:xfrm>
          <a:off x="265430" y="1217304"/>
          <a:ext cx="8686799" cy="3030847"/>
        </p:xfrm>
        <a:graphic>
          <a:graphicData uri="http://schemas.openxmlformats.org/drawingml/2006/table">
            <a:tbl>
              <a:tblPr firstRow="1" firstCol="1" bandRow="1"/>
              <a:tblGrid>
                <a:gridCol w="992725">
                  <a:extLst>
                    <a:ext uri="{9D8B030D-6E8A-4147-A177-3AD203B41FA5}">
                      <a16:colId xmlns:a16="http://schemas.microsoft.com/office/drawing/2014/main" val="2369194556"/>
                    </a:ext>
                  </a:extLst>
                </a:gridCol>
                <a:gridCol w="3231331">
                  <a:extLst>
                    <a:ext uri="{9D8B030D-6E8A-4147-A177-3AD203B41FA5}">
                      <a16:colId xmlns:a16="http://schemas.microsoft.com/office/drawing/2014/main" val="1775940056"/>
                    </a:ext>
                  </a:extLst>
                </a:gridCol>
                <a:gridCol w="650967">
                  <a:extLst>
                    <a:ext uri="{9D8B030D-6E8A-4147-A177-3AD203B41FA5}">
                      <a16:colId xmlns:a16="http://schemas.microsoft.com/office/drawing/2014/main" val="981411738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2939596522"/>
                    </a:ext>
                  </a:extLst>
                </a:gridCol>
                <a:gridCol w="895080">
                  <a:extLst>
                    <a:ext uri="{9D8B030D-6E8A-4147-A177-3AD203B41FA5}">
                      <a16:colId xmlns:a16="http://schemas.microsoft.com/office/drawing/2014/main" val="3758352830"/>
                    </a:ext>
                  </a:extLst>
                </a:gridCol>
                <a:gridCol w="1210618">
                  <a:extLst>
                    <a:ext uri="{9D8B030D-6E8A-4147-A177-3AD203B41FA5}">
                      <a16:colId xmlns:a16="http://schemas.microsoft.com/office/drawing/2014/main" val="3453610494"/>
                    </a:ext>
                  </a:extLst>
                </a:gridCol>
                <a:gridCol w="810998">
                  <a:extLst>
                    <a:ext uri="{9D8B030D-6E8A-4147-A177-3AD203B41FA5}">
                      <a16:colId xmlns:a16="http://schemas.microsoft.com/office/drawing/2014/main" val="2575781852"/>
                    </a:ext>
                  </a:extLst>
                </a:gridCol>
              </a:tblGrid>
              <a:tr h="741651">
                <a:tc>
                  <a:txBody>
                    <a:bodyPr/>
                    <a:lstStyle/>
                    <a:p>
                      <a:pPr marL="31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REGION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TRADE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CR#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SDVOB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EEO%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00308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668952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612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191424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613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08410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117736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615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89660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616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345906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617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81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2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Regions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116DB5-C885-5483-33C7-6DBA58B1C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94259"/>
              </p:ext>
            </p:extLst>
          </p:nvPr>
        </p:nvGraphicFramePr>
        <p:xfrm>
          <a:off x="152400" y="1072055"/>
          <a:ext cx="4419600" cy="3855243"/>
        </p:xfrm>
        <a:graphic>
          <a:graphicData uri="http://schemas.openxmlformats.org/drawingml/2006/table">
            <a:tbl>
              <a:tblPr/>
              <a:tblGrid>
                <a:gridCol w="552127">
                  <a:extLst>
                    <a:ext uri="{9D8B030D-6E8A-4147-A177-3AD203B41FA5}">
                      <a16:colId xmlns:a16="http://schemas.microsoft.com/office/drawing/2014/main" val="1061966059"/>
                    </a:ext>
                  </a:extLst>
                </a:gridCol>
                <a:gridCol w="3867473">
                  <a:extLst>
                    <a:ext uri="{9D8B030D-6E8A-4147-A177-3AD203B41FA5}">
                      <a16:colId xmlns:a16="http://schemas.microsoft.com/office/drawing/2014/main" val="2081829828"/>
                    </a:ext>
                  </a:extLst>
                </a:gridCol>
              </a:tblGrid>
              <a:tr h="1990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DASNY's JOC REGIONS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73560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Counties Included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708847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 (Manhattan), Bronx, Kings (Brooklyn), Richmond (Staten Island), and Queens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573186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Nassau, and Suffolk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48537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Westchester, Rockland, and Putnam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83448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Orange, Sullivan, Delaware, Ulster, Dutchess, Greene, and Columbia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912107"/>
                  </a:ext>
                </a:extLst>
              </a:tr>
              <a:tr h="5854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Rensselaer, Albany, Schenectady, Otsego, Schoharie, Fulton, Montgomery, Saratoga, Washington, Warren, Hamilton, and Herkimer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7030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Essex, Clinton, and Franklin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56841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Lewis, Jefferson, and St. Lawrence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97800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Broome, Tioga, Tompkins, Cortland, Chenango, Cayuga, Onondaga, Madison, and Oswego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269926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Monroe, Wayne, Livingston, Ontario, Seneca, Yates, Steuben, Schuyler, and Chemung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84411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Niagara, Orleans, Genesee, Erie, Wyoming, Chautauqua, Allegany, and Cattaraugus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6661"/>
                  </a:ext>
                </a:extLst>
              </a:tr>
            </a:tbl>
          </a:graphicData>
        </a:graphic>
      </p:graphicFrame>
      <p:pic>
        <p:nvPicPr>
          <p:cNvPr id="1028" name="Picture 4" descr="JOC Map ">
            <a:extLst>
              <a:ext uri="{FF2B5EF4-FFF2-40B4-BE49-F238E27FC236}">
                <a16:creationId xmlns:a16="http://schemas.microsoft.com/office/drawing/2014/main" id="{B1EC069D-6BBC-154C-DF9B-2C799507E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" t="3964"/>
          <a:stretch/>
        </p:blipFill>
        <p:spPr bwMode="auto">
          <a:xfrm>
            <a:off x="4571999" y="1069046"/>
            <a:ext cx="4545649" cy="34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82672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445BA2FDBE184194D86DB70AE9D6A0" ma:contentTypeVersion="86" ma:contentTypeDescription="Create a new document." ma:contentTypeScope="" ma:versionID="fe9070f52d31947412f081fed9d8b7c9">
  <xsd:schema xmlns:xsd="http://www.w3.org/2001/XMLSchema" xmlns:xs="http://www.w3.org/2001/XMLSchema" xmlns:p="http://schemas.microsoft.com/office/2006/metadata/properties" xmlns:ns2="b35377f7-11e3-404d-81c6-bc6c1c2219aa" xmlns:ns3="211a168c-3d22-43dd-8831-4bfc331a560d" targetNamespace="http://schemas.microsoft.com/office/2006/metadata/properties" ma:root="true" ma:fieldsID="badcbdf8fef327067b81ab63b6b0013d" ns2:_="" ns3:_="">
    <xsd:import namespace="b35377f7-11e3-404d-81c6-bc6c1c2219aa"/>
    <xsd:import namespace="211a168c-3d22-43dd-8831-4bfc331a560d"/>
    <xsd:element name="properties">
      <xsd:complexType>
        <xsd:sequence>
          <xsd:element name="documentManagement">
            <xsd:complexType>
              <xsd:all>
                <xsd:element ref="ns2:TranslationStateWebId" minOccurs="0"/>
                <xsd:element ref="ns3:_dlc_DocId" minOccurs="0"/>
                <xsd:element ref="ns3:_dlc_DocIdUrl" minOccurs="0"/>
                <xsd:element ref="ns3:_dlc_DocIdPersistId" minOccurs="0"/>
                <xsd:element ref="ns2:Division" minOccurs="0"/>
                <xsd:element ref="ns2:Department" minOccurs="0"/>
                <xsd:element ref="ns2:Template_x0020_Date" minOccurs="0"/>
                <xsd:element ref="ns2:Instructions" minOccurs="0"/>
                <xsd:element ref="ns2:Contact" minOccurs="0"/>
                <xsd:element ref="ns2:MediaServiceMetadata" minOccurs="0"/>
                <xsd:element ref="ns2:MediaServiceFastMetadata" minOccurs="0"/>
                <xsd:element ref="ns2:LiaisonID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377f7-11e3-404d-81c6-bc6c1c2219aa" elementFormDefault="qualified">
    <xsd:import namespace="http://schemas.microsoft.com/office/2006/documentManagement/types"/>
    <xsd:import namespace="http://schemas.microsoft.com/office/infopath/2007/PartnerControls"/>
    <xsd:element name="TranslationStateWebId" ma:index="8" nillable="true" ma:displayName="Site" ma:internalName="TranslationStateWebId" ma:readOnly="false">
      <xsd:simpleType>
        <xsd:restriction base="dms:Text"/>
      </xsd:simpleType>
    </xsd:element>
    <xsd:element name="Division" ma:index="12" nillable="true" ma:displayName="Division" ma:indexed="true" ma:internalName="Division" ma:readOnly="false">
      <xsd:simpleType>
        <xsd:restriction base="dms:Text">
          <xsd:maxLength value="255"/>
        </xsd:restriction>
      </xsd:simpleType>
    </xsd:element>
    <xsd:element name="Department" ma:index="13" nillable="true" ma:displayName="Department" ma:internalName="Department" ma:readOnly="false">
      <xsd:simpleType>
        <xsd:restriction base="dms:Text">
          <xsd:maxLength value="255"/>
        </xsd:restriction>
      </xsd:simpleType>
    </xsd:element>
    <xsd:element name="Template_x0020_Date" ma:index="14" nillable="true" ma:displayName="Template Date" ma:format="DateOnly" ma:internalName="Template_x0020_Date" ma:readOnly="false">
      <xsd:simpleType>
        <xsd:restriction base="dms:DateTime"/>
      </xsd:simpleType>
    </xsd:element>
    <xsd:element name="Instructions" ma:index="15" nillable="true" ma:displayName="Instructions" ma:format="Hyperlink" ma:internalName="Instruction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ontact" ma:index="16" nillable="true" ma:displayName="Liaison" ma:list="UserInfo" ma:internalName="Contact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LiaisonID" ma:index="19" nillable="true" ma:displayName="LiaisonID" ma:format="Dropdown" ma:internalName="LiaisonID">
      <xsd:simpleType>
        <xsd:restriction base="dms:Text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a168c-3d22-43dd-8831-4bfc331a560d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b35377f7-11e3-404d-81c6-bc6c1c2219aa">Communications &amp; Marketing</Department>
    <Template_x0020_Date xmlns="b35377f7-11e3-404d-81c6-bc6c1c2219aa">2015-03-30T04:00:00+00:00</Template_x0020_Date>
    <Instructions xmlns="b35377f7-11e3-404d-81c6-bc6c1c2219aa">
      <Url xsi:nil="true"/>
      <Description xsi:nil="true"/>
    </Instructions>
    <Contact xmlns="b35377f7-11e3-404d-81c6-bc6c1c2219aa">
      <UserInfo>
        <DisplayName>Quinlan, John</DisplayName>
        <AccountId>584</AccountId>
        <AccountType/>
      </UserInfo>
    </Contact>
    <Division xmlns="b35377f7-11e3-404d-81c6-bc6c1c2219aa">Executive Direction</Division>
    <_dlc_DocId xmlns="211a168c-3d22-43dd-8831-4bfc331a560d">HWPFEWW3CSSN-33-368</_dlc_DocId>
    <_dlc_DocIdUrl xmlns="211a168c-3d22-43dd-8831-4bfc331a560d">
      <Url>http://sp13web.delmar.dasny.org/_layouts/15/DocIdRedir.aspx?ID=HWPFEWW3CSSN-33-368</Url>
      <Description>HWPFEWW3CSSN-33-368</Description>
    </_dlc_DocIdUrl>
    <TranslationStateWebId xmlns="b35377f7-11e3-404d-81c6-bc6c1c2219aa" xsi:nil="true"/>
    <LiaisonID xmlns="b35377f7-11e3-404d-81c6-bc6c1c2219aa" xsi:nil="true"/>
    <SharedWithUsers xmlns="211a168c-3d22-43dd-8831-4bfc331a560d">
      <UserInfo>
        <DisplayName>Costello, Kristen</DisplayName>
        <AccountId>197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F9FAFB1-5F0A-4115-BE3E-D3E1BECFB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5377f7-11e3-404d-81c6-bc6c1c2219aa"/>
    <ds:schemaRef ds:uri="211a168c-3d22-43dd-8831-4bfc331a56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D126D-DB92-43C6-AE8D-8C75EE507C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B00D30-9030-48AE-9559-BAAB1B52B8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1F8B16-B740-4AF2-905B-0F55AB1209FA}">
  <ds:schemaRefs>
    <ds:schemaRef ds:uri="211a168c-3d22-43dd-8831-4bfc331a560d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35377f7-11e3-404d-81c6-bc6c1c2219a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5778</TotalTime>
  <Words>610</Words>
  <Application>Microsoft Office PowerPoint</Application>
  <PresentationFormat>On-screen Show (16:9)</PresentationFormat>
  <Paragraphs>165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Cover Master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State - Office of General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Warner, Jennifer</dc:creator>
  <cp:lastModifiedBy>Powers, Joshua</cp:lastModifiedBy>
  <cp:revision>113</cp:revision>
  <dcterms:created xsi:type="dcterms:W3CDTF">2014-12-09T18:34:34Z</dcterms:created>
  <dcterms:modified xsi:type="dcterms:W3CDTF">2024-07-10T13:38:27Z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0x010100DE445BA2FDBE184194D86DB70AE9D6A0</vt:lpwstr>
  </property>
  <property fmtid="{D5CDD505-2E9C-101B-9397-08002B2CF9AE}" pid="3" name="_dlc_DocIdItemGuid">
    <vt:lpwstr>32e1a834-afcd-4307-9476-88ed4240e44f</vt:lpwstr>
  </property>
</Properties>
</file>