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70" r:id="rId2"/>
    <p:sldId id="275" r:id="rId3"/>
    <p:sldId id="331" r:id="rId4"/>
    <p:sldId id="327" r:id="rId5"/>
    <p:sldId id="328" r:id="rId6"/>
    <p:sldId id="329" r:id="rId7"/>
    <p:sldId id="330" r:id="rId8"/>
    <p:sldId id="333" r:id="rId9"/>
    <p:sldId id="258" r:id="rId10"/>
    <p:sldId id="276" r:id="rId11"/>
    <p:sldId id="277" r:id="rId12"/>
    <p:sldId id="278" r:id="rId13"/>
    <p:sldId id="279" r:id="rId14"/>
    <p:sldId id="332" r:id="rId15"/>
    <p:sldId id="322" r:id="rId16"/>
    <p:sldId id="280" r:id="rId17"/>
    <p:sldId id="281" r:id="rId18"/>
    <p:sldId id="282" r:id="rId19"/>
    <p:sldId id="283" r:id="rId20"/>
    <p:sldId id="284" r:id="rId21"/>
    <p:sldId id="286" r:id="rId22"/>
    <p:sldId id="288" r:id="rId23"/>
    <p:sldId id="287" r:id="rId24"/>
    <p:sldId id="293" r:id="rId25"/>
    <p:sldId id="334" r:id="rId26"/>
    <p:sldId id="289" r:id="rId27"/>
    <p:sldId id="291" r:id="rId28"/>
    <p:sldId id="290" r:id="rId29"/>
    <p:sldId id="295" r:id="rId30"/>
    <p:sldId id="335" r:id="rId31"/>
    <p:sldId id="296" r:id="rId32"/>
    <p:sldId id="297" r:id="rId33"/>
    <p:sldId id="294" r:id="rId34"/>
    <p:sldId id="298" r:id="rId35"/>
    <p:sldId id="299" r:id="rId36"/>
    <p:sldId id="326" r:id="rId37"/>
    <p:sldId id="302" r:id="rId38"/>
    <p:sldId id="303" r:id="rId39"/>
    <p:sldId id="305" r:id="rId40"/>
    <p:sldId id="306" r:id="rId41"/>
    <p:sldId id="307" r:id="rId42"/>
    <p:sldId id="308" r:id="rId43"/>
    <p:sldId id="309" r:id="rId44"/>
    <p:sldId id="336" r:id="rId45"/>
    <p:sldId id="310" r:id="rId46"/>
    <p:sldId id="311" r:id="rId47"/>
    <p:sldId id="325" r:id="rId48"/>
    <p:sldId id="313" r:id="rId49"/>
    <p:sldId id="312" r:id="rId50"/>
    <p:sldId id="324" r:id="rId51"/>
    <p:sldId id="315" r:id="rId52"/>
    <p:sldId id="317" r:id="rId53"/>
    <p:sldId id="318" r:id="rId54"/>
    <p:sldId id="319" r:id="rId55"/>
    <p:sldId id="320" r:id="rId56"/>
    <p:sldId id="321" r:id="rId57"/>
    <p:sldId id="26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9" autoAdjust="0"/>
    <p:restoredTop sz="94599"/>
  </p:normalViewPr>
  <p:slideViewPr>
    <p:cSldViewPr snapToGrid="0" snapToObjects="1">
      <p:cViewPr varScale="1">
        <p:scale>
          <a:sx n="62" d="100"/>
          <a:sy n="62" d="100"/>
        </p:scale>
        <p:origin x="9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2349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0D1A9E3-833D-4ECF-8D07-65B23915028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8FBA2E6-EB3D-44FF-8658-4EED1F503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B92D99A-F4A9-8241-87F2-016D0EEF6F0F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2DC5D4D-BA7A-5146-BDBB-F11FD1FAC2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1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428190"/>
            <a:ext cx="2753831" cy="7011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504664"/>
            <a:ext cx="12192000" cy="4612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065338" y="2090738"/>
            <a:ext cx="8061325" cy="33035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5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pic>
        <p:nvPicPr>
          <p:cNvPr id="9" name="GORDIAN_PATTERN_5455.png"/>
          <p:cNvPicPr/>
          <p:nvPr userDrawn="1"/>
        </p:nvPicPr>
        <p:blipFill rotWithShape="1">
          <a:blip r:embed="rId3"/>
          <a:srcRect t="34302" r="664" b="53619"/>
          <a:stretch/>
        </p:blipFill>
        <p:spPr>
          <a:xfrm>
            <a:off x="0" y="6117520"/>
            <a:ext cx="12192000" cy="740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764" y="6204972"/>
            <a:ext cx="643265" cy="5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3" name="Shape 135"/>
          <p:cNvSpPr/>
          <p:nvPr userDrawn="1"/>
        </p:nvSpPr>
        <p:spPr>
          <a:xfrm flipV="1">
            <a:off x="298936" y="1472786"/>
            <a:ext cx="11466779" cy="37058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dirty="0"/>
          </a:p>
        </p:txBody>
      </p:sp>
      <p:sp>
        <p:nvSpPr>
          <p:cNvPr id="14" name="Shape 135"/>
          <p:cNvSpPr/>
          <p:nvPr userDrawn="1"/>
        </p:nvSpPr>
        <p:spPr>
          <a:xfrm flipV="1">
            <a:off x="269973" y="6126519"/>
            <a:ext cx="11652395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59162" y="2193924"/>
            <a:ext cx="4797575" cy="3230929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placeholder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Dimensions: no larger than 4.28” in height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87366" y="1851024"/>
            <a:ext cx="4933303" cy="3916730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60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504664"/>
            <a:ext cx="12192000" cy="4621854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placeholder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Dimensions: exact size 13.33” x 4.9”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6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1BC9A-10A7-7344-A267-EFF9D56136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1469138"/>
            <a:ext cx="6581151" cy="16755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3823218"/>
            <a:ext cx="12192000" cy="30347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ORDIAN_PATTERN_5455.png"/>
          <p:cNvPicPr/>
          <p:nvPr userDrawn="1"/>
        </p:nvPicPr>
        <p:blipFill rotWithShape="1">
          <a:blip r:embed="rId3"/>
          <a:srcRect t="88" r="664" b="87015"/>
          <a:stretch/>
        </p:blipFill>
        <p:spPr>
          <a:xfrm>
            <a:off x="0" y="1"/>
            <a:ext cx="12192000" cy="79060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065336" y="4180114"/>
            <a:ext cx="8061325" cy="235879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You/Contact Info</a:t>
            </a:r>
          </a:p>
        </p:txBody>
      </p:sp>
    </p:spTree>
    <p:extLst>
      <p:ext uri="{BB962C8B-B14F-4D97-AF65-F5344CB8AC3E}">
        <p14:creationId xmlns:p14="http://schemas.microsoft.com/office/powerpoint/2010/main" val="171189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1BC9A-10A7-7344-A267-EFF9D56136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1469138"/>
            <a:ext cx="6581151" cy="16755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1"/>
            <a:ext cx="12192000" cy="7906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ORDIAN_PATTERN_5455.png"/>
          <p:cNvPicPr/>
          <p:nvPr userDrawn="1"/>
        </p:nvPicPr>
        <p:blipFill rotWithShape="1">
          <a:blip r:embed="rId3"/>
          <a:srcRect t="87" r="664" b="50407"/>
          <a:stretch/>
        </p:blipFill>
        <p:spPr>
          <a:xfrm>
            <a:off x="0" y="3823218"/>
            <a:ext cx="12192000" cy="30347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649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428190"/>
            <a:ext cx="2753831" cy="7011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504664"/>
            <a:ext cx="12192000" cy="4612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ORDIAN_PATTERN_5455.png"/>
          <p:cNvPicPr/>
          <p:nvPr userDrawn="1"/>
        </p:nvPicPr>
        <p:blipFill rotWithShape="1">
          <a:blip r:embed="rId3"/>
          <a:srcRect t="34302" r="664" b="53619"/>
          <a:stretch/>
        </p:blipFill>
        <p:spPr>
          <a:xfrm>
            <a:off x="0" y="6117520"/>
            <a:ext cx="12192000" cy="740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764" y="6204972"/>
            <a:ext cx="643265" cy="568395"/>
          </a:xfrm>
          <a:prstGeom prst="rect">
            <a:avLst/>
          </a:prstGeom>
        </p:spPr>
      </p:pic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065338" y="2090738"/>
            <a:ext cx="8061325" cy="33035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5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4041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3"/>
          <p:cNvSpPr/>
          <p:nvPr userDrawn="1"/>
        </p:nvSpPr>
        <p:spPr>
          <a:xfrm>
            <a:off x="0" y="1504663"/>
            <a:ext cx="12192000" cy="4621855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36600" y="1851025"/>
            <a:ext cx="106172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C:\Users\rpedroso\Desktop\DASNY\DASNY Re-Bid 2016\Contract Documents Oct 2016\Volume 1\Dormitory Authority of NY Logo_288_cmyk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631" y="6356350"/>
            <a:ext cx="1504278" cy="384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85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6600" y="1851025"/>
            <a:ext cx="106172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3" name="Shape 135"/>
          <p:cNvSpPr/>
          <p:nvPr userDrawn="1"/>
        </p:nvSpPr>
        <p:spPr>
          <a:xfrm flipV="1">
            <a:off x="298936" y="1472786"/>
            <a:ext cx="11466779" cy="37058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dirty="0"/>
          </a:p>
        </p:txBody>
      </p:sp>
      <p:sp>
        <p:nvSpPr>
          <p:cNvPr id="14" name="Shape 135"/>
          <p:cNvSpPr/>
          <p:nvPr userDrawn="1"/>
        </p:nvSpPr>
        <p:spPr>
          <a:xfrm flipV="1">
            <a:off x="269973" y="6126519"/>
            <a:ext cx="11652395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7361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3"/>
          <p:cNvSpPr/>
          <p:nvPr userDrawn="1"/>
        </p:nvSpPr>
        <p:spPr>
          <a:xfrm>
            <a:off x="0" y="1504663"/>
            <a:ext cx="12192000" cy="4621855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 tIns="0" bIns="0" anchor="ctr" anchorCtr="0"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87366" y="1851025"/>
            <a:ext cx="4933303" cy="3906838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36059" y="1851025"/>
            <a:ext cx="4933303" cy="3906838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8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 tIns="0" bIns="0" anchor="ctr" anchorCtr="0"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Gordian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87366" y="1851025"/>
            <a:ext cx="4933303" cy="3906838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36059" y="1851025"/>
            <a:ext cx="4933303" cy="3906838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hape 135"/>
          <p:cNvSpPr/>
          <p:nvPr userDrawn="1"/>
        </p:nvSpPr>
        <p:spPr>
          <a:xfrm flipV="1">
            <a:off x="298936" y="1472786"/>
            <a:ext cx="11466779" cy="37058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dirty="0"/>
          </a:p>
        </p:txBody>
      </p:sp>
      <p:sp>
        <p:nvSpPr>
          <p:cNvPr id="20" name="Shape 135"/>
          <p:cNvSpPr/>
          <p:nvPr userDrawn="1"/>
        </p:nvSpPr>
        <p:spPr>
          <a:xfrm flipV="1">
            <a:off x="269973" y="6126519"/>
            <a:ext cx="11652395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1710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53"/>
          <p:cNvSpPr/>
          <p:nvPr userDrawn="1"/>
        </p:nvSpPr>
        <p:spPr>
          <a:xfrm>
            <a:off x="0" y="1504663"/>
            <a:ext cx="12192000" cy="4621855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6600" y="1851026"/>
            <a:ext cx="10617200" cy="53929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481986"/>
            <a:ext cx="10617200" cy="3303352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85800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6600" y="1851026"/>
            <a:ext cx="10617200" cy="53929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9" name="Shape 135"/>
          <p:cNvSpPr/>
          <p:nvPr userDrawn="1"/>
        </p:nvSpPr>
        <p:spPr>
          <a:xfrm flipV="1">
            <a:off x="298936" y="1472786"/>
            <a:ext cx="11466779" cy="37058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481986"/>
            <a:ext cx="10617200" cy="3303352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4" name="Shape 135"/>
          <p:cNvSpPr/>
          <p:nvPr userDrawn="1"/>
        </p:nvSpPr>
        <p:spPr>
          <a:xfrm flipV="1">
            <a:off x="269973" y="6126519"/>
            <a:ext cx="11652395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2458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53"/>
          <p:cNvSpPr/>
          <p:nvPr userDrawn="1"/>
        </p:nvSpPr>
        <p:spPr>
          <a:xfrm>
            <a:off x="0" y="1504663"/>
            <a:ext cx="12192000" cy="4621855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87366" y="1851024"/>
            <a:ext cx="4933303" cy="3916730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59162" y="2193924"/>
            <a:ext cx="4797575" cy="3230929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placeholder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Dimensions: no larger than 4.28” in height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40F5-9695-F64F-A8B5-197A71F75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76" r:id="rId3"/>
    <p:sldLayoutId id="2147483678" r:id="rId4"/>
    <p:sldLayoutId id="214748367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about:blank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23399" y="4006291"/>
            <a:ext cx="9399116" cy="1371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DASNY JOC Program – New Contract Solicitations</a:t>
            </a:r>
          </a:p>
          <a:p>
            <a:endParaRPr lang="en-US" sz="2400" dirty="0">
              <a:latin typeface="+mn-lt"/>
            </a:endParaRPr>
          </a:p>
          <a:p>
            <a:pPr algn="ctr"/>
            <a:r>
              <a:rPr lang="en-US" sz="3600" dirty="0">
                <a:latin typeface="+mn-lt"/>
              </a:rPr>
              <a:t>Pre-Bid Conference</a:t>
            </a:r>
          </a:p>
        </p:txBody>
      </p:sp>
      <p:sp>
        <p:nvSpPr>
          <p:cNvPr id="3" name="Subtitle 5"/>
          <p:cNvSpPr txBox="1">
            <a:spLocks/>
          </p:cNvSpPr>
          <p:nvPr/>
        </p:nvSpPr>
        <p:spPr>
          <a:xfrm>
            <a:off x="1623398" y="5181600"/>
            <a:ext cx="9033695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7000"/>
              </a:lnSpc>
            </a:pPr>
            <a:endParaRPr lang="en-US" altLang="en-US" sz="2400" dirty="0"/>
          </a:p>
          <a:p>
            <a:pPr marL="0" indent="0" algn="ctr">
              <a:lnSpc>
                <a:spcPct val="97000"/>
              </a:lnSpc>
              <a:buNone/>
            </a:pPr>
            <a:r>
              <a:rPr lang="en-US" altLang="en-US" sz="3600" dirty="0"/>
              <a:t>October 21, 2020 (Via WebEx) – 10:00 AM</a:t>
            </a:r>
          </a:p>
          <a:p>
            <a:pPr>
              <a:lnSpc>
                <a:spcPct val="97000"/>
              </a:lnSpc>
            </a:pPr>
            <a:endParaRPr lang="en-US" altLang="en-US" dirty="0"/>
          </a:p>
          <a:p>
            <a:pPr>
              <a:lnSpc>
                <a:spcPct val="97000"/>
              </a:lnSpc>
            </a:pPr>
            <a:endParaRPr lang="en-US" altLang="en-US" dirty="0">
              <a:latin typeface="USA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6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365" y="199950"/>
            <a:ext cx="11815482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61A8"/>
                </a:solidFill>
              </a:rPr>
              <a:t>EXPLANATION OF JOB ORDER CONTRACTING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599" y="1478438"/>
            <a:ext cx="9424087" cy="4749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endParaRPr lang="en-US" b="1" dirty="0"/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b="1" dirty="0"/>
              <a:t>Over $2 Billion of Construction Placed Annually</a:t>
            </a:r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endParaRPr lang="en-US" sz="800" b="1" dirty="0"/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b="1" dirty="0"/>
              <a:t>Implemented By Major Cities, Counties, Public Agencies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Dormitory Authority of the State of New York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State University Construction Fund 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NYS Department of Transportation  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NYS Department of Environmental Conservation 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NYS Office of General Services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New York City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75140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365" y="199950"/>
            <a:ext cx="11815482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61A8"/>
                </a:solidFill>
              </a:rPr>
              <a:t>EXPLANATION OF JOB ORDER CONTRACTING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16861" y="1752600"/>
            <a:ext cx="11291047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74146"/>
              </a:buClr>
              <a:buSzPct val="110000"/>
              <a:defRPr/>
            </a:pPr>
            <a:r>
              <a:rPr lang="en-US" b="1" dirty="0"/>
              <a:t>Faster</a:t>
            </a:r>
          </a:p>
          <a:p>
            <a:pPr marL="742950" lvl="1" indent="-285750">
              <a:buClr>
                <a:srgbClr val="374146"/>
              </a:buClr>
              <a:defRPr/>
            </a:pPr>
            <a:r>
              <a:rPr lang="en-US" dirty="0"/>
              <a:t>In JOC work can start between 75-85% faster than traditional contracting methods. Days or weeks instead of months. Since the JOC Contractor is already under contract and on-call, DASNY avoids the traditional procurement time. </a:t>
            </a:r>
          </a:p>
          <a:p>
            <a:pPr>
              <a:buClr>
                <a:srgbClr val="374146"/>
              </a:buClr>
              <a:buSzPct val="110000"/>
              <a:defRPr/>
            </a:pPr>
            <a:r>
              <a:rPr lang="en-US" b="1" dirty="0"/>
              <a:t>Better Quality</a:t>
            </a:r>
          </a:p>
          <a:p>
            <a:pPr marL="742950" lvl="1" indent="-285750">
              <a:buClr>
                <a:srgbClr val="374146"/>
              </a:buClr>
              <a:defRPr/>
            </a:pPr>
            <a:r>
              <a:rPr lang="en-US" dirty="0"/>
              <a:t>Since the structure of JOC is a series of individual Job Orders, the JOC Contractor has an ongoing financial incentive to provide a quality project. If the JOC Contractor fails to maintain the desired level of service and quality, DASNY can elect to complete the projects using traditional contracts.</a:t>
            </a:r>
          </a:p>
          <a:p>
            <a:pPr>
              <a:buClr>
                <a:srgbClr val="374146"/>
              </a:buClr>
              <a:buSzPct val="110000"/>
              <a:defRPr/>
            </a:pPr>
            <a:r>
              <a:rPr lang="en-US" b="1" dirty="0"/>
              <a:t>Less Expensive</a:t>
            </a:r>
          </a:p>
          <a:p>
            <a:pPr marL="742950" lvl="1" indent="-285750">
              <a:buClr>
                <a:srgbClr val="374146"/>
              </a:buClr>
              <a:defRPr/>
            </a:pPr>
            <a:r>
              <a:rPr lang="en-US" dirty="0"/>
              <a:t>JOC can save between 8-15% in total costs over traditional contracting methods. These cost savings occur from reduced design costs, lower procurement costs, lower direct cost of construction, decreased overhead costs, and reduced post award claims.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1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365" y="199950"/>
            <a:ext cx="11815482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61A8"/>
                </a:solidFill>
              </a:rPr>
              <a:t>EXPLANATION OF JOB ORDER CONTRACTING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61365" y="1646290"/>
            <a:ext cx="11284120" cy="36234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b="1" dirty="0"/>
              <a:t>Increased Contractual Control</a:t>
            </a:r>
          </a:p>
          <a:p>
            <a:pPr marL="742950" lvl="1" indent="-285750">
              <a:lnSpc>
                <a:spcPct val="110000"/>
              </a:lnSpc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Each Job Order represents only a small portion of the total volume of work that the JOC Contractor could receive. The JOC Contractor has an incentive to perform to receive additional Job Orders. </a:t>
            </a:r>
          </a:p>
          <a:p>
            <a:pPr marL="342900" indent="-342900">
              <a:lnSpc>
                <a:spcPct val="11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b="1" dirty="0"/>
              <a:t>Improved MWBE / SDVOB Participation</a:t>
            </a:r>
          </a:p>
          <a:p>
            <a:pPr marL="742950" lvl="1" indent="-285750">
              <a:lnSpc>
                <a:spcPct val="110000"/>
              </a:lnSpc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JOC is a procurement system with the capacity to improve participation of MWBE &amp; SDVOB firms. DASNY can elect not to give future Job Orders to a JOC Contractor that fails to make good faith efforts to meet DASNY’s MWBE / SDVOB Goals. </a:t>
            </a:r>
          </a:p>
        </p:txBody>
      </p:sp>
    </p:spTree>
    <p:extLst>
      <p:ext uri="{BB962C8B-B14F-4D97-AF65-F5344CB8AC3E}">
        <p14:creationId xmlns:p14="http://schemas.microsoft.com/office/powerpoint/2010/main" val="223690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SOLICITATIONS</a:t>
            </a:r>
            <a:endParaRPr lang="en-US" sz="22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04F8E-AE3D-4FB1-BFDE-392011CA60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77" y="1526728"/>
            <a:ext cx="6836427" cy="4607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37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SOLICITATION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DASNY is procuring </a:t>
            </a:r>
            <a:r>
              <a:rPr lang="en-US" b="1" dirty="0"/>
              <a:t>10 new trade contracts </a:t>
            </a:r>
            <a:r>
              <a:rPr lang="en-US" dirty="0"/>
              <a:t>in various regions statewide for its JOC Program including General Construction, HVAC, Plumbing and Asbestos / Hazmat Abatement.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Five contracts are </a:t>
            </a:r>
            <a:r>
              <a:rPr lang="en-US" b="1" dirty="0"/>
              <a:t>Open-Market</a:t>
            </a:r>
            <a:r>
              <a:rPr lang="en-US" dirty="0"/>
              <a:t> solicitations; any experienced and qualified bidder may respond.</a:t>
            </a:r>
          </a:p>
          <a:p>
            <a:endParaRPr lang="en-US" sz="800" dirty="0"/>
          </a:p>
          <a:p>
            <a:r>
              <a:rPr lang="en-US" dirty="0"/>
              <a:t>Five contracts are solicitations under </a:t>
            </a:r>
            <a:r>
              <a:rPr lang="en-US" b="1" dirty="0"/>
              <a:t>DASNY’ Small Business, Minority and Woman-Owned Enterprise Pilot Program</a:t>
            </a:r>
            <a:r>
              <a:rPr lang="en-US" dirty="0"/>
              <a:t>; only experienced and qualified NYS-certified MWBE and SDVOB bidders may respond. </a:t>
            </a:r>
          </a:p>
        </p:txBody>
      </p:sp>
    </p:spTree>
    <p:extLst>
      <p:ext uri="{BB962C8B-B14F-4D97-AF65-F5344CB8AC3E}">
        <p14:creationId xmlns:p14="http://schemas.microsoft.com/office/powerpoint/2010/main" val="366864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/>
          <a:p>
            <a:r>
              <a:rPr lang="en-US" dirty="0"/>
              <a:t>CURRENT SOLICITATION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36431"/>
              </p:ext>
            </p:extLst>
          </p:nvPr>
        </p:nvGraphicFramePr>
        <p:xfrm>
          <a:off x="188553" y="2764351"/>
          <a:ext cx="11779622" cy="2862262"/>
        </p:xfrm>
        <a:graphic>
          <a:graphicData uri="http://schemas.openxmlformats.org/drawingml/2006/table">
            <a:tbl>
              <a:tblPr firstRow="1" firstCol="1" bandRow="1"/>
              <a:tblGrid>
                <a:gridCol w="110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6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27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Region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CR #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Description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Bid Security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Maximum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Contract Value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503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$6,000,000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506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Mechanical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$2,500,000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2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504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$1,500,000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885561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2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507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Mechanical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$1,500,000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8862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2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508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Asbestos Abatement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$500,000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83">
            <a:extLst>
              <a:ext uri="{FF2B5EF4-FFF2-40B4-BE49-F238E27FC236}">
                <a16:creationId xmlns:a16="http://schemas.microsoft.com/office/drawing/2014/main" id="{E3D49FD1-0915-4358-8B7A-4F57A2CB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1" y="1812322"/>
            <a:ext cx="2086840" cy="4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ctr"/>
          <a:lstStyle/>
          <a:p>
            <a:pPr>
              <a:lnSpc>
                <a:spcPct val="97000"/>
              </a:lnSpc>
            </a:pPr>
            <a:r>
              <a:rPr lang="en-US" sz="3200" b="1" i="1" u="sng" dirty="0">
                <a:solidFill>
                  <a:srgbClr val="003300"/>
                </a:solidFill>
              </a:rPr>
              <a:t>Downstate </a:t>
            </a:r>
          </a:p>
        </p:txBody>
      </p:sp>
    </p:spTree>
    <p:extLst>
      <p:ext uri="{BB962C8B-B14F-4D97-AF65-F5344CB8AC3E}">
        <p14:creationId xmlns:p14="http://schemas.microsoft.com/office/powerpoint/2010/main" val="82949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/>
          <a:p>
            <a:r>
              <a:rPr lang="en-US" dirty="0"/>
              <a:t>CURRENT SOLICITATIONS</a:t>
            </a:r>
            <a:endParaRPr lang="en-US" sz="2700" dirty="0">
              <a:highlight>
                <a:srgbClr val="FFFF00"/>
              </a:highlight>
            </a:endParaRPr>
          </a:p>
        </p:txBody>
      </p:sp>
      <p:sp>
        <p:nvSpPr>
          <p:cNvPr id="6" name="Rectangle 83">
            <a:extLst>
              <a:ext uri="{FF2B5EF4-FFF2-40B4-BE49-F238E27FC236}">
                <a16:creationId xmlns:a16="http://schemas.microsoft.com/office/drawing/2014/main" id="{E3D49FD1-0915-4358-8B7A-4F57A2CB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2" y="1891036"/>
            <a:ext cx="5183285" cy="4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ctr"/>
          <a:lstStyle/>
          <a:p>
            <a:pPr>
              <a:lnSpc>
                <a:spcPct val="97000"/>
              </a:lnSpc>
            </a:pPr>
            <a:r>
              <a:rPr lang="en-US" sz="3200" b="1" i="1" u="sng" dirty="0">
                <a:solidFill>
                  <a:srgbClr val="003300"/>
                </a:solidFill>
              </a:rPr>
              <a:t>Upstate / Western New York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72126"/>
              </p:ext>
            </p:extLst>
          </p:nvPr>
        </p:nvGraphicFramePr>
        <p:xfrm>
          <a:off x="188553" y="2840264"/>
          <a:ext cx="11779622" cy="2862262"/>
        </p:xfrm>
        <a:graphic>
          <a:graphicData uri="http://schemas.openxmlformats.org/drawingml/2006/table">
            <a:tbl>
              <a:tblPr firstRow="1" firstCol="1" bandRow="1"/>
              <a:tblGrid>
                <a:gridCol w="110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6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27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Region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CR #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Description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Bid Security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Maximum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Contract Value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3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505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Plumbing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$5,000,000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 &amp; 6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509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$5,000,000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7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510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$3,000,000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885561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511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Electrical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$1,500,000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512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$ 25,000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349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Arial" panose="020B0604020202020204" pitchFamily="34" charset="0"/>
                          <a:cs typeface="+mn-cs"/>
                        </a:rPr>
                        <a:t>$5,000,000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21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518" y="1488137"/>
            <a:ext cx="6736921" cy="42313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5000"/>
              </a:spcBef>
              <a:spcAft>
                <a:spcPts val="0"/>
              </a:spcAft>
              <a:buClr>
                <a:srgbClr val="007D8A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5000"/>
              </a:spcBef>
              <a:spcAft>
                <a:spcPts val="0"/>
              </a:spcAft>
              <a:buClr>
                <a:srgbClr val="007D8A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Volume I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Terms &amp; Conditions</a:t>
            </a:r>
          </a:p>
          <a:p>
            <a:pPr marL="914400" marR="0" lvl="2" indent="-5715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New &amp; Revised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Information for Bidders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Bid &amp; Contract Forms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Performance &amp; Payment Bonds (per JO)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General Conditions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General Requirements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Affirmative Action Forms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8" y="1552437"/>
            <a:ext cx="3494449" cy="4522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713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45424" y="1786216"/>
            <a:ext cx="7235414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7D8A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 IIA &amp; IIB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Construction Task Catalogs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Dated: August 2020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7D8A"/>
              </a:buClr>
              <a:buSzPct val="110000"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7D8A"/>
              </a:buClr>
              <a:buSzPct val="110000"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Catalog of Pre-Priced Construction Tasks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Organized by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CSI Master Format 2004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Unit Prices Calculated using Local Labor, Material &amp; Equipment Costs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Customized for DASNY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8" y="1561239"/>
            <a:ext cx="3484208" cy="4507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238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486" y="1704109"/>
            <a:ext cx="8820589" cy="42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7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92727" y="1595719"/>
            <a:ext cx="9240167" cy="44240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DASNY Overview -  Job Order Contracting Program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Explanation of Job Order Contracting</a:t>
            </a:r>
          </a:p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Current Contract Solicitations</a:t>
            </a:r>
          </a:p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Understanding the Construction Task Catalog (CTC)</a:t>
            </a:r>
          </a:p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Formula for Calculating the Price Proposal</a:t>
            </a:r>
            <a:endParaRPr lang="en-US" sz="2400" baseline="30000" dirty="0"/>
          </a:p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Calculating the Adjustment Factors</a:t>
            </a:r>
          </a:p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Bid Considerations</a:t>
            </a:r>
          </a:p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MWBE and SDVOB Participation</a:t>
            </a:r>
          </a:p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Review of Key Points</a:t>
            </a:r>
          </a:p>
          <a:p>
            <a:pPr marL="342900" indent="-342900">
              <a:lnSpc>
                <a:spcPct val="8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Question &amp; Answer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5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553" y="1651086"/>
            <a:ext cx="4509060" cy="2451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61" tIns="46032" rIns="92061" bIns="46032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7D8A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 IIIA, IIIB, IIIC, IIID &amp; IIIE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Technical Specifications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Specifies Quality of Materials and Workmanship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25220" y="3429000"/>
            <a:ext cx="2667000" cy="190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61" tIns="46032" rIns="92061" bIns="46032"/>
          <a:lstStyle/>
          <a:p>
            <a:pPr marL="823913" lvl="1" indent="-317500" algn="l" defTabSz="1014413">
              <a:spcBef>
                <a:spcPct val="50000"/>
              </a:spcBef>
              <a:buSzPct val="100000"/>
              <a:buFontTx/>
              <a:buNone/>
              <a:defRPr/>
            </a:pPr>
            <a:endParaRPr lang="en-US" sz="1800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381000" indent="-381000" algn="l" defTabSz="1014413">
              <a:spcBef>
                <a:spcPct val="50000"/>
              </a:spcBef>
              <a:buSzPct val="100000"/>
              <a:defRPr/>
            </a:pPr>
            <a:r>
              <a:rPr lang="en-US" sz="2000" b="1" kern="0" dirty="0">
                <a:solidFill>
                  <a:srgbClr val="000066"/>
                </a:solidFill>
                <a:latin typeface="+mn-lt"/>
              </a:rPr>
              <a:t>Volume IV</a:t>
            </a:r>
          </a:p>
          <a:p>
            <a:pPr marL="823913" lvl="1" indent="-317500" algn="l" defTabSz="1014413">
              <a:spcBef>
                <a:spcPct val="5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3399"/>
                </a:solidFill>
              </a:rPr>
              <a:t>NYS DOL Wage Information</a:t>
            </a:r>
          </a:p>
          <a:p>
            <a:pPr marL="506413" lvl="1" algn="l" defTabSz="1014413">
              <a:spcBef>
                <a:spcPct val="50000"/>
              </a:spcBef>
              <a:buSzPct val="100000"/>
              <a:defRPr/>
            </a:pPr>
            <a:endParaRPr lang="en-US" sz="1800" b="1" u="sng" kern="0" dirty="0">
              <a:solidFill>
                <a:srgbClr val="003399"/>
              </a:solidFill>
              <a:latin typeface="Arial Black" pitchFamily="34" charset="0"/>
            </a:endParaRPr>
          </a:p>
          <a:p>
            <a:pPr marL="823913" lvl="1" indent="-317500" algn="l" defTabSz="1014413">
              <a:spcBef>
                <a:spcPct val="50000"/>
              </a:spcBef>
              <a:buSzPct val="100000"/>
              <a:buFont typeface="Wingdings" pitchFamily="2" charset="2"/>
              <a:buChar char="Ø"/>
              <a:defRPr/>
            </a:pPr>
            <a:endParaRPr lang="en-US" sz="1800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823913" lvl="1" indent="-317500" algn="l" defTabSz="1014413">
              <a:spcBef>
                <a:spcPct val="50000"/>
              </a:spcBef>
              <a:buSzPct val="100000"/>
              <a:buFontTx/>
              <a:buNone/>
              <a:defRPr/>
            </a:pPr>
            <a:endParaRPr lang="en-US" sz="1800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857" y="3042690"/>
            <a:ext cx="2345315" cy="2932660"/>
          </a:xfrm>
          <a:prstGeom prst="rect">
            <a:avLst/>
          </a:prstGeom>
          <a:noFill/>
          <a:ln w="9525" algn="ctr">
            <a:solidFill>
              <a:schemeClr val="tx1">
                <a:alpha val="95000"/>
              </a:schemeClr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78" y="1544395"/>
            <a:ext cx="3500979" cy="45295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2669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7423" y="1851209"/>
            <a:ext cx="9914965" cy="3975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Pre-Bid Guidance to Contractors</a:t>
            </a:r>
          </a:p>
          <a:p>
            <a:pPr marL="0" indent="0">
              <a:buFont typeface="Arial"/>
              <a:buNone/>
            </a:pPr>
            <a:endParaRPr lang="en-US" sz="800" dirty="0"/>
          </a:p>
          <a:p>
            <a:pPr marL="342900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b="1" dirty="0"/>
              <a:t>At the time of contract bidding DASNY Cannot:</a:t>
            </a:r>
          </a:p>
          <a:p>
            <a:pPr marL="742950" lvl="1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 dirty="0"/>
              <a:t>Identify or Commit to any specific Project or Locations (other than a Region)</a:t>
            </a:r>
          </a:p>
          <a:p>
            <a:pPr marL="742950" lvl="1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 dirty="0"/>
              <a:t>Identify or Commit to any specific Quantities, Tasks or Project Values </a:t>
            </a:r>
          </a:p>
          <a:p>
            <a:pPr marL="342900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b="1" dirty="0"/>
              <a:t>The JOC Contract has a Fixed Term with Option Periods</a:t>
            </a:r>
          </a:p>
          <a:p>
            <a:pPr marL="742856" lvl="1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 dirty="0"/>
              <a:t>Base Term = One Year or When Maximum Contract Value is Reached</a:t>
            </a:r>
          </a:p>
          <a:p>
            <a:pPr marL="742856" lvl="1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 dirty="0"/>
              <a:t>Three (3) one-year Options (By Mutual Agreement and based on performance)</a:t>
            </a:r>
          </a:p>
          <a:p>
            <a:pPr marL="342900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b="1" dirty="0"/>
              <a:t>The Base Term and each Option has a  Maximum Contract Value.</a:t>
            </a:r>
            <a:endParaRPr lang="en-US" sz="2400" b="1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2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1578" y="243263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2400" i="0" u="none" dirty="0">
              <a:latin typeface="Times New Roman" panose="02020603050405020304" pitchFamily="18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0381253" y="4948824"/>
            <a:ext cx="38100" cy="492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b="1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942853" y="2105611"/>
            <a:ext cx="17954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1200" b="1" i="0" u="none" dirty="0">
                <a:latin typeface="Wright" charset="0"/>
              </a:rPr>
              <a:t>WORK PERFORMED</a:t>
            </a:r>
          </a:p>
          <a:p>
            <a:pPr algn="ctr"/>
            <a:r>
              <a:rPr lang="en-US" altLang="en-US" sz="1200" b="1" i="0" u="none" dirty="0">
                <a:latin typeface="Wright" charset="0"/>
              </a:rPr>
              <a:t>DURING NORMAL</a:t>
            </a:r>
          </a:p>
          <a:p>
            <a:pPr algn="ctr"/>
            <a:r>
              <a:rPr lang="en-US" altLang="en-US" sz="1200" b="1" i="0" u="none" dirty="0">
                <a:latin typeface="Wright" charset="0"/>
              </a:rPr>
              <a:t>WORKING HOURS</a:t>
            </a:r>
          </a:p>
        </p:txBody>
      </p:sp>
      <p:pic>
        <p:nvPicPr>
          <p:cNvPr id="8" name="Picture 7" descr="WORKING-HOURS-1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84" y="2912314"/>
            <a:ext cx="990600" cy="990600"/>
          </a:xfrm>
          <a:prstGeom prst="rect">
            <a:avLst/>
          </a:prstGeom>
        </p:spPr>
      </p:pic>
      <p:pic>
        <p:nvPicPr>
          <p:cNvPr id="9" name="Picture 8" descr="WORKING-HOURS-1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62" y="2921080"/>
            <a:ext cx="990600" cy="981834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10492774" y="1474690"/>
            <a:ext cx="409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99" tIns="45048" rIns="91599" bIns="45048">
            <a:spAutoFit/>
          </a:bodyPr>
          <a:lstStyle/>
          <a:p>
            <a:pPr defTabSz="954088"/>
            <a:r>
              <a:rPr lang="en-US" sz="3200" b="1" dirty="0">
                <a:latin typeface="FarfelICGFeltTip" charset="0"/>
              </a:rPr>
              <a:t>2</a:t>
            </a: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 rot="21540000">
            <a:off x="8653164" y="1478207"/>
            <a:ext cx="4079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048" rIns="91599" bIns="45048">
            <a:spAutoFit/>
          </a:bodyPr>
          <a:lstStyle/>
          <a:p>
            <a:pPr defTabSz="954088"/>
            <a:r>
              <a:rPr lang="en-US" sz="3200" b="1" dirty="0">
                <a:latin typeface="FarfelICGFeltTip" charset="0"/>
              </a:rPr>
              <a:t>1</a:t>
            </a:r>
          </a:p>
        </p:txBody>
      </p:sp>
      <p:sp>
        <p:nvSpPr>
          <p:cNvPr id="13" name="Rectangle 74"/>
          <p:cNvSpPr>
            <a:spLocks noChangeArrowheads="1"/>
          </p:cNvSpPr>
          <p:nvPr/>
        </p:nvSpPr>
        <p:spPr bwMode="auto">
          <a:xfrm>
            <a:off x="9027451" y="4482852"/>
            <a:ext cx="2314575" cy="30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1" tIns="46032" rIns="92061" bIns="46032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Wright"/>
              </a:rPr>
              <a:t>NON PREPRICED WORK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952503" y="5223461"/>
            <a:ext cx="2273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Wright"/>
              </a:rPr>
              <a:t>*PLA AF’s &amp; WORK HOURS AS DEFINED BY THE PLA</a:t>
            </a: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8646451" y="4320272"/>
            <a:ext cx="391775" cy="58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99" tIns="45048" rIns="91599" bIns="45048">
            <a:spAutoFit/>
          </a:bodyPr>
          <a:lstStyle/>
          <a:p>
            <a:pPr defTabSz="954088"/>
            <a:r>
              <a:rPr lang="en-US" sz="3200" b="1" dirty="0">
                <a:latin typeface="FarfelICGFeltTip" charset="0"/>
              </a:rPr>
              <a:t>3</a:t>
            </a:r>
          </a:p>
        </p:txBody>
      </p:sp>
      <p:sp>
        <p:nvSpPr>
          <p:cNvPr id="16" name="Rectangle 83"/>
          <p:cNvSpPr>
            <a:spLocks noChangeArrowheads="1"/>
          </p:cNvSpPr>
          <p:nvPr/>
        </p:nvSpPr>
        <p:spPr bwMode="auto">
          <a:xfrm>
            <a:off x="56593" y="160468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ctr"/>
          <a:lstStyle/>
          <a:p>
            <a:pPr>
              <a:lnSpc>
                <a:spcPct val="97000"/>
              </a:lnSpc>
            </a:pPr>
            <a:r>
              <a:rPr lang="en-US" sz="2400" i="1" dirty="0">
                <a:solidFill>
                  <a:srgbClr val="003300"/>
                </a:solidFill>
              </a:rPr>
              <a:t>Bid Requirements</a:t>
            </a:r>
          </a:p>
        </p:txBody>
      </p:sp>
      <p:sp>
        <p:nvSpPr>
          <p:cNvPr id="17" name="Rectangle 84"/>
          <p:cNvSpPr>
            <a:spLocks noChangeArrowheads="1"/>
          </p:cNvSpPr>
          <p:nvPr/>
        </p:nvSpPr>
        <p:spPr bwMode="auto">
          <a:xfrm>
            <a:off x="76200" y="1957110"/>
            <a:ext cx="851673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/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dirty="0">
                <a:solidFill>
                  <a:srgbClr val="003300"/>
                </a:solidFill>
              </a:rPr>
              <a:t>Competitive Bid </a:t>
            </a:r>
            <a:endParaRPr lang="en-US" sz="1400" b="1" dirty="0">
              <a:solidFill>
                <a:srgbClr val="003300"/>
              </a:solidFill>
              <a:highlight>
                <a:srgbClr val="FFFF00"/>
              </a:highlight>
            </a:endParaRP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Must Bid Three Adjustment Factors – (5 Additional AF’s for PLA Work, See Below)</a:t>
            </a:r>
          </a:p>
          <a:p>
            <a:pPr marL="1143000" lvl="2" indent="-228600">
              <a:lnSpc>
                <a:spcPct val="120000"/>
              </a:lnSpc>
              <a:spcBef>
                <a:spcPct val="30000"/>
              </a:spcBef>
              <a:buClr>
                <a:srgbClr val="374146"/>
              </a:buClr>
              <a:buSzPct val="100000"/>
              <a:buFont typeface="Wingdings" pitchFamily="2" charset="2"/>
              <a:buChar char="ü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Normal Working Hours </a:t>
            </a:r>
          </a:p>
          <a:p>
            <a:pPr marL="1143000" lvl="2" indent="-228600">
              <a:lnSpc>
                <a:spcPct val="120000"/>
              </a:lnSpc>
              <a:spcBef>
                <a:spcPct val="30000"/>
              </a:spcBef>
              <a:buClr>
                <a:srgbClr val="374146"/>
              </a:buClr>
              <a:buSzPct val="100000"/>
              <a:buFont typeface="Wingdings" pitchFamily="2" charset="2"/>
              <a:buChar char="ü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Other Than Normal Working Hours </a:t>
            </a:r>
          </a:p>
          <a:p>
            <a:pPr marL="1143000" lvl="2" indent="-228600">
              <a:lnSpc>
                <a:spcPct val="120000"/>
              </a:lnSpc>
              <a:spcBef>
                <a:spcPct val="30000"/>
              </a:spcBef>
              <a:buClr>
                <a:srgbClr val="374146"/>
              </a:buClr>
              <a:buSzPct val="100000"/>
              <a:buFont typeface="Wingdings" pitchFamily="2" charset="2"/>
              <a:buChar char="ü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Non Pre-Priced Work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SzPct val="100000"/>
            </a:pPr>
            <a:r>
              <a:rPr lang="en-US" sz="1400" b="1" dirty="0">
                <a:solidFill>
                  <a:srgbClr val="000000"/>
                </a:solidFill>
              </a:rPr>
              <a:t>PLA - 5 AF’s (Region 1 ONLY)</a:t>
            </a:r>
          </a:p>
          <a:p>
            <a:pPr marL="1143000" lvl="2" indent="-228600">
              <a:lnSpc>
                <a:spcPct val="120000"/>
              </a:lnSpc>
              <a:spcBef>
                <a:spcPct val="30000"/>
              </a:spcBef>
              <a:buClr>
                <a:srgbClr val="374146"/>
              </a:buClr>
              <a:buSzPct val="100000"/>
              <a:buFont typeface="Wingdings" pitchFamily="2" charset="2"/>
              <a:buChar char="ü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Day Shift Monday to Friday (as defined by the PLA)</a:t>
            </a:r>
          </a:p>
          <a:p>
            <a:pPr marL="1143000" lvl="2" indent="-228600">
              <a:lnSpc>
                <a:spcPct val="120000"/>
              </a:lnSpc>
              <a:spcBef>
                <a:spcPct val="30000"/>
              </a:spcBef>
              <a:buClr>
                <a:srgbClr val="374146"/>
              </a:buClr>
              <a:buSzPct val="100000"/>
              <a:buFont typeface="Wingdings" pitchFamily="2" charset="2"/>
              <a:buChar char="ü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200" baseline="30000" dirty="0">
                <a:solidFill>
                  <a:schemeClr val="accent3">
                    <a:lumMod val="50000"/>
                  </a:schemeClr>
                </a:solidFill>
              </a:rPr>
              <a:t>nd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Evening or 3</a:t>
            </a:r>
            <a:r>
              <a:rPr lang="en-US" sz="1200" baseline="30000" dirty="0">
                <a:solidFill>
                  <a:schemeClr val="accent3">
                    <a:lumMod val="50000"/>
                  </a:schemeClr>
                </a:solidFill>
              </a:rPr>
              <a:t>rd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Night Shift Monday to Friday (as defined by the PLA)</a:t>
            </a:r>
          </a:p>
          <a:p>
            <a:pPr marL="1143000" lvl="2" indent="-228600">
              <a:lnSpc>
                <a:spcPct val="120000"/>
              </a:lnSpc>
              <a:spcBef>
                <a:spcPct val="30000"/>
              </a:spcBef>
              <a:buClr>
                <a:srgbClr val="374146"/>
              </a:buClr>
              <a:buSzPct val="100000"/>
              <a:buFont typeface="Wingdings" pitchFamily="2" charset="2"/>
              <a:buChar char="ü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Day Shift Saturday or Sunday (as defined by the PLA)</a:t>
            </a:r>
          </a:p>
          <a:p>
            <a:pPr marL="1143000" lvl="2" indent="-228600">
              <a:lnSpc>
                <a:spcPct val="120000"/>
              </a:lnSpc>
              <a:spcBef>
                <a:spcPct val="30000"/>
              </a:spcBef>
              <a:buClr>
                <a:srgbClr val="374146"/>
              </a:buClr>
              <a:buSzPct val="100000"/>
              <a:buFont typeface="Wingdings" pitchFamily="2" charset="2"/>
              <a:buChar char="ü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200" baseline="30000" dirty="0">
                <a:solidFill>
                  <a:schemeClr val="accent3">
                    <a:lumMod val="50000"/>
                  </a:schemeClr>
                </a:solidFill>
              </a:rPr>
              <a:t>nd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Evening or 3</a:t>
            </a:r>
            <a:r>
              <a:rPr lang="en-US" sz="1200" baseline="30000" dirty="0">
                <a:solidFill>
                  <a:schemeClr val="accent3">
                    <a:lumMod val="50000"/>
                  </a:schemeClr>
                </a:solidFill>
              </a:rPr>
              <a:t>rd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Night Shift Saturday or Sunday (as defined by the PLA)</a:t>
            </a:r>
          </a:p>
          <a:p>
            <a:pPr marL="1143000" lvl="2" indent="-228600">
              <a:lnSpc>
                <a:spcPct val="120000"/>
              </a:lnSpc>
              <a:spcBef>
                <a:spcPct val="30000"/>
              </a:spcBef>
              <a:buClr>
                <a:srgbClr val="374146"/>
              </a:buClr>
              <a:buSzPct val="100000"/>
              <a:buFont typeface="Wingdings" pitchFamily="2" charset="2"/>
              <a:buChar char="ü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Holidays (as  defined by the PLA)</a:t>
            </a: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Same Adjustment Factors Apply to All Tasks in the CTC</a:t>
            </a:r>
            <a:r>
              <a:rPr lang="en-US" sz="1400" b="1" baseline="30000" dirty="0">
                <a:solidFill>
                  <a:srgbClr val="000000"/>
                </a:solidFill>
              </a:rPr>
              <a:t>®</a:t>
            </a:r>
          </a:p>
          <a:p>
            <a:pPr marL="1143000" lvl="2" indent="-228600">
              <a:lnSpc>
                <a:spcPct val="120000"/>
              </a:lnSpc>
              <a:spcBef>
                <a:spcPct val="30000"/>
              </a:spcBef>
              <a:buClr>
                <a:srgbClr val="A50021"/>
              </a:buClr>
              <a:buSzPct val="100000"/>
              <a:buFont typeface="Wingdings" pitchFamily="2" charset="2"/>
              <a:buChar char="ü"/>
            </a:pPr>
            <a:r>
              <a:rPr lang="en-US" sz="1200" b="1" dirty="0">
                <a:solidFill>
                  <a:srgbClr val="990033"/>
                </a:solidFill>
              </a:rPr>
              <a:t>Must Include all Indirect Costs &amp; Profit</a:t>
            </a: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Lowest Award Criteria From an Acceptable, Responsive, Responsible Bidder Wins!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FA88C3C-E5EC-4B6C-A3C0-1973896AD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630" y="2123752"/>
            <a:ext cx="223342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1200" b="1" i="0" u="none" dirty="0">
                <a:latin typeface="Wright" charset="0"/>
              </a:rPr>
              <a:t>WORK PERFORMED</a:t>
            </a:r>
          </a:p>
          <a:p>
            <a:pPr algn="ctr"/>
            <a:r>
              <a:rPr lang="en-US" altLang="en-US" sz="1200" b="1" i="0" u="none" dirty="0">
                <a:latin typeface="Wright" charset="0"/>
              </a:rPr>
              <a:t>DURING OTHER THAN </a:t>
            </a:r>
          </a:p>
          <a:p>
            <a:pPr algn="ctr"/>
            <a:r>
              <a:rPr lang="en-US" altLang="en-US" sz="1200" b="1" i="0" u="none" dirty="0">
                <a:latin typeface="Wright" charset="0"/>
              </a:rPr>
              <a:t>NORMAL WORKING HOURS</a:t>
            </a:r>
          </a:p>
        </p:txBody>
      </p:sp>
    </p:spTree>
    <p:extLst>
      <p:ext uri="{BB962C8B-B14F-4D97-AF65-F5344CB8AC3E}">
        <p14:creationId xmlns:p14="http://schemas.microsoft.com/office/powerpoint/2010/main" val="1048190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04799" y="2606654"/>
            <a:ext cx="11760033" cy="359132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3300" b="1" dirty="0"/>
              <a:t>Joint Scope Meeting </a:t>
            </a:r>
            <a:endParaRPr lang="en-US" sz="33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742950" lvl="1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sz="1900" dirty="0"/>
              <a:t>Develop Detailed Scope of Work</a:t>
            </a:r>
          </a:p>
          <a:p>
            <a:pPr marL="342900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3300" b="1" dirty="0"/>
              <a:t>Issue Request for Proposal</a:t>
            </a:r>
          </a:p>
          <a:p>
            <a:pPr marL="342900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3300" b="1" dirty="0"/>
              <a:t>Receive Price Proposal Package</a:t>
            </a:r>
          </a:p>
          <a:p>
            <a:pPr marL="742950" lvl="1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sz="1900" dirty="0"/>
              <a:t>Price Proposal Summary</a:t>
            </a:r>
          </a:p>
          <a:p>
            <a:pPr marL="742950" lvl="1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sz="1900" dirty="0"/>
              <a:t>Detailed Price Proposal</a:t>
            </a:r>
          </a:p>
          <a:p>
            <a:pPr marL="742950" lvl="1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sz="1900" dirty="0"/>
              <a:t>Proposed Project  Schedule </a:t>
            </a:r>
          </a:p>
          <a:p>
            <a:pPr marL="742950" lvl="1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sz="1900" dirty="0"/>
              <a:t>MWBE and SDVOB Utilization Plan </a:t>
            </a:r>
          </a:p>
          <a:p>
            <a:pPr marL="742950" lvl="1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sz="1900" dirty="0"/>
              <a:t>List of Proposed Subcontractor / Suppliers</a:t>
            </a:r>
          </a:p>
          <a:p>
            <a:pPr marL="742950" lvl="1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sz="1900" dirty="0"/>
              <a:t>Any Required Submittals, Insurances, NPP Backup, etc.</a:t>
            </a:r>
          </a:p>
          <a:p>
            <a:pPr marL="342900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3300" b="1" dirty="0"/>
              <a:t>JOC Contractor’s Price Proposal Package Reviewed and Approved</a:t>
            </a:r>
          </a:p>
          <a:p>
            <a:pPr marL="342900" indent="-342900">
              <a:spcBef>
                <a:spcPct val="30000"/>
              </a:spcBef>
              <a:buSzPct val="100000"/>
              <a:buFontTx/>
              <a:buChar char="•"/>
            </a:pPr>
            <a:r>
              <a:rPr lang="en-US" sz="3300" b="1" dirty="0"/>
              <a:t>Issue Lump Sum Job Order</a:t>
            </a:r>
          </a:p>
          <a:p>
            <a:endParaRPr lang="en-US" dirty="0"/>
          </a:p>
        </p:txBody>
      </p:sp>
      <p:pic>
        <p:nvPicPr>
          <p:cNvPr id="38" name="Picture 2" descr="C:\Users\rpedroso\Downloads\JOC 5 STEP 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7" y="1342950"/>
            <a:ext cx="7680976" cy="15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4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Rectangle 5"/>
          <p:cNvSpPr txBox="1">
            <a:spLocks noChangeArrowheads="1"/>
          </p:cNvSpPr>
          <p:nvPr/>
        </p:nvSpPr>
        <p:spPr>
          <a:xfrm>
            <a:off x="273389" y="1933491"/>
            <a:ext cx="11597597" cy="3890260"/>
          </a:xfrm>
          <a:prstGeom prst="rect">
            <a:avLst/>
          </a:prstGeom>
          <a:noFill/>
        </p:spPr>
        <p:txBody>
          <a:bodyPr lIns="96103" tIns="48052" rIns="96103" bIns="48052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Payment and Performance Bonds: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tabLst/>
              <a:defRPr/>
            </a:pPr>
            <a:r>
              <a:rPr lang="en-US" sz="2400" dirty="0">
                <a:solidFill>
                  <a:srgbClr val="374146"/>
                </a:solidFill>
              </a:rPr>
              <a:t>      </a:t>
            </a:r>
            <a:r>
              <a:rPr lang="en-US" sz="2400" b="1" dirty="0">
                <a:solidFill>
                  <a:srgbClr val="374146"/>
                </a:solidFill>
              </a:rPr>
              <a:t>Submit Letter from Surety </a:t>
            </a:r>
            <a:r>
              <a:rPr lang="en-US" sz="2400" b="1" u="sng" dirty="0">
                <a:solidFill>
                  <a:srgbClr val="374146"/>
                </a:solidFill>
              </a:rPr>
              <a:t>with your bid</a:t>
            </a:r>
            <a:r>
              <a:rPr lang="en-US" sz="2400" b="1" dirty="0">
                <a:solidFill>
                  <a:srgbClr val="374146"/>
                </a:solidFill>
              </a:rPr>
              <a:t> </a:t>
            </a:r>
            <a:r>
              <a:rPr lang="en-US" sz="2400" dirty="0">
                <a:solidFill>
                  <a:srgbClr val="374146"/>
                </a:solidFill>
              </a:rPr>
              <a:t>re: Aggregate and per Project Bond Limits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4146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SzPct val="110000"/>
              <a:buFont typeface="Arial" pitchFamily="34" charset="0"/>
              <a:buChar char="•"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74146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endParaRPr lang="en-US" sz="800" dirty="0">
              <a:solidFill>
                <a:srgbClr val="374146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74146"/>
                </a:solidFill>
              </a:rPr>
              <a:t>Revised Bonding Requirements.  Bonds are required if: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tabLst/>
              <a:defRPr/>
            </a:pPr>
            <a:r>
              <a:rPr lang="en-US" sz="2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1) the </a:t>
            </a:r>
            <a:r>
              <a:rPr lang="en-US" sz="2400" i="0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 a Job Order to be awarded is </a:t>
            </a:r>
            <a:r>
              <a:rPr lang="en-US" sz="24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$100,000.00 or more, </a:t>
            </a:r>
            <a:r>
              <a:rPr lang="en-US" sz="2400" b="0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tabLst/>
              <a:defRPr/>
            </a:pPr>
            <a:r>
              <a:rPr lang="en-US" sz="2400" spc="-5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2) </a:t>
            </a:r>
            <a:r>
              <a:rPr lang="en-US" sz="2400" b="0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cumulative value </a:t>
            </a:r>
            <a:r>
              <a:rPr lang="en-US" sz="2400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a Job Order to be </a:t>
            </a:r>
            <a:r>
              <a:rPr lang="en-US" sz="2400" b="0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awarded </a:t>
            </a:r>
            <a:r>
              <a:rPr lang="en-US" sz="2400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plus the value of all previously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tabLst/>
              <a:defRPr/>
            </a:pPr>
            <a:r>
              <a:rPr lang="en-US" sz="2400" spc="-5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400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awarded Job Orders </a:t>
            </a:r>
            <a:r>
              <a:rPr lang="en-US" sz="2400" b="0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awarded under the Contract is </a:t>
            </a:r>
            <a:r>
              <a:rPr lang="en-US" sz="2400" b="1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$100,000.00 or more</a:t>
            </a:r>
            <a:r>
              <a:rPr lang="en-US" sz="2400" b="0" i="0" spc="-5" dirty="0"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u="none" strike="noStrike" kern="1200" cap="none" spc="-5" normalizeH="0" baseline="0" noProof="0" dirty="0">
              <a:ln>
                <a:noFill/>
              </a:ln>
              <a:solidFill>
                <a:srgbClr val="201F1E"/>
              </a:solidFill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-5" normalizeH="0" baseline="0" noProof="0" dirty="0">
                <a:ln>
                  <a:noFill/>
                </a:ln>
                <a:solidFill>
                  <a:srgbClr val="201F1E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2400" b="1" u="none" strike="noStrike" kern="1200" cap="none" spc="-5" normalizeH="0" baseline="0" noProof="0" dirty="0">
                <a:ln>
                  <a:noFill/>
                </a:ln>
                <a:solidFill>
                  <a:srgbClr val="201F1E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Bond premium is a reimbursable cost </a:t>
            </a:r>
            <a:r>
              <a:rPr kumimoji="0" lang="en-US" sz="2400" u="none" strike="noStrike" kern="1200" cap="none" spc="-5" normalizeH="0" baseline="0" noProof="0" dirty="0">
                <a:ln>
                  <a:noFill/>
                </a:ln>
                <a:solidFill>
                  <a:srgbClr val="201F1E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that is included in the price proposal with no mark-up, i.e.: an adjustment factor of 1.0000.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414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7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Rectangle 5"/>
          <p:cNvSpPr txBox="1">
            <a:spLocks noChangeArrowheads="1"/>
          </p:cNvSpPr>
          <p:nvPr/>
        </p:nvSpPr>
        <p:spPr>
          <a:xfrm>
            <a:off x="310383" y="2137677"/>
            <a:ext cx="11597597" cy="3677197"/>
          </a:xfrm>
          <a:prstGeom prst="rect">
            <a:avLst/>
          </a:prstGeom>
          <a:noFill/>
        </p:spPr>
        <p:txBody>
          <a:bodyPr lIns="96103" tIns="48052" rIns="96103" bIns="48052"/>
          <a:lstStyle/>
          <a:p>
            <a:pPr marL="342900" lvl="0" indent="-342900">
              <a:spcBef>
                <a:spcPct val="20000"/>
              </a:spcBef>
              <a:buSzPct val="110000"/>
              <a:buFont typeface="Arial" pitchFamily="34" charset="0"/>
              <a:buChar char="•"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74146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SzPct val="110000"/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Adjustment Factors are </a:t>
            </a:r>
            <a:r>
              <a:rPr lang="en-US" sz="2400" dirty="0"/>
              <a:t>Good for the Life of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of the Contract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1">
              <a:spcBef>
                <a:spcPct val="20000"/>
              </a:spcBef>
              <a:buSzPct val="110000"/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See General Conditions, Section 1A.04, Annual Update of the Construction Task Catalogs, D. &amp; 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endParaRPr lang="en-US" sz="800" dirty="0">
              <a:solidFill>
                <a:srgbClr val="374146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74146"/>
                </a:solidFill>
              </a:rPr>
              <a:t>Construction Task Catalogs </a:t>
            </a:r>
            <a:r>
              <a:rPr lang="en-US" sz="2400" b="1" dirty="0">
                <a:solidFill>
                  <a:srgbClr val="374146"/>
                </a:solidFill>
              </a:rPr>
              <a:t>updated annually and issued in August</a:t>
            </a:r>
            <a:r>
              <a:rPr lang="en-US" sz="2400" dirty="0">
                <a:solidFill>
                  <a:srgbClr val="374146"/>
                </a:solidFill>
              </a:rPr>
              <a:t>.</a:t>
            </a:r>
          </a:p>
          <a:p>
            <a:pPr lvl="1">
              <a:spcBef>
                <a:spcPct val="20000"/>
              </a:spcBef>
              <a:buSzPct val="110000"/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See General Conditions, Section 1A.04, Annual Update of the Construction Task Catalogs, A.</a:t>
            </a:r>
          </a:p>
          <a:p>
            <a:pPr marL="342900" indent="-342900">
              <a:spcBef>
                <a:spcPct val="20000"/>
              </a:spcBef>
              <a:buSzPct val="11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374146"/>
                </a:solidFill>
              </a:rPr>
              <a:t>Liquidated Damages</a:t>
            </a:r>
          </a:p>
          <a:p>
            <a:pPr>
              <a:spcBef>
                <a:spcPct val="20000"/>
              </a:spcBef>
              <a:buSzPct val="110000"/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       On a Job order basis </a:t>
            </a:r>
          </a:p>
          <a:p>
            <a:pPr lvl="1">
              <a:spcBef>
                <a:spcPct val="20000"/>
              </a:spcBef>
              <a:buSzPct val="110000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414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220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95508" y="1957197"/>
            <a:ext cx="11373396" cy="40015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Contractor is not Guaranteed to Receive any Minimum Amount of work                           or the Maximum Contract Value</a:t>
            </a:r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Contractor has a Continuing Financial Incentive to Provide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Responsive Services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Quality Work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Lower Cost</a:t>
            </a:r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Future Job Orders Tied to JOC Contractor Performance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No Obligation To Award Projects to JOC Contractors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Additional JOC Contracts May Be Bid and Awarded if DASNY is Not Satisfied With JOC Contractor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0951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283275" y="1552575"/>
            <a:ext cx="11604812" cy="44220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endParaRPr lang="en-US" sz="1400" dirty="0"/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Construction Task Catalog or CTC</a:t>
            </a:r>
            <a:r>
              <a:rPr lang="en-US" sz="2400" baseline="30000" dirty="0"/>
              <a:t>®</a:t>
            </a:r>
            <a:r>
              <a:rPr lang="en-US" sz="2400" dirty="0"/>
              <a:t> is customized for DASNY 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Updated annually and issued to contractors in August 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DASNY Approved Products Specified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Uses Local Prevailing Wage Rates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Uses Local Material and Equipment Costs</a:t>
            </a:r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/>
              <a:t>Filings and Permits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Many Projects Do Not Require Permits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JOC Contractor to Obtain Permits When Required 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Fees Paid to Government for All Permits Reimbursed 100%</a:t>
            </a:r>
          </a:p>
        </p:txBody>
      </p:sp>
    </p:spTree>
    <p:extLst>
      <p:ext uri="{BB962C8B-B14F-4D97-AF65-F5344CB8AC3E}">
        <p14:creationId xmlns:p14="http://schemas.microsoft.com/office/powerpoint/2010/main" val="4254027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CURRENT SOLICITATIONS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Rectangle 5"/>
          <p:cNvSpPr txBox="1">
            <a:spLocks noChangeArrowheads="1"/>
          </p:cNvSpPr>
          <p:nvPr/>
        </p:nvSpPr>
        <p:spPr>
          <a:xfrm>
            <a:off x="603716" y="1702169"/>
            <a:ext cx="10936941" cy="4103827"/>
          </a:xfrm>
          <a:prstGeom prst="rect">
            <a:avLst/>
          </a:prstGeom>
          <a:noFill/>
        </p:spPr>
        <p:txBody>
          <a:bodyPr lIns="96103" tIns="48052" rIns="96103" bIns="48052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4146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Differing Site Conditions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Treated as Additional Job Order(s)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Retainage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5% (Released at Completion of Each Individual Project / Job Order)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74146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No Substantial Completion (except for larger, more complex projects)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JOC Projects are generally 100% Complete or Incomplete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46"/>
                </a:solidFill>
                <a:effectLst/>
                <a:uLnTx/>
                <a:uFillTx/>
              </a:rPr>
              <a:t>One Payment for Projects Completed Within 45 Days or Costing $50,000 or Less - Monthly Progress Payments for other Job Orders</a:t>
            </a:r>
          </a:p>
        </p:txBody>
      </p:sp>
    </p:spTree>
    <p:extLst>
      <p:ext uri="{BB962C8B-B14F-4D97-AF65-F5344CB8AC3E}">
        <p14:creationId xmlns:p14="http://schemas.microsoft.com/office/powerpoint/2010/main" val="1948283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UNDERSTANDING THE CTC</a:t>
            </a:r>
            <a:r>
              <a:rPr lang="en-US" sz="4000" baseline="30000" dirty="0">
                <a:solidFill>
                  <a:srgbClr val="C6161D"/>
                </a:solidFill>
              </a:rPr>
              <a:t> </a:t>
            </a:r>
            <a:r>
              <a:rPr lang="en-US" sz="4800" baseline="30000" dirty="0">
                <a:solidFill>
                  <a:srgbClr val="0061A8"/>
                </a:solidFill>
              </a:rPr>
              <a:t>®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61366" y="1700294"/>
            <a:ext cx="11740546" cy="4200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5000"/>
              </a:lnSpc>
              <a:buNone/>
            </a:pPr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Review Section 00, pages 1 - 6 of the CTC,  </a:t>
            </a:r>
            <a:r>
              <a:rPr lang="en-US" b="1" i="0" u="sng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Understanding the CTC</a:t>
            </a:r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.  It outlines what is included in unit prices and adjustment factors, general rules, or equals, etc. </a:t>
            </a:r>
          </a:p>
          <a:p>
            <a:pPr marL="457200" lvl="1" indent="0">
              <a:lnSpc>
                <a:spcPct val="125000"/>
              </a:lnSpc>
              <a:buNone/>
            </a:pPr>
            <a:endParaRPr lang="en-US" sz="12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457200" lvl="1" indent="0">
              <a:lnSpc>
                <a:spcPct val="125000"/>
              </a:lnSpc>
              <a:buNone/>
            </a:pPr>
            <a:r>
              <a:rPr lang="en-US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Key Points:</a:t>
            </a:r>
          </a:p>
          <a:p>
            <a:pPr lvl="1">
              <a:lnSpc>
                <a:spcPct val="125000"/>
              </a:lnSpc>
            </a:pPr>
            <a:r>
              <a:rPr lang="en-US" altLang="en-US" dirty="0"/>
              <a:t>Unit Prices are for Complete and In-Place Construction</a:t>
            </a:r>
          </a:p>
          <a:p>
            <a:pPr lvl="1">
              <a:lnSpc>
                <a:spcPct val="125000"/>
              </a:lnSpc>
            </a:pPr>
            <a:r>
              <a:rPr lang="en-US" altLang="en-US" dirty="0"/>
              <a:t>Unit Prices Include Direct costs of Labor, Material and Equipment. Do Not Add Labor. </a:t>
            </a:r>
          </a:p>
          <a:p>
            <a:pPr lvl="1">
              <a:lnSpc>
                <a:spcPct val="125000"/>
              </a:lnSpc>
            </a:pPr>
            <a:r>
              <a:rPr lang="en-US" altLang="en-US" dirty="0"/>
              <a:t>Unit Prices Include the Cost of Delivery to Project Site, Unloading, Storage and Handling. Delivery Height is up to 2 ½ Stories </a:t>
            </a:r>
          </a:p>
        </p:txBody>
      </p:sp>
    </p:spTree>
    <p:extLst>
      <p:ext uri="{BB962C8B-B14F-4D97-AF65-F5344CB8AC3E}">
        <p14:creationId xmlns:p14="http://schemas.microsoft.com/office/powerpoint/2010/main" val="423972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3" y="199950"/>
            <a:ext cx="11870668" cy="1143000"/>
          </a:xfrm>
        </p:spPr>
        <p:txBody>
          <a:bodyPr>
            <a:noAutofit/>
          </a:bodyPr>
          <a:lstStyle/>
          <a:p>
            <a:r>
              <a:rPr lang="en-US" sz="4400" dirty="0"/>
              <a:t>DASNY Overview – Job Order Contracting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36600" y="1851025"/>
            <a:ext cx="10617200" cy="39068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D73"/>
                </a:solidFill>
                <a:cs typeface="Arial" panose="020B0604020202020204" pitchFamily="34" charset="0"/>
              </a:rPr>
              <a:t>DASNY is New York State’s Developer</a:t>
            </a:r>
            <a:endParaRPr lang="en-US" spc="20" dirty="0">
              <a:ea typeface="Proxima Nova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spc="20" dirty="0">
                <a:ea typeface="Proxima Nova" charset="0"/>
                <a:cs typeface="Arial" panose="020B0604020202020204" pitchFamily="34" charset="0"/>
              </a:rPr>
              <a:t>DASNY is among the nation’s largest issuers of low-cost, tax-exempt bonds and one of its biggest public builders. </a:t>
            </a:r>
          </a:p>
          <a:p>
            <a:pPr marL="0" indent="0">
              <a:buNone/>
            </a:pPr>
            <a:r>
              <a:rPr lang="en-US" sz="2400" spc="20" dirty="0">
                <a:ea typeface="Proxima Nova" charset="0"/>
                <a:cs typeface="Arial" panose="020B0604020202020204" pitchFamily="34" charset="0"/>
              </a:rPr>
              <a:t>We finance and construct facilities for:</a:t>
            </a:r>
          </a:p>
          <a:p>
            <a:pPr marL="0" indent="0">
              <a:buNone/>
            </a:pPr>
            <a:endParaRPr lang="en-US" sz="800" spc="20" dirty="0">
              <a:ea typeface="Proxima Nova" charset="0"/>
              <a:cs typeface="Arial" panose="020B0604020202020204" pitchFamily="34" charset="0"/>
            </a:endParaRPr>
          </a:p>
          <a:p>
            <a:pPr lvl="1"/>
            <a:r>
              <a:rPr lang="en-US" spc="20" dirty="0">
                <a:cs typeface="Arial" panose="020B0604020202020204" pitchFamily="34" charset="0"/>
              </a:rPr>
              <a:t>Colleges and Universities</a:t>
            </a:r>
          </a:p>
          <a:p>
            <a:pPr lvl="1"/>
            <a:r>
              <a:rPr lang="en-US" spc="20" dirty="0">
                <a:cs typeface="Arial" panose="020B0604020202020204" pitchFamily="34" charset="0"/>
              </a:rPr>
              <a:t>Health-care Providers</a:t>
            </a:r>
          </a:p>
          <a:p>
            <a:pPr lvl="1"/>
            <a:r>
              <a:rPr lang="en-US" spc="20" dirty="0">
                <a:cs typeface="Arial" panose="020B0604020202020204" pitchFamily="34" charset="0"/>
              </a:rPr>
              <a:t>Government Agencies and Authorities </a:t>
            </a:r>
          </a:p>
          <a:p>
            <a:pPr lvl="1"/>
            <a:r>
              <a:rPr lang="en-US" spc="20" dirty="0">
                <a:cs typeface="Arial" panose="020B0604020202020204" pitchFamily="34" charset="0"/>
              </a:rPr>
              <a:t>Non-Profit Organizations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00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UNDERSTANDING THE CTC</a:t>
            </a:r>
            <a:r>
              <a:rPr lang="en-US" sz="4000" baseline="30000" dirty="0">
                <a:solidFill>
                  <a:srgbClr val="C6161D"/>
                </a:solidFill>
              </a:rPr>
              <a:t> </a:t>
            </a:r>
            <a:r>
              <a:rPr lang="en-US" sz="4800" baseline="30000" dirty="0">
                <a:solidFill>
                  <a:srgbClr val="0061A8"/>
                </a:solidFill>
              </a:rPr>
              <a:t>®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61366" y="1700294"/>
            <a:ext cx="11740546" cy="4200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5000"/>
              </a:lnSpc>
            </a:pPr>
            <a:endParaRPr lang="en-US" altLang="en-US" sz="1200" dirty="0"/>
          </a:p>
          <a:p>
            <a:pPr lvl="1">
              <a:lnSpc>
                <a:spcPct val="125000"/>
              </a:lnSpc>
            </a:pPr>
            <a:endParaRPr lang="en-US" altLang="en-US" sz="1200" dirty="0"/>
          </a:p>
          <a:p>
            <a:pPr lvl="1">
              <a:lnSpc>
                <a:spcPct val="125000"/>
              </a:lnSpc>
            </a:pPr>
            <a:r>
              <a:rPr lang="en-US" altLang="en-US" dirty="0"/>
              <a:t>Unit Prices Include Testing, Calibration, Balancing Etc. for New Work</a:t>
            </a:r>
          </a:p>
          <a:p>
            <a:pPr lvl="1">
              <a:lnSpc>
                <a:spcPct val="125000"/>
              </a:lnSpc>
            </a:pPr>
            <a:r>
              <a:rPr lang="en-US" altLang="en-US" dirty="0"/>
              <a:t>Unit Prices Include all Fasteners, Bolts, Anchors, Adhesives Etc. For New Work</a:t>
            </a:r>
          </a:p>
          <a:p>
            <a:pPr lvl="1">
              <a:lnSpc>
                <a:spcPct val="125000"/>
              </a:lnSpc>
            </a:pPr>
            <a:r>
              <a:rPr lang="en-US" altLang="en-US" dirty="0"/>
              <a:t>Unit Prices Include an Allowance for Waste – e.g. carpet, drywall, VCT, ceiling tile, etc.</a:t>
            </a:r>
          </a:p>
          <a:p>
            <a:pPr lvl="1">
              <a:lnSpc>
                <a:spcPct val="130000"/>
              </a:lnSpc>
              <a:spcAft>
                <a:spcPct val="20000"/>
              </a:spcAft>
            </a:pPr>
            <a:r>
              <a:rPr lang="en-US" altLang="en-US" dirty="0"/>
              <a:t>Demo Price Includes Loading into Truck or Dumpster.</a:t>
            </a:r>
          </a:p>
          <a:p>
            <a:pPr lvl="1">
              <a:lnSpc>
                <a:spcPct val="130000"/>
              </a:lnSpc>
              <a:spcAft>
                <a:spcPct val="20000"/>
              </a:spcAft>
            </a:pPr>
            <a:r>
              <a:rPr lang="en-US" altLang="en-US" dirty="0"/>
              <a:t>If Item Demolished as Part of Different Task, It will Not Be Paid for Separately </a:t>
            </a:r>
          </a:p>
          <a:p>
            <a:pPr lvl="1">
              <a:lnSpc>
                <a:spcPct val="125000"/>
              </a:lnSpc>
            </a:pPr>
            <a:endParaRPr lang="en-US" alt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3856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UNDERSTANDING THE CTC</a:t>
            </a:r>
            <a:r>
              <a:rPr lang="en-US" sz="4000" baseline="30000" dirty="0">
                <a:solidFill>
                  <a:srgbClr val="C6161D"/>
                </a:solidFill>
              </a:rPr>
              <a:t> </a:t>
            </a:r>
            <a:r>
              <a:rPr lang="en-US" sz="4800" baseline="30000" dirty="0">
                <a:solidFill>
                  <a:srgbClr val="0061A8"/>
                </a:solidFill>
              </a:rPr>
              <a:t>®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57058" y="1661483"/>
            <a:ext cx="11481285" cy="4570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0000"/>
              </a:lnSpc>
              <a:spcAft>
                <a:spcPct val="20000"/>
              </a:spcAft>
            </a:pPr>
            <a:endParaRPr lang="en-US" altLang="en-US" sz="1200" dirty="0"/>
          </a:p>
          <a:p>
            <a:pPr lvl="1">
              <a:lnSpc>
                <a:spcPct val="130000"/>
              </a:lnSpc>
              <a:spcAft>
                <a:spcPct val="20000"/>
              </a:spcAft>
            </a:pPr>
            <a:r>
              <a:rPr lang="en-US" altLang="en-US" dirty="0"/>
              <a:t>Contractor Paid for Installed Quantities Only, No Waste</a:t>
            </a:r>
          </a:p>
          <a:p>
            <a:pPr lvl="1">
              <a:lnSpc>
                <a:spcPct val="130000"/>
              </a:lnSpc>
              <a:spcAft>
                <a:spcPct val="20000"/>
              </a:spcAft>
            </a:pPr>
            <a:r>
              <a:rPr lang="en-US" altLang="en-US" dirty="0"/>
              <a:t>Assembly Prices take Precedence over Component Pricing</a:t>
            </a:r>
          </a:p>
          <a:p>
            <a:pPr lvl="1">
              <a:lnSpc>
                <a:spcPct val="130000"/>
              </a:lnSpc>
              <a:spcAft>
                <a:spcPct val="20000"/>
              </a:spcAft>
            </a:pPr>
            <a:r>
              <a:rPr lang="en-US" altLang="en-US" dirty="0"/>
              <a:t>14’ Working Height for All Work Except Masonry which is 4’</a:t>
            </a:r>
          </a:p>
          <a:p>
            <a:pPr lvl="1">
              <a:lnSpc>
                <a:spcPct val="130000"/>
              </a:lnSpc>
              <a:spcAft>
                <a:spcPct val="20000"/>
              </a:spcAft>
            </a:pPr>
            <a:r>
              <a:rPr lang="en-US" altLang="en-US" dirty="0"/>
              <a:t>Over those Heights, Contractor paid for Scaffolding, Scissor Lifts, etc.</a:t>
            </a:r>
          </a:p>
          <a:p>
            <a:pPr lvl="1">
              <a:lnSpc>
                <a:spcPct val="130000"/>
              </a:lnSpc>
              <a:spcAft>
                <a:spcPct val="20000"/>
              </a:spcAft>
            </a:pPr>
            <a:r>
              <a:rPr lang="en-US" altLang="en-US" dirty="0"/>
              <a:t>Dumpsters are a Separate Item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7970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UNDERSTANDING THE CTC</a:t>
            </a:r>
            <a:r>
              <a:rPr lang="en-US" sz="4000" baseline="30000" dirty="0">
                <a:solidFill>
                  <a:srgbClr val="C6161D"/>
                </a:solidFill>
              </a:rPr>
              <a:t> </a:t>
            </a:r>
            <a:r>
              <a:rPr lang="en-US" sz="4800" baseline="30000" dirty="0">
                <a:solidFill>
                  <a:srgbClr val="0061A8"/>
                </a:solidFill>
              </a:rPr>
              <a:t>®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76062" y="2187750"/>
            <a:ext cx="10836980" cy="3429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954088">
              <a:lnSpc>
                <a:spcPct val="110000"/>
              </a:lnSpc>
              <a:buClr>
                <a:srgbClr val="000000"/>
              </a:buClr>
            </a:pPr>
            <a:r>
              <a:rPr lang="en-US" altLang="en-US" sz="2400" dirty="0"/>
              <a:t>Mobilization Task for Excavation Equipment, Paving Equipment, Cranes, etc.</a:t>
            </a:r>
            <a:endParaRPr lang="en-US" altLang="en-US" sz="2400" b="1" dirty="0">
              <a:highlight>
                <a:srgbClr val="FFFF00"/>
              </a:highlight>
            </a:endParaRPr>
          </a:p>
          <a:p>
            <a:pPr marL="341313" indent="-341313" defTabSz="954088">
              <a:lnSpc>
                <a:spcPct val="110000"/>
              </a:lnSpc>
              <a:buClr>
                <a:srgbClr val="000000"/>
              </a:buClr>
            </a:pPr>
            <a:r>
              <a:rPr lang="en-US" altLang="en-US" sz="2400" dirty="0"/>
              <a:t>Minimum Set up Charges for Core Drilling, Saw Cutting, etc.</a:t>
            </a:r>
          </a:p>
          <a:p>
            <a:pPr marL="341313" indent="-341313" defTabSz="954088">
              <a:lnSpc>
                <a:spcPct val="110000"/>
              </a:lnSpc>
              <a:buClr>
                <a:srgbClr val="000000"/>
              </a:buClr>
            </a:pPr>
            <a:r>
              <a:rPr lang="en-US" altLang="en-US" sz="2400" dirty="0"/>
              <a:t>Minimum Charge for Small Area Pavement Repairs</a:t>
            </a:r>
          </a:p>
          <a:p>
            <a:pPr marL="341313" indent="-341313" defTabSz="954088">
              <a:lnSpc>
                <a:spcPct val="110000"/>
              </a:lnSpc>
              <a:buClr>
                <a:srgbClr val="000000"/>
              </a:buClr>
            </a:pPr>
            <a:r>
              <a:rPr lang="en-US" altLang="en-US" sz="2400" dirty="0"/>
              <a:t>Paid Separately for Removing Demolition Material and Waste Material From Site</a:t>
            </a:r>
          </a:p>
          <a:p>
            <a:pPr marL="341313" indent="-341313" defTabSz="954088">
              <a:lnSpc>
                <a:spcPct val="110000"/>
              </a:lnSpc>
              <a:buClr>
                <a:srgbClr val="000000"/>
              </a:buClr>
            </a:pPr>
            <a:r>
              <a:rPr lang="en-US" altLang="en-US" sz="2400" dirty="0"/>
              <a:t>Modifiers for Small Quantities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6987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FORMULA FOR CALCULATING THE PRICE PROPOSAL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103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100763" y="51784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075363" y="531177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072188" y="52355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6072188" y="519271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072188" y="5121275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6121400" y="4803775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6330950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6403975" y="4803775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7623175" y="48307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7627938" y="4884737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7627938" y="4983162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7623175" y="5059362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7623175" y="5235575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602538" y="5303837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5713" y="4949825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05713" y="4857750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7" name="Picture 36" descr="TOTAL JOB ORDER PRICE CHA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4"/>
          <a:stretch/>
        </p:blipFill>
        <p:spPr>
          <a:xfrm>
            <a:off x="533399" y="1745060"/>
            <a:ext cx="11093115" cy="203028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691275" y="3962400"/>
            <a:ext cx="27656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rgbClr val="C3161D"/>
                </a:solidFill>
                <a:latin typeface="Georgia"/>
                <a:cs typeface="Georgia"/>
              </a:rPr>
              <a:t>Total Job Order Amount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60177" y="5196206"/>
            <a:ext cx="888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b="1" dirty="0"/>
              <a:t>Non Pre-Priced (NPP) Tasks are Calculated Separately</a:t>
            </a:r>
          </a:p>
        </p:txBody>
      </p:sp>
    </p:spTree>
    <p:extLst>
      <p:ext uri="{BB962C8B-B14F-4D97-AF65-F5344CB8AC3E}">
        <p14:creationId xmlns:p14="http://schemas.microsoft.com/office/powerpoint/2010/main" val="3232698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CALCULATING THE ADJUSTMENT FACTORS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937172" y="4396828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7933997" y="4592091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7908597" y="4725441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7905422" y="4649241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7905422" y="4606378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7905422" y="4534941"/>
            <a:ext cx="26987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7954634" y="4217441"/>
            <a:ext cx="1588" cy="26987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8164184" y="4217441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8237209" y="4217441"/>
            <a:ext cx="1588" cy="26987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456409" y="4244428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461172" y="4298403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61172" y="4396828"/>
            <a:ext cx="26987" cy="1588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456409" y="4473028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456409" y="4649241"/>
            <a:ext cx="26988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9435772" y="4717503"/>
            <a:ext cx="26987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9438947" y="4363491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9438947" y="4271416"/>
            <a:ext cx="26987" cy="1587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771772" y="1547265"/>
            <a:ext cx="3804662" cy="369887"/>
          </a:xfrm>
          <a:prstGeom prst="rect">
            <a:avLst/>
          </a:prstGeom>
        </p:spPr>
        <p:txBody>
          <a:bodyPr vert="horz" lIns="91418" tIns="45709" rIns="91418" bIns="45709" rtlCol="0">
            <a:normAutofit fontScale="92500" lnSpcReduction="20000"/>
          </a:bodyPr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n-lt"/>
              </a:rPr>
              <a:t>Use Historical Project Data</a:t>
            </a:r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735259" y="1887784"/>
            <a:ext cx="3804662" cy="2103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Select a Representative Completed Project</a:t>
            </a:r>
          </a:p>
          <a:p>
            <a:pPr lvl="1"/>
            <a:r>
              <a:rPr lang="en-US" sz="2000" dirty="0"/>
              <a:t>You Know Scope and Direct Costs</a:t>
            </a:r>
          </a:p>
          <a:p>
            <a:r>
              <a:rPr lang="en-US" sz="2000" dirty="0"/>
              <a:t>Price Project from CTC</a:t>
            </a:r>
            <a:r>
              <a:rPr lang="en-US" sz="2000" baseline="30000" dirty="0"/>
              <a:t>®</a:t>
            </a:r>
          </a:p>
          <a:p>
            <a:r>
              <a:rPr lang="en-US" sz="2000" dirty="0"/>
              <a:t>Add on Overhead and Profit</a:t>
            </a:r>
          </a:p>
          <a:p>
            <a:r>
              <a:rPr lang="en-US" sz="2000" dirty="0"/>
              <a:t>Calculate the Adjustment Factors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9" name="Text Placeholder 4"/>
          <p:cNvSpPr txBox="1">
            <a:spLocks/>
          </p:cNvSpPr>
          <p:nvPr/>
        </p:nvSpPr>
        <p:spPr>
          <a:xfrm>
            <a:off x="6863956" y="1552816"/>
            <a:ext cx="4041775" cy="369887"/>
          </a:xfrm>
          <a:prstGeom prst="rect">
            <a:avLst/>
          </a:prstGeom>
        </p:spPr>
        <p:txBody>
          <a:bodyPr/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Sampling Method</a:t>
            </a:r>
          </a:p>
        </p:txBody>
      </p:sp>
      <p:sp>
        <p:nvSpPr>
          <p:cNvPr id="40" name="Content Placeholder 5"/>
          <p:cNvSpPr txBox="1">
            <a:spLocks/>
          </p:cNvSpPr>
          <p:nvPr/>
        </p:nvSpPr>
        <p:spPr>
          <a:xfrm>
            <a:off x="6936981" y="1885547"/>
            <a:ext cx="3432175" cy="8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Evaluate a Sampling of the Anticipated Items</a:t>
            </a:r>
          </a:p>
        </p:txBody>
      </p:sp>
      <p:sp>
        <p:nvSpPr>
          <p:cNvPr id="41" name="Text Placeholder 4"/>
          <p:cNvSpPr txBox="1">
            <a:spLocks/>
          </p:cNvSpPr>
          <p:nvPr/>
        </p:nvSpPr>
        <p:spPr>
          <a:xfrm>
            <a:off x="4576434" y="3691979"/>
            <a:ext cx="5141726" cy="639762"/>
          </a:xfrm>
          <a:prstGeom prst="rect">
            <a:avLst/>
          </a:prstGeom>
        </p:spPr>
        <p:txBody>
          <a:bodyPr vert="horz" lIns="91418" tIns="45709" rIns="91418" bIns="45709" rtlCol="0" anchor="b">
            <a:noAutofit/>
          </a:bodyPr>
          <a:lstStyle>
            <a:lvl1pPr marL="0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1pPr>
            <a:lvl2pPr marL="457092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6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9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73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6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8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52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44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Create a Representative Project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4576434" y="4331741"/>
            <a:ext cx="4041775" cy="2092325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n-lt"/>
              </a:rPr>
              <a:t>Create a Scope of Work</a:t>
            </a:r>
          </a:p>
          <a:p>
            <a:r>
              <a:rPr lang="en-US" sz="2000" dirty="0">
                <a:latin typeface="+mn-lt"/>
              </a:rPr>
              <a:t>Get Sub Quotes or Estimate Cost</a:t>
            </a:r>
          </a:p>
          <a:p>
            <a:r>
              <a:rPr lang="en-US" sz="2000" dirty="0">
                <a:latin typeface="+mn-lt"/>
              </a:rPr>
              <a:t>Price Project from CTC®</a:t>
            </a:r>
          </a:p>
          <a:p>
            <a:r>
              <a:rPr lang="en-US" sz="2000" dirty="0">
                <a:latin typeface="+mn-lt"/>
              </a:rPr>
              <a:t>Add on Overhead and Profit </a:t>
            </a:r>
          </a:p>
          <a:p>
            <a:r>
              <a:rPr lang="en-US" sz="2000" dirty="0">
                <a:latin typeface="+mn-lt"/>
              </a:rPr>
              <a:t>Calculate the Adjustment Factors</a:t>
            </a:r>
          </a:p>
        </p:txBody>
      </p:sp>
      <p:sp>
        <p:nvSpPr>
          <p:cNvPr id="43" name="Oval 42"/>
          <p:cNvSpPr/>
          <p:nvPr/>
        </p:nvSpPr>
        <p:spPr>
          <a:xfrm>
            <a:off x="347332" y="1541709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482956" y="1539471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119234" y="3985666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7332" y="146550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/>
                <a:cs typeface="Georgia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82956" y="146327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/>
                <a:cs typeface="Georgia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19234" y="390946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2608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CALCULATING THE ADJUSTMENT FACTORS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50" name="Text Placeholder 5"/>
          <p:cNvSpPr txBox="1">
            <a:spLocks/>
          </p:cNvSpPr>
          <p:nvPr/>
        </p:nvSpPr>
        <p:spPr>
          <a:xfrm>
            <a:off x="286512" y="1603248"/>
            <a:ext cx="11761693" cy="48307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>
              <a:lnSpc>
                <a:spcPct val="110000"/>
              </a:lnSpc>
              <a:buClr>
                <a:srgbClr val="000000"/>
              </a:buClr>
              <a:buFontTx/>
              <a:buNone/>
              <a:defRPr/>
            </a:pPr>
            <a:r>
              <a:rPr lang="en-US" sz="1600" dirty="0"/>
              <a:t>Work at Administrative Building and Shop </a:t>
            </a:r>
            <a:endParaRPr lang="en-US" sz="1600" b="1" dirty="0">
              <a:highlight>
                <a:srgbClr val="FFFF00"/>
              </a:highlight>
            </a:endParaRPr>
          </a:p>
          <a:p>
            <a:pPr marL="639763" lvl="1">
              <a:defRPr/>
            </a:pPr>
            <a:r>
              <a:rPr lang="en-US" sz="1600" dirty="0"/>
              <a:t>Doors and Hardware</a:t>
            </a:r>
          </a:p>
          <a:p>
            <a:pPr lvl="2">
              <a:defRPr/>
            </a:pPr>
            <a:r>
              <a:rPr lang="en-US" sz="1600" dirty="0"/>
              <a:t>Replace 12 interior doors, hinges and hardware</a:t>
            </a:r>
          </a:p>
          <a:p>
            <a:pPr lvl="2">
              <a:defRPr/>
            </a:pPr>
            <a:r>
              <a:rPr lang="en-US" sz="1600" dirty="0"/>
              <a:t>Doors shall be 3x7, solid core wood doors, Grade 2 locksets with knobs</a:t>
            </a:r>
          </a:p>
          <a:p>
            <a:pPr lvl="2">
              <a:defRPr/>
            </a:pPr>
            <a:r>
              <a:rPr lang="en-US" sz="1600" dirty="0"/>
              <a:t>Replace 2 push bar exist devices and door closers on exit doors</a:t>
            </a:r>
          </a:p>
          <a:p>
            <a:pPr marL="639763" lvl="1">
              <a:defRPr/>
            </a:pPr>
            <a:r>
              <a:rPr lang="en-US" sz="1600" dirty="0"/>
              <a:t>Interior Lighting</a:t>
            </a:r>
          </a:p>
          <a:p>
            <a:pPr lvl="2">
              <a:defRPr/>
            </a:pPr>
            <a:r>
              <a:rPr lang="en-US" sz="1600" dirty="0"/>
              <a:t>Replace all lay-in troffer fixtures on first and second floors. 48 in total</a:t>
            </a:r>
          </a:p>
          <a:p>
            <a:pPr lvl="2">
              <a:defRPr/>
            </a:pPr>
            <a:r>
              <a:rPr lang="en-US" sz="1600" dirty="0"/>
              <a:t>Replace 4 LED exit fixtures</a:t>
            </a:r>
          </a:p>
          <a:p>
            <a:pPr lvl="2">
              <a:defRPr/>
            </a:pPr>
            <a:r>
              <a:rPr lang="en-US" sz="1600" dirty="0"/>
              <a:t>Replace 12 industrial fixtures in shop area</a:t>
            </a:r>
          </a:p>
          <a:p>
            <a:pPr marL="639763" lvl="1">
              <a:defRPr/>
            </a:pPr>
            <a:r>
              <a:rPr lang="en-US" sz="1600" dirty="0"/>
              <a:t>Plumbing Fixtures</a:t>
            </a:r>
          </a:p>
          <a:p>
            <a:pPr lvl="2">
              <a:defRPr/>
            </a:pPr>
            <a:r>
              <a:rPr lang="en-US" sz="1600" dirty="0"/>
              <a:t>Replace 8 bathroom sinks, 8 faucets, and 8 toilets in men’s and women’s bathroom in admin building and shop area</a:t>
            </a:r>
          </a:p>
          <a:p>
            <a:pPr lvl="2">
              <a:defRPr/>
            </a:pPr>
            <a:r>
              <a:rPr lang="en-US" sz="1600" dirty="0"/>
              <a:t>Replace 4 water fountains</a:t>
            </a:r>
          </a:p>
          <a:p>
            <a:pPr marL="639763" lvl="1">
              <a:defRPr/>
            </a:pPr>
            <a:r>
              <a:rPr lang="en-US" sz="1600" dirty="0"/>
              <a:t>Replace Boiler</a:t>
            </a:r>
          </a:p>
          <a:p>
            <a:pPr lvl="2">
              <a:defRPr/>
            </a:pPr>
            <a:r>
              <a:rPr lang="en-US" sz="1600" dirty="0"/>
              <a:t>Demo existing boiler and as much piping and venting to accommodate new boiler. Install a new 1028 </a:t>
            </a:r>
            <a:r>
              <a:rPr lang="en-US" sz="1600" dirty="0" err="1"/>
              <a:t>mbh</a:t>
            </a:r>
            <a:r>
              <a:rPr lang="en-US" sz="1600" dirty="0"/>
              <a:t> oil-fired cast iron boiler. Weil-McLain Model 88. No access for packaged boiler. Must field assemble sections. Provide new piping as required. </a:t>
            </a:r>
            <a:endParaRPr lang="en-US" sz="1600" dirty="0">
              <a:solidFill>
                <a:srgbClr val="C3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64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CALCULATING THE ADJUSTMENT FACTORS</a:t>
            </a:r>
            <a:endParaRPr lang="en-US" sz="4800" dirty="0">
              <a:solidFill>
                <a:srgbClr val="0061A8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12000" r="1500" b="6667"/>
          <a:stretch>
            <a:fillRect/>
          </a:stretch>
        </p:blipFill>
        <p:spPr bwMode="auto">
          <a:xfrm>
            <a:off x="1739152" y="1644724"/>
            <a:ext cx="8337176" cy="4394058"/>
          </a:xfrm>
          <a:prstGeom prst="rect">
            <a:avLst/>
          </a:pr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334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CALCULATING THE ADJUSTMENT FACTORS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4572" y="1662744"/>
            <a:ext cx="3028401" cy="319881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n-lt"/>
              </a:rPr>
              <a:t>Direct Cost of Work from CTC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46425" y="2009765"/>
            <a:ext cx="3028401" cy="162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Doors and Hardware	$ 11,387.04</a:t>
            </a:r>
          </a:p>
          <a:p>
            <a:r>
              <a:rPr lang="en-US" sz="1400" dirty="0"/>
              <a:t>Lighting		$ 19,725.20</a:t>
            </a:r>
          </a:p>
          <a:p>
            <a:r>
              <a:rPr lang="en-US" sz="1400" dirty="0"/>
              <a:t>Plumbing		$ 22,935.76</a:t>
            </a:r>
          </a:p>
          <a:p>
            <a:r>
              <a:rPr lang="en-US" sz="1400" u="sng" dirty="0"/>
              <a:t>Replace Boiler	$ 57,844.89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TOTAL  =		$111,892.89</a:t>
            </a:r>
          </a:p>
          <a:p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0" y="3828818"/>
            <a:ext cx="4328526" cy="358291"/>
          </a:xfrm>
          <a:prstGeom prst="rect">
            <a:avLst/>
          </a:prstGeom>
        </p:spPr>
        <p:txBody>
          <a:bodyPr>
            <a:noAutofit/>
          </a:bodyPr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Direct Cost of Work from Quotes or Estimates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231854" y="4180494"/>
            <a:ext cx="3028401" cy="1564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Doors and Hardware	$11,615.00</a:t>
            </a:r>
          </a:p>
          <a:p>
            <a:r>
              <a:rPr lang="en-US" sz="1400" dirty="0"/>
              <a:t>Lighting		$ 19,093.00</a:t>
            </a:r>
          </a:p>
          <a:p>
            <a:r>
              <a:rPr lang="en-US" sz="1400" dirty="0"/>
              <a:t>Plumbing		$ 22,524.00</a:t>
            </a:r>
          </a:p>
          <a:p>
            <a:r>
              <a:rPr lang="en-US" sz="1400" u="sng" dirty="0"/>
              <a:t>Replace Boiler	$ 56,738.00</a:t>
            </a:r>
          </a:p>
          <a:p>
            <a:pPr marL="0" indent="-125636">
              <a:buFont typeface="Arial"/>
              <a:buNone/>
            </a:pPr>
            <a:r>
              <a:rPr lang="en-US" sz="1400" dirty="0"/>
              <a:t>TOTAL  =		$109,970.00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3074" name="Picture 2" descr="C:\Users\rpedroso\AppData\Local\Temp\DASNY PP Soph pg 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98" y="1555905"/>
            <a:ext cx="3480477" cy="45041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pedroso\AppData\Local\Temp\DASNY PP Soph pg 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36" y="1555905"/>
            <a:ext cx="3480477" cy="45041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5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CALCULATING THE ADJUSTMENT FACTORS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8083"/>
            <a:ext cx="5285231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Overhead Costs </a:t>
            </a:r>
          </a:p>
          <a:p>
            <a:pPr marL="0" indent="0">
              <a:buFont typeface="Arial"/>
              <a:buNone/>
            </a:pPr>
            <a:r>
              <a:rPr lang="en-US" dirty="0"/>
              <a:t>Job Order Development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Joint Scope Meetings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Reviewing Detailed Scopes of Work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Building Price Proposal Packages</a:t>
            </a:r>
          </a:p>
          <a:p>
            <a:r>
              <a:rPr lang="en-US" dirty="0"/>
              <a:t>Site Supervision and Management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Insurance</a:t>
            </a:r>
          </a:p>
          <a:p>
            <a:r>
              <a:rPr lang="en-US" dirty="0"/>
              <a:t>Vehicles</a:t>
            </a:r>
          </a:p>
          <a:p>
            <a:r>
              <a:rPr lang="en-US" dirty="0"/>
              <a:t>Home Office Support</a:t>
            </a:r>
          </a:p>
          <a:p>
            <a:r>
              <a:rPr lang="en-US" dirty="0"/>
              <a:t>Communications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0646" y="1608083"/>
            <a:ext cx="6195848" cy="43828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/>
              <a:buNone/>
              <a:defRPr/>
            </a:pPr>
            <a:r>
              <a:rPr lang="en-US" sz="2600" b="1" dirty="0"/>
              <a:t>Putting It All Together</a:t>
            </a:r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000" dirty="0"/>
              <a:t>Cost of Work Quotes or Estimates =	$  109,970.00</a:t>
            </a:r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000" dirty="0"/>
              <a:t>Overhead @ 10%  =			</a:t>
            </a:r>
            <a:r>
              <a:rPr lang="en-US" sz="2000" u="sng" dirty="0"/>
              <a:t>$    10,997.00</a:t>
            </a:r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000" dirty="0"/>
              <a:t>Subtotal =				</a:t>
            </a:r>
            <a:r>
              <a:rPr lang="en-US" sz="2000" u="sng" dirty="0"/>
              <a:t>$  120,967.00</a:t>
            </a:r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000" dirty="0"/>
              <a:t>Profit @ 5%  =				</a:t>
            </a:r>
            <a:r>
              <a:rPr lang="en-US" sz="2000" u="sng" dirty="0"/>
              <a:t>$      6,048.35</a:t>
            </a:r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000" dirty="0"/>
              <a:t>Total =				$  127,015.35</a:t>
            </a:r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endParaRPr lang="en-US" sz="2000" u="sng" dirty="0"/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000" dirty="0"/>
              <a:t>Price Proposal from CTC</a:t>
            </a:r>
            <a:r>
              <a:rPr lang="en-US" sz="2000" baseline="30000" dirty="0"/>
              <a:t>®</a:t>
            </a:r>
            <a:r>
              <a:rPr lang="en-US" sz="2000" dirty="0"/>
              <a:t>		$  111,892.89</a:t>
            </a:r>
          </a:p>
          <a:p>
            <a:pPr marL="304800" indent="0">
              <a:lnSpc>
                <a:spcPct val="70000"/>
              </a:lnSpc>
              <a:buClr>
                <a:srgbClr val="374146"/>
              </a:buClr>
              <a:buSzPct val="110000"/>
              <a:buFont typeface="Arial"/>
              <a:buNone/>
              <a:defRPr/>
            </a:pPr>
            <a:endParaRPr lang="en-US" sz="2000" dirty="0"/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endParaRPr lang="en-US" sz="2000" dirty="0"/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000" i="1" dirty="0"/>
              <a:t>$127,015.35/$111,892.89 = Adjustment Factor</a:t>
            </a:r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endParaRPr lang="en-US" sz="2000" i="1" dirty="0"/>
          </a:p>
          <a:p>
            <a:pPr marL="419100" indent="-114300">
              <a:lnSpc>
                <a:spcPct val="70000"/>
              </a:lnSpc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000" b="1" i="1" dirty="0"/>
              <a:t>Adjustment Factor = 1.1351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4661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BID CONSIDERATIONS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8741664" cy="3581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High Quality of Work is Required</a:t>
            </a:r>
          </a:p>
          <a:p>
            <a:r>
              <a:rPr lang="en-US" dirty="0"/>
              <a:t>All Work Must Meet or Exceed DASNY Standards</a:t>
            </a:r>
          </a:p>
          <a:p>
            <a:r>
              <a:rPr lang="en-US" dirty="0"/>
              <a:t>Pay Higher Prices For:</a:t>
            </a:r>
          </a:p>
          <a:p>
            <a:pPr lvl="1"/>
            <a:r>
              <a:rPr lang="en-US" dirty="0"/>
              <a:t>Better Quality</a:t>
            </a:r>
          </a:p>
          <a:p>
            <a:pPr lvl="1"/>
            <a:r>
              <a:rPr lang="en-US" dirty="0"/>
              <a:t>Timely Completion</a:t>
            </a:r>
          </a:p>
          <a:p>
            <a:r>
              <a:rPr lang="en-US" dirty="0"/>
              <a:t>Cost of Supervising In-House Force, Subcontractors and Inspecting Work Before Completion</a:t>
            </a:r>
          </a:p>
          <a:p>
            <a:r>
              <a:rPr lang="en-US" dirty="0"/>
              <a:t>Prepare and Complete Your Own Punch list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24" y="3404616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5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b="1" dirty="0"/>
              <a:t>Job Order Contracting or JOC</a:t>
            </a:r>
            <a:r>
              <a:rPr lang="en-US" sz="2400" dirty="0"/>
              <a:t> is a type of procurement designed to provide faster contracting time to </a:t>
            </a:r>
            <a:r>
              <a:rPr lang="en-US" sz="2400" b="1" dirty="0"/>
              <a:t>speed project delivery</a:t>
            </a:r>
            <a:r>
              <a:rPr lang="en-US" sz="2400" dirty="0"/>
              <a:t>. </a:t>
            </a:r>
          </a:p>
          <a:p>
            <a:pPr marL="0" lvl="0" indent="0">
              <a:buNone/>
            </a:pPr>
            <a:endParaRPr lang="en-US" sz="800" dirty="0"/>
          </a:p>
          <a:p>
            <a:pPr marL="0" lvl="0" indent="0">
              <a:buNone/>
            </a:pPr>
            <a:r>
              <a:rPr lang="en-US" sz="2400" dirty="0"/>
              <a:t>DASNY’s JOC Program is used for a </a:t>
            </a:r>
            <a:r>
              <a:rPr lang="en-US" sz="2400" b="1" dirty="0"/>
              <a:t>range of projects </a:t>
            </a:r>
            <a:r>
              <a:rPr lang="en-US" sz="2400" dirty="0"/>
              <a:t>such as:</a:t>
            </a:r>
          </a:p>
          <a:p>
            <a:pPr lvl="1"/>
            <a:r>
              <a:rPr lang="en-US" dirty="0"/>
              <a:t>small- to medium-size renovation and repair projects</a:t>
            </a:r>
          </a:p>
          <a:p>
            <a:pPr lvl="1"/>
            <a:r>
              <a:rPr lang="en-US" dirty="0"/>
              <a:t>emergency work to address hazardous conditions</a:t>
            </a:r>
          </a:p>
          <a:p>
            <a:pPr lvl="1"/>
            <a:r>
              <a:rPr lang="en-US" dirty="0"/>
              <a:t>urgent projects to correct conditions that impact the use and occupancy </a:t>
            </a:r>
          </a:p>
          <a:p>
            <a:pPr lvl="1"/>
            <a:r>
              <a:rPr lang="en-US" dirty="0"/>
              <a:t>completing punch list work</a:t>
            </a:r>
          </a:p>
          <a:p>
            <a:pPr lvl="1"/>
            <a:r>
              <a:rPr lang="en-US" dirty="0"/>
              <a:t>probes and other exploratory work</a:t>
            </a:r>
          </a:p>
          <a:p>
            <a:pPr marL="457200" lvl="1" indent="0">
              <a:buNone/>
            </a:pPr>
            <a:r>
              <a:rPr lang="en-US" sz="1050" dirty="0"/>
              <a:t> </a:t>
            </a:r>
          </a:p>
          <a:p>
            <a:pPr marL="0" lvl="0" indent="0">
              <a:buNone/>
            </a:pPr>
            <a:r>
              <a:rPr lang="en-US" sz="2400" dirty="0"/>
              <a:t>In 2019 DASNY executed work valued at </a:t>
            </a:r>
            <a:r>
              <a:rPr lang="en-US" sz="2400" b="1" dirty="0"/>
              <a:t>$64 million </a:t>
            </a:r>
            <a:r>
              <a:rPr lang="en-US" sz="2400" dirty="0"/>
              <a:t>through the JOC Program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7BF5B7-C21A-4F33-B078-1FAF8DCF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3" y="199950"/>
            <a:ext cx="11870668" cy="1143000"/>
          </a:xfrm>
        </p:spPr>
        <p:txBody>
          <a:bodyPr>
            <a:noAutofit/>
          </a:bodyPr>
          <a:lstStyle/>
          <a:p>
            <a:r>
              <a:rPr lang="en-US" sz="4400" dirty="0"/>
              <a:t>DASNY Overview – Job Order Contracting Program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41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BID CONSIDERATIONS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30183" y="1671176"/>
            <a:ext cx="10875126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Minimum/Maximum Value</a:t>
            </a:r>
          </a:p>
          <a:p>
            <a:r>
              <a:rPr lang="en-US" dirty="0"/>
              <a:t>Number of Option Periods</a:t>
            </a:r>
          </a:p>
          <a:p>
            <a:r>
              <a:rPr lang="en-US" dirty="0"/>
              <a:t>JOC Contractor Performance</a:t>
            </a:r>
          </a:p>
          <a:p>
            <a:pPr lvl="1"/>
            <a:r>
              <a:rPr lang="en-US" dirty="0"/>
              <a:t>Responsive Price Proposals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Get to the Job Order Stage Quickly</a:t>
            </a:r>
          </a:p>
          <a:p>
            <a:pPr lvl="1"/>
            <a:r>
              <a:rPr lang="en-US" dirty="0"/>
              <a:t>Demonstrated Performance</a:t>
            </a:r>
          </a:p>
          <a:p>
            <a:pPr lvl="1"/>
            <a:r>
              <a:rPr lang="en-US" dirty="0"/>
              <a:t>High Quality, Timely Completion</a:t>
            </a:r>
          </a:p>
          <a:p>
            <a:pPr lvl="1"/>
            <a:r>
              <a:rPr lang="en-US" dirty="0"/>
              <a:t>Cost Saving Price Proposals</a:t>
            </a:r>
          </a:p>
          <a:p>
            <a:r>
              <a:rPr lang="en-US" dirty="0"/>
              <a:t>Adjustment Factors are Good for the Life of the Contract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See General Conditions, Section 1A.04, Annual Update of the Construction Task Catalogs, D. &amp; E.</a:t>
            </a:r>
          </a:p>
          <a:p>
            <a:r>
              <a:rPr lang="en-US" dirty="0"/>
              <a:t>What About Changes in Prices?</a:t>
            </a:r>
          </a:p>
          <a:p>
            <a:pPr lvl="1"/>
            <a:r>
              <a:rPr lang="en-US" dirty="0"/>
              <a:t>Labor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Materials</a:t>
            </a:r>
          </a:p>
          <a:p>
            <a:r>
              <a:rPr lang="en-US" dirty="0"/>
              <a:t>Construction Task Catalogs are Updated Annually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See General Conditions, Section 1A.04, Annual Update of the Construction Task Catalogs, A.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10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BID CONSIDERATIONS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366" y="1613447"/>
            <a:ext cx="1082182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1143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3200" dirty="0"/>
              <a:t>Low Adjustment Factors</a:t>
            </a:r>
          </a:p>
          <a:p>
            <a:pPr marL="876300" lvl="1">
              <a:buFont typeface="Arial" pitchFamily="34" charset="0"/>
              <a:buChar char="–"/>
              <a:defRPr/>
            </a:pPr>
            <a:r>
              <a:rPr lang="en-US" sz="1800" dirty="0"/>
              <a:t>May Lead to Disputes in Price Proposal Review</a:t>
            </a:r>
          </a:p>
          <a:p>
            <a:pPr marL="1219200" lvl="2">
              <a:buFont typeface="Arial" pitchFamily="34" charset="0"/>
              <a:buChar char="•"/>
              <a:defRPr/>
            </a:pPr>
            <a:r>
              <a:rPr lang="en-US" sz="1800" i="1" dirty="0">
                <a:solidFill>
                  <a:srgbClr val="C6161D"/>
                </a:solidFill>
              </a:rPr>
              <a:t>Unsupportable Tasks</a:t>
            </a:r>
          </a:p>
          <a:p>
            <a:pPr marL="1219200" lvl="2">
              <a:buFont typeface="Arial" pitchFamily="34" charset="0"/>
              <a:buChar char="•"/>
              <a:defRPr/>
            </a:pPr>
            <a:r>
              <a:rPr lang="en-US" sz="1800" i="1" dirty="0">
                <a:solidFill>
                  <a:srgbClr val="C6161D"/>
                </a:solidFill>
              </a:rPr>
              <a:t>Exaggerated Quantities</a:t>
            </a:r>
          </a:p>
          <a:p>
            <a:pPr marL="876300" lvl="1">
              <a:buFont typeface="Arial" pitchFamily="34" charset="0"/>
              <a:buChar char="–"/>
              <a:defRPr/>
            </a:pPr>
            <a:r>
              <a:rPr lang="en-US" sz="1800" dirty="0"/>
              <a:t>May Lead to Delays in Job Order Development</a:t>
            </a:r>
          </a:p>
          <a:p>
            <a:pPr marL="1219200" lvl="2">
              <a:buFont typeface="Arial" pitchFamily="34" charset="0"/>
              <a:buChar char="•"/>
              <a:defRPr/>
            </a:pPr>
            <a:r>
              <a:rPr lang="en-US" sz="1800" i="1" dirty="0">
                <a:solidFill>
                  <a:srgbClr val="C6161D"/>
                </a:solidFill>
              </a:rPr>
              <a:t>Takes Longer to Review Price Proposals</a:t>
            </a:r>
          </a:p>
          <a:p>
            <a:pPr marL="419100" indent="-1143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3200" dirty="0"/>
              <a:t>Creates an Adversarial Relationship</a:t>
            </a:r>
          </a:p>
          <a:p>
            <a:pPr marL="876300" lvl="1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sz="1800" dirty="0"/>
              <a:t>Reduced Volume of Work</a:t>
            </a:r>
          </a:p>
          <a:p>
            <a:pPr marL="876300" lvl="1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sz="1800" dirty="0"/>
              <a:t>No Option Periods</a:t>
            </a:r>
          </a:p>
          <a:p>
            <a:pPr marL="876300" lvl="1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sz="1800" dirty="0"/>
              <a:t>Lost Profitability</a:t>
            </a:r>
          </a:p>
          <a:p>
            <a:pPr marL="419100" indent="-1143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3200" dirty="0"/>
              <a:t>No Change Orders to Improve the Margin</a:t>
            </a: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SzPct val="110000"/>
              <a:buNone/>
              <a:defRPr/>
            </a:pPr>
            <a:r>
              <a:rPr lang="en-US" sz="2000" dirty="0">
                <a:solidFill>
                  <a:srgbClr val="CB333B">
                    <a:lumMod val="75000"/>
                  </a:srgbClr>
                </a:solidFill>
              </a:rPr>
              <a:t>- See General Conditions, Section 1A.04, Annual Update of the Construction Task Catalogs, A. &amp; F.</a:t>
            </a:r>
          </a:p>
          <a:p>
            <a:pPr marL="762000" lvl="1" indent="0">
              <a:buClr>
                <a:srgbClr val="374146"/>
              </a:buClr>
              <a:buSzPct val="110000"/>
              <a:buNone/>
              <a:defRPr/>
            </a:pPr>
            <a:endParaRPr lang="en-US" dirty="0"/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32" y="4038600"/>
            <a:ext cx="1524004" cy="1524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8" y="1816998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97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endParaRPr lang="en-US" sz="3100" dirty="0">
              <a:solidFill>
                <a:srgbClr val="0061A8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7F1FF-061A-4D1D-93D0-E73D5528F8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17967"/>
            <a:ext cx="6552460" cy="4625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880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0974" y="2327738"/>
            <a:ext cx="11533094" cy="362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DASNY’s Opportunity Programs Group (OPG) is responsible for ensuring DASNY’s compliance with all relevant sections of the Public Authorities Law, Set-Aside Legislation, and Article 15-A and Article 17-B of the Executive Law</a:t>
            </a:r>
          </a:p>
          <a:p>
            <a:pPr marL="342900" indent="-342900">
              <a:buClr>
                <a:srgbClr val="002D86"/>
              </a:buClr>
            </a:pPr>
            <a:endParaRPr lang="en-US" sz="14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Article 15-A of the NYS Executive Law , requires participation by minority group members and women with respect to state contracts.  This requirement includes opportunities for minority- and women-owned business enterprises (MWBEs) and equal employment opportunities for minority group members and women (EEO)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Article 17-B of the NYS Executive Law, The Service-Disabled Veteran-Owned Business Act, signed into law by Governor Andrew M. Cuomo on May 12, 2014, provides for more meaningful participation in public procurement by Service-Disabled Veteran-Owned Businesses (SDVOBs)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4F5761"/>
              </a:solidFill>
            </a:endParaRPr>
          </a:p>
          <a:p>
            <a:endParaRPr lang="en-US" dirty="0">
              <a:solidFill>
                <a:srgbClr val="4F5761"/>
              </a:solidFill>
            </a:endParaRPr>
          </a:p>
          <a:p>
            <a:pPr>
              <a:buClr>
                <a:srgbClr val="F37021"/>
              </a:buClr>
            </a:pPr>
            <a:endParaRPr lang="en-US" dirty="0">
              <a:solidFill>
                <a:srgbClr val="4F5761"/>
              </a:solidFill>
            </a:endParaRPr>
          </a:p>
          <a:p>
            <a:pPr>
              <a:buClr>
                <a:srgbClr val="F37021"/>
              </a:buClr>
            </a:pPr>
            <a:endParaRPr lang="en-US" dirty="0">
              <a:solidFill>
                <a:srgbClr val="4F576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598" y="1615645"/>
            <a:ext cx="9139433" cy="356286"/>
          </a:xfrm>
          <a:prstGeom prst="rect">
            <a:avLst/>
          </a:prstGeom>
        </p:spPr>
        <p:txBody>
          <a:bodyPr/>
          <a:lstStyle>
            <a:lvl1pPr algn="ctr" defTabSz="45709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US" sz="2800" b="1" dirty="0">
                <a:solidFill>
                  <a:srgbClr val="002D73"/>
                </a:solidFill>
                <a:latin typeface="+mn-lt"/>
                <a:cs typeface="Arial" panose="020B0604020202020204" pitchFamily="34" charset="0"/>
              </a:rPr>
              <a:t>MWBE / EEO/ SDVOB Requirements</a:t>
            </a:r>
            <a:endParaRPr lang="en-US" altLang="en-US" sz="1600" b="1" dirty="0">
              <a:solidFill>
                <a:srgbClr val="002D73"/>
              </a:solidFill>
              <a:highlight>
                <a:srgbClr val="FFFF00"/>
              </a:highligh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40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0974" y="2159062"/>
            <a:ext cx="10484273" cy="385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buClr>
                <a:srgbClr val="002D86"/>
              </a:buClr>
            </a:pPr>
            <a:r>
              <a:rPr lang="en-US" sz="2000" b="1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DASNY’s Small Business, Minority and Woman-Owned Business Enterprise Pilot Program</a:t>
            </a:r>
            <a:endParaRPr lang="en-US" sz="2000" b="1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4F5761"/>
              </a:solidFill>
            </a:endParaRPr>
          </a:p>
          <a:p>
            <a:pPr marL="800100" lvl="1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5761"/>
                </a:solidFill>
              </a:rPr>
              <a:t>Enacted by the NYS Legislature in 2019</a:t>
            </a:r>
          </a:p>
          <a:p>
            <a:pPr marL="342900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4F5761"/>
              </a:solidFill>
            </a:endParaRPr>
          </a:p>
          <a:p>
            <a:pPr marL="800100" lvl="1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5761"/>
                </a:solidFill>
              </a:rPr>
              <a:t>Authorized DASNY to establish a four-year pilot program to contract for good and services from MWBE and Small Businesses (as defined by the Economic Development Law)</a:t>
            </a:r>
          </a:p>
          <a:p>
            <a:pPr marL="800100" lvl="1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4F5761"/>
              </a:solidFill>
            </a:endParaRPr>
          </a:p>
          <a:p>
            <a:pPr marL="800100" lvl="1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5761"/>
                </a:solidFill>
              </a:rPr>
              <a:t>SDVOBs counted as Small Businesses</a:t>
            </a:r>
          </a:p>
          <a:p>
            <a:pPr marL="800100" lvl="1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4F5761"/>
              </a:solidFill>
            </a:endParaRPr>
          </a:p>
          <a:p>
            <a:pPr marL="800100" lvl="1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5761"/>
                </a:solidFill>
              </a:rPr>
              <a:t>DASNY has sole authority to designate procurements under the program </a:t>
            </a:r>
          </a:p>
          <a:p>
            <a:pPr marL="342900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4F5761"/>
              </a:solidFill>
            </a:endParaRPr>
          </a:p>
          <a:p>
            <a:pPr marL="800100" lvl="1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5761"/>
                </a:solidFill>
              </a:rPr>
              <a:t>Procurements contracts may include construction and renovation of facilities</a:t>
            </a:r>
          </a:p>
          <a:p>
            <a:pPr marL="800100" lvl="1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4F5761"/>
              </a:solidFill>
            </a:endParaRPr>
          </a:p>
          <a:p>
            <a:pPr marL="800100" lvl="1" indent="-342900">
              <a:buClr>
                <a:srgbClr val="002D8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5761"/>
                </a:solidFill>
              </a:rPr>
              <a:t>Total value of contracts awarded under the Pilot Program cannot exceed </a:t>
            </a:r>
            <a:r>
              <a:rPr lang="en-US" sz="2000">
                <a:solidFill>
                  <a:srgbClr val="4F5761"/>
                </a:solidFill>
              </a:rPr>
              <a:t>$20 </a:t>
            </a:r>
            <a:r>
              <a:rPr lang="en-US" sz="2000" dirty="0">
                <a:solidFill>
                  <a:srgbClr val="4F5761"/>
                </a:solidFill>
              </a:rPr>
              <a:t>million or five percent of the value of all contracts awarded in a given fiscal year </a:t>
            </a:r>
          </a:p>
          <a:p>
            <a:pPr marL="342900" indent="-342900"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4F5761"/>
              </a:solidFill>
            </a:endParaRPr>
          </a:p>
          <a:p>
            <a:endParaRPr lang="en-US" dirty="0">
              <a:solidFill>
                <a:srgbClr val="4F5761"/>
              </a:solidFill>
            </a:endParaRPr>
          </a:p>
          <a:p>
            <a:pPr>
              <a:buClr>
                <a:srgbClr val="F37021"/>
              </a:buClr>
            </a:pPr>
            <a:endParaRPr lang="en-US" dirty="0">
              <a:solidFill>
                <a:srgbClr val="4F5761"/>
              </a:solidFill>
            </a:endParaRPr>
          </a:p>
          <a:p>
            <a:pPr>
              <a:buClr>
                <a:srgbClr val="F37021"/>
              </a:buClr>
            </a:pPr>
            <a:endParaRPr lang="en-US" dirty="0">
              <a:solidFill>
                <a:srgbClr val="4F576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598" y="1615645"/>
            <a:ext cx="9139433" cy="356286"/>
          </a:xfrm>
          <a:prstGeom prst="rect">
            <a:avLst/>
          </a:prstGeom>
        </p:spPr>
        <p:txBody>
          <a:bodyPr/>
          <a:lstStyle>
            <a:lvl1pPr algn="ctr" defTabSz="45709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US" sz="2800" b="1" dirty="0">
                <a:solidFill>
                  <a:srgbClr val="002D73"/>
                </a:solidFill>
                <a:latin typeface="+mn-lt"/>
                <a:cs typeface="Arial" panose="020B0604020202020204" pitchFamily="34" charset="0"/>
              </a:rPr>
              <a:t>MWBE / EEO/ SDVOB Requirements</a:t>
            </a:r>
            <a:endParaRPr lang="en-US" altLang="en-US" sz="1600" b="1" dirty="0">
              <a:solidFill>
                <a:srgbClr val="002D73"/>
              </a:solidFill>
              <a:highlight>
                <a:srgbClr val="FFFF00"/>
              </a:highligh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12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500" y="2245490"/>
            <a:ext cx="12034743" cy="377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MWBE and SDVOB compliance is evaluated over the term of a JOC contract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Contractors are encouraged to include participation on each Job Order Issued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Contractors must maintain a record of their good faith outreach efforts for each job order issued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Contractors are encouraged to identify and periodically update a team of MWBE and SDVOB subs and suppliers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Contractors may request assistance from DASNY for referrals of MWBE and SDVOB firms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Contractors may subcontract all or substantially all of work required in a Job Order to a qualified MWBE or SDVOB firm to increase participation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F5761"/>
              </a:solidFill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4F5761"/>
              </a:solidFill>
            </a:endParaRPr>
          </a:p>
          <a:p>
            <a:endParaRPr lang="en-US" dirty="0">
              <a:solidFill>
                <a:srgbClr val="4F5761"/>
              </a:solidFill>
            </a:endParaRPr>
          </a:p>
          <a:p>
            <a:pPr>
              <a:buClr>
                <a:srgbClr val="F37021"/>
              </a:buClr>
            </a:pPr>
            <a:endParaRPr lang="en-US" dirty="0">
              <a:solidFill>
                <a:srgbClr val="4F5761"/>
              </a:solidFill>
            </a:endParaRPr>
          </a:p>
          <a:p>
            <a:pPr>
              <a:buClr>
                <a:srgbClr val="F37021"/>
              </a:buClr>
            </a:pPr>
            <a:endParaRPr lang="en-US" dirty="0">
              <a:solidFill>
                <a:srgbClr val="4F576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82781" y="1620270"/>
            <a:ext cx="5943601" cy="463040"/>
          </a:xfrm>
          <a:prstGeom prst="rect">
            <a:avLst/>
          </a:prstGeom>
        </p:spPr>
        <p:txBody>
          <a:bodyPr/>
          <a:lstStyle>
            <a:lvl1pPr algn="ctr" defTabSz="45709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US" sz="2400" b="1" dirty="0">
                <a:solidFill>
                  <a:srgbClr val="002D73"/>
                </a:solidFill>
                <a:latin typeface="+mn-lt"/>
                <a:cs typeface="Arial" panose="020B0604020202020204" pitchFamily="34" charset="0"/>
              </a:rPr>
              <a:t>JOC MWBE / SDVOB Compliance Guidelines</a:t>
            </a:r>
          </a:p>
        </p:txBody>
      </p:sp>
    </p:spTree>
    <p:extLst>
      <p:ext uri="{BB962C8B-B14F-4D97-AF65-F5344CB8AC3E}">
        <p14:creationId xmlns:p14="http://schemas.microsoft.com/office/powerpoint/2010/main" val="590334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71378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 </a:t>
            </a:r>
            <a:endParaRPr lang="en-US" sz="3100" dirty="0">
              <a:solidFill>
                <a:srgbClr val="0061A8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483" y="1990998"/>
            <a:ext cx="8001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D73"/>
                </a:solidFill>
                <a:cs typeface="Arial" panose="020B0604020202020204" pitchFamily="34" charset="0"/>
              </a:rPr>
              <a:t>JOC Goal Requirements – Downstate</a:t>
            </a:r>
            <a:endParaRPr lang="en-US" sz="3600" b="1" dirty="0">
              <a:solidFill>
                <a:srgbClr val="002D73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50896"/>
              </p:ext>
            </p:extLst>
          </p:nvPr>
        </p:nvGraphicFramePr>
        <p:xfrm>
          <a:off x="161365" y="3046157"/>
          <a:ext cx="11811895" cy="2543810"/>
        </p:xfrm>
        <a:graphic>
          <a:graphicData uri="http://schemas.openxmlformats.org/drawingml/2006/table">
            <a:tbl>
              <a:tblPr firstRow="1" firstCol="1" bandRow="1"/>
              <a:tblGrid>
                <a:gridCol w="344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7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3057"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Description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Region(s)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CR #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MBE Goal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 of Total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317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Contract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WBE Goal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 of Total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508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Contract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EEO Goal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 of Total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95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Workforce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SDVOB Goal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 Total of the Contract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503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 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 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45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Mechanical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506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45%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2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504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25%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36248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Mechanical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2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507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25%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98509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Asbestos Abatement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2 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508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25%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191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endParaRPr lang="en-US" sz="2700" dirty="0">
              <a:solidFill>
                <a:srgbClr val="0061A8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6175" y="1845524"/>
            <a:ext cx="8001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D73"/>
                </a:solidFill>
                <a:cs typeface="Arial" panose="020B0604020202020204" pitchFamily="34" charset="0"/>
              </a:rPr>
              <a:t>JOC Goal Requirements – Upstate</a:t>
            </a:r>
            <a:endParaRPr lang="en-US" sz="3600" b="1" dirty="0">
              <a:solidFill>
                <a:srgbClr val="002D73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37738"/>
              </p:ext>
            </p:extLst>
          </p:nvPr>
        </p:nvGraphicFramePr>
        <p:xfrm>
          <a:off x="161365" y="2944152"/>
          <a:ext cx="11811894" cy="2543810"/>
        </p:xfrm>
        <a:graphic>
          <a:graphicData uri="http://schemas.openxmlformats.org/drawingml/2006/table">
            <a:tbl>
              <a:tblPr firstRow="1" firstCol="1" bandRow="1"/>
              <a:tblGrid>
                <a:gridCol w="3455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6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8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3057"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Description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Region(s)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CR #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88900" marR="6223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MBE Goal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 of Total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317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Contract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WBE Goal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 of Total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508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Contract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EEO Goal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 of Total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95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Workforce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SDVOB Goal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  <a:p>
                      <a:pPr marL="762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 Total of the Contract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Plumbing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3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505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 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 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25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 &amp; 6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509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 8%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7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510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 8%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36248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Electrical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511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14%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98509"/>
                  </a:ext>
                </a:extLst>
              </a:tr>
              <a:tr h="221973"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General Construction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10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512</a:t>
                      </a:r>
                    </a:p>
                  </a:txBody>
                  <a:tcPr marL="88900" marR="6223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18 %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12 %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14%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indent="-635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6 %</a:t>
                      </a:r>
                    </a:p>
                  </a:txBody>
                  <a:tcPr marL="69215" marR="73025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976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8" y="1548825"/>
            <a:ext cx="121177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D73"/>
                </a:solidFill>
                <a:cs typeface="Arial" panose="020B0604020202020204" pitchFamily="34" charset="0"/>
              </a:rPr>
              <a:t>Compliance Requirements</a:t>
            </a:r>
            <a:endParaRPr lang="en-US" sz="3200" b="1" dirty="0">
              <a:solidFill>
                <a:srgbClr val="002D73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70082"/>
            <a:ext cx="11914094" cy="36086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2D86"/>
              </a:buClr>
            </a:pPr>
            <a:r>
              <a:rPr lang="en-US" sz="28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The JOC Contractor shall submit the following, as referenced in the Contract Documents, within the specified timeframes:</a:t>
            </a:r>
            <a:r>
              <a:rPr lang="en-US" sz="2800" dirty="0">
                <a:solidFill>
                  <a:srgbClr val="006FBA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</a:p>
          <a:p>
            <a:pPr>
              <a:buClr>
                <a:srgbClr val="002D86"/>
              </a:buClr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(Refer to the </a:t>
            </a:r>
            <a:r>
              <a:rPr lang="en-US" sz="2000" b="1" u="sng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General Conditions Article 20 – Opportunity Programs, section 20.03</a:t>
            </a:r>
            <a:r>
              <a:rPr lang="en-US" sz="2000" b="1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for submittal requirements)</a:t>
            </a:r>
            <a:r>
              <a:rPr lang="en-US" dirty="0">
                <a:solidFill>
                  <a:srgbClr val="006FBA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2D86"/>
              </a:buClr>
            </a:pPr>
            <a:endParaRPr lang="en-US" sz="1050" dirty="0">
              <a:solidFill>
                <a:srgbClr val="006FBA">
                  <a:lumMod val="50000"/>
                </a:srgb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002D8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Utilization Plan Submitted via Statewide Utilization Management Plan(SUMP)</a:t>
            </a:r>
          </a:p>
          <a:p>
            <a:pPr marL="228600" indent="-228600">
              <a:buClr>
                <a:srgbClr val="002D8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Utilization Plan Cover Sheet (after the Utilization Plan is approved)</a:t>
            </a:r>
          </a:p>
          <a:p>
            <a:pPr marL="228600" indent="-228600">
              <a:buClr>
                <a:srgbClr val="002D8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Standard Equal Employment Opportunity Policy Statement </a:t>
            </a:r>
            <a:endParaRPr lang="en-US" sz="2400" dirty="0">
              <a:solidFill>
                <a:srgbClr val="006FBA">
                  <a:lumMod val="50000"/>
                </a:srgbClr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228600" indent="-228600">
              <a:buClr>
                <a:srgbClr val="002D8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Permanent Employee Distribution </a:t>
            </a:r>
            <a:endParaRPr lang="en-US" sz="2400" b="1" dirty="0">
              <a:solidFill>
                <a:srgbClr val="006FBA">
                  <a:lumMod val="50000"/>
                </a:srgbClr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228600" indent="-228600">
              <a:buClr>
                <a:srgbClr val="002D8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Scope Verification Form</a:t>
            </a:r>
          </a:p>
          <a:p>
            <a:pPr marL="228600" indent="-228600">
              <a:buClr>
                <a:srgbClr val="002D8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Monthly Workforce Utilization Report </a:t>
            </a:r>
            <a:endParaRPr lang="en-US" sz="2400" b="1" dirty="0">
              <a:solidFill>
                <a:srgbClr val="006FBA">
                  <a:lumMod val="50000"/>
                </a:srgbClr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59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0323" y="1464282"/>
            <a:ext cx="6705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MWBE &amp; SDVOB Payment Reporting</a:t>
            </a:r>
            <a:endParaRPr lang="en-US" sz="3200" b="1" dirty="0">
              <a:solidFill>
                <a:srgbClr val="002D73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28" y="2267363"/>
            <a:ext cx="6795042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Effective January 1, 2014, prime contractors holding a DASNY contract are required to use the NYS Contract System to report all subcontractor and supplier payments for contract payments received from DASNY.  Go to: </a:t>
            </a:r>
            <a:r>
              <a:rPr lang="en-US" altLang="en-US" sz="2400" dirty="0">
                <a:solidFill>
                  <a:srgbClr val="0000FF"/>
                </a:solidFill>
              </a:rPr>
              <a:t>https://ny.newnycontracts.com/</a:t>
            </a:r>
          </a:p>
          <a:p>
            <a:pPr marL="457200" indent="-457200">
              <a:defRPr/>
            </a:pPr>
            <a:endParaRPr lang="en-US" sz="2200" dirty="0">
              <a:solidFill>
                <a:srgbClr val="4F576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13782" t="12536" r="15064" b="5128"/>
          <a:stretch>
            <a:fillRect/>
          </a:stretch>
        </p:blipFill>
        <p:spPr bwMode="auto">
          <a:xfrm>
            <a:off x="6844470" y="2308654"/>
            <a:ext cx="5218681" cy="37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7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DASNY’s JOC program is a competitive procurement method whereby DASNY awards term contracts in 10 Regions for: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General Construction, Mechanical, Plumbing, Electrical, Hazmat &amp; Roofing</a:t>
            </a:r>
            <a:r>
              <a:rPr lang="en-US" sz="2400" dirty="0"/>
              <a:t>.</a:t>
            </a:r>
          </a:p>
          <a:p>
            <a:pPr marL="0" lvl="0" indent="0">
              <a:buNone/>
            </a:pPr>
            <a:endParaRPr lang="en-US" sz="800" dirty="0"/>
          </a:p>
          <a:p>
            <a:pPr marL="0" lvl="0" indent="0">
              <a:buNone/>
            </a:pPr>
            <a:r>
              <a:rPr lang="en-US" sz="2400" dirty="0"/>
              <a:t>JOC contractors provide construction services statewide using a </a:t>
            </a:r>
            <a:r>
              <a:rPr lang="en-US" sz="2400" b="1" dirty="0"/>
              <a:t>Catalog of fixed unit prices</a:t>
            </a:r>
            <a:r>
              <a:rPr lang="en-US" sz="2400" dirty="0"/>
              <a:t> that are adjusted by Contractor-Specific Adjustment Factors.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333F48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333F48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/>
              <a:t>The value of an average DASNY JOC Program project is </a:t>
            </a:r>
            <a:r>
              <a:rPr lang="en-US" sz="2400" b="1" dirty="0"/>
              <a:t>approximately $150,000,</a:t>
            </a:r>
            <a:r>
              <a:rPr lang="en-US" sz="2400" dirty="0"/>
              <a:t>  but project  values can range from a few thousand dollars to over $1 million.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333F48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E914D2-29CF-4BBA-806B-5A013936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3" y="199950"/>
            <a:ext cx="11870668" cy="1143000"/>
          </a:xfrm>
        </p:spPr>
        <p:txBody>
          <a:bodyPr>
            <a:noAutofit/>
          </a:bodyPr>
          <a:lstStyle/>
          <a:p>
            <a:r>
              <a:rPr lang="en-US" sz="4400" dirty="0"/>
              <a:t>DASNY Overview – Job Order Contracting Program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58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449" y="1528011"/>
            <a:ext cx="67632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2D73"/>
              </a:solidFill>
              <a:cs typeface="Arial" panose="020B0604020202020204" pitchFamily="34" charset="0"/>
            </a:endParaRPr>
          </a:p>
          <a:p>
            <a:endParaRPr lang="en-US" sz="800" b="1" dirty="0">
              <a:solidFill>
                <a:srgbClr val="002D73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750741"/>
            <a:ext cx="7334865" cy="16550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A copy of the 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executed subcontract agreement, purchase order, or letter of intent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for each MWBE &amp; SDVOB firm included in the approved Plan is required.</a:t>
            </a:r>
          </a:p>
          <a:p>
            <a:pPr marL="0" indent="0"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4517" y="1637327"/>
            <a:ext cx="3170526" cy="4392788"/>
          </a:xfrm>
          <a:prstGeom prst="rect">
            <a:avLst/>
          </a:prstGeom>
          <a:ln>
            <a:solidFill>
              <a:srgbClr val="000000">
                <a:alpha val="97000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757C9E-AFCB-42B0-A654-9712DB6BD7A2}"/>
              </a:ext>
            </a:extLst>
          </p:cNvPr>
          <p:cNvSpPr txBox="1">
            <a:spLocks/>
          </p:cNvSpPr>
          <p:nvPr/>
        </p:nvSpPr>
        <p:spPr>
          <a:xfrm>
            <a:off x="206801" y="3452189"/>
            <a:ext cx="4160668" cy="25779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Submit documentation to: 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Sabrina Stanback-Weeks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OPG Analyst (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Downstate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One Penn Plaza, 52</a:t>
            </a:r>
            <a:r>
              <a:rPr lang="en-US" sz="2400" baseline="30000" dirty="0">
                <a:solidFill>
                  <a:srgbClr val="002060"/>
                </a:solidFill>
                <a:latin typeface="+mn-lt"/>
              </a:rPr>
              <a:t>nd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Floor 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New York, NY 10119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sstanbac@dasny.org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F50E77-8FB1-4D4C-A6CD-85CAA022D347}"/>
              </a:ext>
            </a:extLst>
          </p:cNvPr>
          <p:cNvSpPr txBox="1">
            <a:spLocks/>
          </p:cNvSpPr>
          <p:nvPr/>
        </p:nvSpPr>
        <p:spPr>
          <a:xfrm>
            <a:off x="4723296" y="3462991"/>
            <a:ext cx="3891316" cy="24565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Submit documentation to: 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Wendy Lossi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OPG Analyst (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Upstate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515 Broadway 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Albany, NY 12207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wlossi@dasny.org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5160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5128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4161" y="1484960"/>
            <a:ext cx="51723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cs typeface="Arial" panose="020B0604020202020204" pitchFamily="34" charset="0"/>
              </a:rPr>
              <a:t>Finding NYS Certified MWBEs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13622" t="13390" r="15705" b="6553"/>
          <a:stretch>
            <a:fillRect/>
          </a:stretch>
        </p:blipFill>
        <p:spPr bwMode="auto">
          <a:xfrm>
            <a:off x="7559748" y="3238151"/>
            <a:ext cx="3625703" cy="28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29648" t="15608" r="30769" b="6553"/>
          <a:stretch>
            <a:fillRect/>
          </a:stretch>
        </p:blipFill>
        <p:spPr bwMode="auto">
          <a:xfrm>
            <a:off x="742276" y="3542196"/>
            <a:ext cx="3308729" cy="24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855" y="2034091"/>
            <a:ext cx="502773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Clr>
                <a:srgbClr val="002D73"/>
              </a:buClr>
              <a:defRPr/>
            </a:pP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Explore the online Directory of NYS Certified SDVOB firms </a:t>
            </a:r>
            <a:r>
              <a:rPr lang="en-US" sz="2400" dirty="0">
                <a:solidFill>
                  <a:srgbClr val="002060"/>
                </a:solidFill>
              </a:rPr>
              <a:t>at: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en-US" altLang="en-US" sz="2000" dirty="0">
                <a:solidFill>
                  <a:srgbClr val="646569"/>
                </a:solidFill>
                <a:cs typeface="Arial" panose="020B0604020202020204" pitchFamily="34" charset="0"/>
                <a:hlinkClick r:id="rId4"/>
              </a:rPr>
              <a:t>www.ogs.ny.gov/Core/SDVOBA.asp</a:t>
            </a:r>
            <a:endParaRPr lang="en-US" sz="2000" dirty="0">
              <a:solidFill>
                <a:srgbClr val="4F576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8756" y="2037822"/>
            <a:ext cx="5027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Clr>
                <a:srgbClr val="002D73"/>
              </a:buClr>
              <a:defRPr/>
            </a:pP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Explore the online Directory of NYS Certified MWBE firms at: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646569"/>
                </a:solidFill>
                <a:cs typeface="Arial" panose="020B0604020202020204" pitchFamily="34" charset="0"/>
                <a:hlinkClick r:id="rId4"/>
              </a:rPr>
              <a:t>https://ny.newnycontracts.com</a:t>
            </a:r>
            <a:endParaRPr lang="en-US" sz="2000" dirty="0">
              <a:solidFill>
                <a:srgbClr val="4F576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533" y="1531025"/>
            <a:ext cx="51747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cs typeface="Arial" panose="020B0604020202020204" pitchFamily="34" charset="0"/>
              </a:rPr>
              <a:t>Finding NYS Certified SDVOBs</a:t>
            </a:r>
          </a:p>
        </p:txBody>
      </p:sp>
    </p:spTree>
    <p:extLst>
      <p:ext uri="{BB962C8B-B14F-4D97-AF65-F5344CB8AC3E}">
        <p14:creationId xmlns:p14="http://schemas.microsoft.com/office/powerpoint/2010/main" val="3186508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9946461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MWBE and SDVOB Participation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15768"/>
            <a:ext cx="11629004" cy="455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US" sz="2400" b="1" dirty="0">
                <a:solidFill>
                  <a:srgbClr val="002D73"/>
                </a:solidFill>
                <a:latin typeface="+mn-lt"/>
                <a:cs typeface="Arial" panose="020B0604020202020204" pitchFamily="34" charset="0"/>
              </a:rPr>
              <a:t>What if my firm does not meet the goals by the end of the contract term?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2069498"/>
            <a:ext cx="11234351" cy="405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Firm may submit a waiver request to DASNY OPG Upstate or Downstate Analyst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Waiver requests must provide a justification of any participation shortfall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Waiver requests must be supported by copies of good faith outreach efforts for all job orders issued  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Refer to General Conditions Article 20 – Section 20.04 for Good Faith Efforts submittal requirements  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DASNY OPG Analyst will review waiver request and coordinate with DASNY OPG Management concerning approval or denial  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6FBA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FBA">
                    <a:lumMod val="50000"/>
                  </a:srgbClr>
                </a:solidFill>
                <a:cs typeface="Arial" panose="020B0604020202020204" pitchFamily="34" charset="0"/>
              </a:rPr>
              <a:t>Failure to satisfy goals will result in a finding of non-compliance, the imposition of liquidated damages and potential exclusion from future DASNY contracts</a:t>
            </a:r>
            <a:endParaRPr lang="en-US" sz="2000" dirty="0">
              <a:solidFill>
                <a:srgbClr val="4F5761"/>
              </a:solidFill>
            </a:endParaRPr>
          </a:p>
          <a:p>
            <a:pPr>
              <a:buClr>
                <a:srgbClr val="002D86"/>
              </a:buClr>
            </a:pPr>
            <a:endParaRPr lang="en-US" dirty="0">
              <a:solidFill>
                <a:srgbClr val="4F5761"/>
              </a:solidFill>
            </a:endParaRPr>
          </a:p>
          <a:p>
            <a:endParaRPr lang="en-US" dirty="0">
              <a:solidFill>
                <a:srgbClr val="4F5761"/>
              </a:solidFill>
            </a:endParaRPr>
          </a:p>
          <a:p>
            <a:pPr>
              <a:buClr>
                <a:srgbClr val="F37021"/>
              </a:buClr>
            </a:pPr>
            <a:endParaRPr lang="en-US" dirty="0">
              <a:solidFill>
                <a:srgbClr val="4F5761"/>
              </a:solidFill>
            </a:endParaRPr>
          </a:p>
          <a:p>
            <a:pPr>
              <a:buClr>
                <a:srgbClr val="F37021"/>
              </a:buClr>
            </a:pPr>
            <a:endParaRPr lang="en-US" dirty="0">
              <a:solidFill>
                <a:srgbClr val="4F57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11902815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DASNY Contacts</a:t>
            </a:r>
            <a:endParaRPr lang="en-US" sz="4800" dirty="0">
              <a:solidFill>
                <a:srgbClr val="0061A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76" y="1505460"/>
            <a:ext cx="3469710" cy="4876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08CFD-687F-4011-92F3-DDFF6F0EBA96}"/>
              </a:ext>
            </a:extLst>
          </p:cNvPr>
          <p:cNvSpPr txBox="1"/>
          <p:nvPr/>
        </p:nvSpPr>
        <p:spPr>
          <a:xfrm>
            <a:off x="4178710" y="2032952"/>
            <a:ext cx="45572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D73"/>
                </a:solidFill>
                <a:cs typeface="Arial" panose="020B0604020202020204" pitchFamily="34" charset="0"/>
              </a:rPr>
              <a:t>Opportunity Programs Group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0D307A-6A28-446A-B203-67EC6A1E0EDE}"/>
              </a:ext>
            </a:extLst>
          </p:cNvPr>
          <p:cNvSpPr txBox="1">
            <a:spLocks/>
          </p:cNvSpPr>
          <p:nvPr/>
        </p:nvSpPr>
        <p:spPr bwMode="auto">
          <a:xfrm>
            <a:off x="4468837" y="2432591"/>
            <a:ext cx="6357438" cy="14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D86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56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B54A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01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334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9D3"/>
              </a:buClr>
              <a:buSzPct val="9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Michael M. Clay, Senior Director 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Thomas Christian, Assistant Director – Upstate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Leticia Negron, Assistant Director - Downstate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E43ED-620F-4486-93EB-71909A7572CA}"/>
              </a:ext>
            </a:extLst>
          </p:cNvPr>
          <p:cNvSpPr txBox="1"/>
          <p:nvPr/>
        </p:nvSpPr>
        <p:spPr>
          <a:xfrm>
            <a:off x="4262283" y="3617676"/>
            <a:ext cx="478831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b="1" u="sng" dirty="0">
              <a:solidFill>
                <a:srgbClr val="002D73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800" b="1" u="sng" dirty="0">
                <a:solidFill>
                  <a:srgbClr val="002D73"/>
                </a:solidFill>
                <a:cs typeface="Arial" panose="020B0604020202020204" pitchFamily="34" charset="0"/>
              </a:rPr>
              <a:t>Job Order Contracting Program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44A5A9-E3CE-44CD-AC20-98E2543E9CF1}"/>
              </a:ext>
            </a:extLst>
          </p:cNvPr>
          <p:cNvSpPr txBox="1">
            <a:spLocks/>
          </p:cNvSpPr>
          <p:nvPr/>
        </p:nvSpPr>
        <p:spPr bwMode="auto">
          <a:xfrm>
            <a:off x="4517997" y="4696704"/>
            <a:ext cx="4852145" cy="50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D86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56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B54A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01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334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9D3"/>
              </a:buClr>
              <a:buSzPct val="9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Matthew Moore, Director 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Wayne A. Benjamin, Chief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Christopher Enzien, Senior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763236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9946461" cy="1143000"/>
          </a:xfrm>
        </p:spPr>
        <p:txBody>
          <a:bodyPr>
            <a:normAutofit/>
          </a:bodyPr>
          <a:lstStyle/>
          <a:p>
            <a:r>
              <a:rPr lang="en-US" sz="4800" dirty="0"/>
              <a:t>REVIEW of KEY POINTS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18" y="1673992"/>
            <a:ext cx="10101649" cy="43922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Understand How to Price Projects From CTC</a:t>
            </a:r>
            <a:r>
              <a:rPr lang="en-US" sz="2400" baseline="30000" dirty="0"/>
              <a:t>® 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Know the Value of CTC</a:t>
            </a:r>
            <a:r>
              <a:rPr lang="en-US" sz="2400" baseline="30000" dirty="0"/>
              <a:t>®</a:t>
            </a:r>
          </a:p>
          <a:p>
            <a:r>
              <a:rPr lang="en-US" sz="2400" dirty="0"/>
              <a:t>Evaluate Risk of an Unrealistically Low Bid</a:t>
            </a:r>
          </a:p>
          <a:p>
            <a:r>
              <a:rPr lang="en-US" sz="2400" dirty="0"/>
              <a:t>JOC is a Long Term Relationship</a:t>
            </a:r>
          </a:p>
          <a:p>
            <a:r>
              <a:rPr lang="en-US" sz="2400" dirty="0"/>
              <a:t>Volume Driven by the JOC Contractor</a:t>
            </a:r>
          </a:p>
          <a:p>
            <a:pPr lvl="1"/>
            <a:r>
              <a:rPr lang="en-US" sz="2000" dirty="0"/>
              <a:t>Put the Right Staff in Place</a:t>
            </a:r>
          </a:p>
          <a:p>
            <a:pPr lvl="1"/>
            <a:r>
              <a:rPr lang="en-US" sz="2000" dirty="0"/>
              <a:t>Good Price Proposals</a:t>
            </a:r>
          </a:p>
          <a:p>
            <a:pPr lvl="1"/>
            <a:r>
              <a:rPr lang="en-US" sz="2000" dirty="0"/>
              <a:t>High Quality Construction</a:t>
            </a:r>
          </a:p>
          <a:p>
            <a:pPr lvl="1"/>
            <a:r>
              <a:rPr lang="en-US" sz="2000" dirty="0"/>
              <a:t>Timely Completion</a:t>
            </a:r>
          </a:p>
          <a:p>
            <a:pPr lvl="1"/>
            <a:r>
              <a:rPr lang="en-US" sz="2000" dirty="0"/>
              <a:t>Meeting DASNY’s Expectations</a:t>
            </a:r>
          </a:p>
          <a:p>
            <a:pPr lvl="1"/>
            <a:r>
              <a:rPr lang="en-US" sz="2000" dirty="0"/>
              <a:t>Solve Problems, Do Not Create Them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30" y="6118980"/>
            <a:ext cx="745673" cy="745673"/>
          </a:xfrm>
          <a:prstGeom prst="rect">
            <a:avLst/>
          </a:prstGeom>
        </p:spPr>
      </p:pic>
      <p:pic>
        <p:nvPicPr>
          <p:cNvPr id="12" name="Picture 11" descr="PARTNERSHIP-CONSULTING-CONTRAC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78" y="6185284"/>
            <a:ext cx="639537" cy="639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83" y="6194619"/>
            <a:ext cx="670294" cy="6702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56" y="6066231"/>
            <a:ext cx="778785" cy="778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188" y="5859639"/>
            <a:ext cx="982512" cy="9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46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9946461" cy="1143000"/>
          </a:xfrm>
        </p:spPr>
        <p:txBody>
          <a:bodyPr>
            <a:normAutofit/>
          </a:bodyPr>
          <a:lstStyle/>
          <a:p>
            <a:r>
              <a:rPr lang="en-US" sz="4800" dirty="0"/>
              <a:t>REVIEW of KEY POINTS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36864" y="1966833"/>
            <a:ext cx="10542430" cy="4184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Available at </a:t>
            </a:r>
            <a:r>
              <a:rPr lang="en-US" sz="1800" b="1" dirty="0"/>
              <a:t>no cost </a:t>
            </a:r>
            <a:r>
              <a:rPr lang="en-US" sz="1800" dirty="0"/>
              <a:t>to bidders following Pre-Bid Conferences:</a:t>
            </a:r>
          </a:p>
          <a:p>
            <a:r>
              <a:rPr lang="en-US" sz="1800" dirty="0"/>
              <a:t>Regional Documents Contain:</a:t>
            </a:r>
          </a:p>
          <a:p>
            <a:pPr lvl="1"/>
            <a:r>
              <a:rPr lang="en-US" sz="1800" u="sng" dirty="0"/>
              <a:t>Bid Forms for Region 1</a:t>
            </a:r>
          </a:p>
          <a:p>
            <a:pPr lvl="1"/>
            <a:r>
              <a:rPr lang="en-US" sz="1800" u="sng" dirty="0"/>
              <a:t>Bid Forms for Region 2</a:t>
            </a:r>
          </a:p>
          <a:p>
            <a:pPr lvl="1"/>
            <a:r>
              <a:rPr lang="en-US" sz="1800" u="sng" dirty="0"/>
              <a:t>Bid Forms for Region 3</a:t>
            </a:r>
          </a:p>
          <a:p>
            <a:pPr lvl="1"/>
            <a:r>
              <a:rPr lang="en-US" sz="1800" u="sng" dirty="0"/>
              <a:t>Bid Forms for Region 5 &amp; 6</a:t>
            </a:r>
          </a:p>
          <a:p>
            <a:pPr lvl="1"/>
            <a:r>
              <a:rPr lang="en-US" sz="1800" u="sng" dirty="0"/>
              <a:t>Bid Forms for Region 7</a:t>
            </a:r>
          </a:p>
          <a:p>
            <a:pPr lvl="1"/>
            <a:r>
              <a:rPr lang="en-US" sz="1800" u="sng" dirty="0"/>
              <a:t>Bid Forms for Region 10</a:t>
            </a:r>
          </a:p>
          <a:p>
            <a:r>
              <a:rPr lang="en-US" sz="1800" dirty="0"/>
              <a:t>Please see DASNY website for Documents at:</a:t>
            </a:r>
          </a:p>
          <a:p>
            <a:pPr lvl="1"/>
            <a:r>
              <a:rPr lang="en-US" sz="1600" dirty="0">
                <a:hlinkClick r:id="rId2"/>
              </a:rPr>
              <a:t>https://www.dasny.org/opportunities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0587" y="1443938"/>
            <a:ext cx="5443900" cy="4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45000"/>
              </a:spcBef>
              <a:spcAft>
                <a:spcPct val="45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400" i="0" u="none" dirty="0">
                <a:solidFill>
                  <a:srgbClr val="000099"/>
                </a:solidFill>
                <a:latin typeface="+mn-lt"/>
              </a:rPr>
              <a:t>HOW TO OBTAIN CONTRACT DOCUMENTS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79" y="2442041"/>
            <a:ext cx="5983897" cy="32341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3013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66" y="199950"/>
            <a:ext cx="9946461" cy="1143000"/>
          </a:xfrm>
        </p:spPr>
        <p:txBody>
          <a:bodyPr>
            <a:normAutofit/>
          </a:bodyPr>
          <a:lstStyle/>
          <a:p>
            <a:r>
              <a:rPr lang="en-US" sz="4800" dirty="0"/>
              <a:t>REVIEW of KEY POINTS</a:t>
            </a:r>
            <a:endParaRPr lang="en-US" sz="4800" dirty="0">
              <a:solidFill>
                <a:srgbClr val="0061A8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0600" y="1696998"/>
            <a:ext cx="5453133" cy="4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45000"/>
              </a:spcBef>
              <a:spcAft>
                <a:spcPct val="45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400" i="0" u="none" dirty="0">
                <a:solidFill>
                  <a:srgbClr val="000099"/>
                </a:solidFill>
                <a:latin typeface="+mn-lt"/>
              </a:rPr>
              <a:t>QUESTIONS REGARDING BID DOCUMENTS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4242" y="2380924"/>
            <a:ext cx="11291812" cy="3748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374146"/>
              </a:buClr>
              <a:buSzPct val="110000"/>
              <a:defRPr/>
            </a:pPr>
            <a:r>
              <a:rPr lang="en-US" dirty="0"/>
              <a:t>After today’s Pre-Bid Meeting</a:t>
            </a:r>
            <a:r>
              <a:rPr lang="en-US" b="1" dirty="0"/>
              <a:t> all questions must be submitted in writing </a:t>
            </a:r>
            <a:r>
              <a:rPr lang="en-US" dirty="0"/>
              <a:t>to an Authorized Contact:</a:t>
            </a:r>
          </a:p>
          <a:p>
            <a:pPr lvl="1">
              <a:lnSpc>
                <a:spcPct val="80000"/>
              </a:lnSpc>
              <a:buClr>
                <a:srgbClr val="374146"/>
              </a:buClr>
              <a:buSzPct val="110000"/>
              <a:defRPr/>
            </a:pPr>
            <a:endParaRPr lang="en-US" sz="800" dirty="0"/>
          </a:p>
          <a:p>
            <a:pPr lvl="2">
              <a:lnSpc>
                <a:spcPct val="80000"/>
              </a:lnSpc>
              <a:buClr>
                <a:srgbClr val="374146"/>
              </a:buClr>
              <a:buSzPct val="110000"/>
              <a:defRPr/>
            </a:pPr>
            <a:r>
              <a:rPr lang="en-US" sz="2800" dirty="0"/>
              <a:t>Chris Enzien, Sr. Project Manager </a:t>
            </a:r>
            <a:r>
              <a:rPr lang="en-US" sz="2800" dirty="0">
                <a:hlinkClick r:id="rId2"/>
              </a:rPr>
              <a:t>cenzien@dasny.org</a:t>
            </a:r>
            <a:endParaRPr lang="en-US" sz="2800" dirty="0"/>
          </a:p>
          <a:p>
            <a:pPr lvl="2">
              <a:lnSpc>
                <a:spcPct val="80000"/>
              </a:lnSpc>
              <a:buClr>
                <a:srgbClr val="374146"/>
              </a:buClr>
              <a:buSzPct val="110000"/>
              <a:defRPr/>
            </a:pPr>
            <a:r>
              <a:rPr lang="en-US" sz="2800" dirty="0"/>
              <a:t>Construction Contracts at </a:t>
            </a:r>
            <a:r>
              <a:rPr lang="en-US" sz="2800" dirty="0">
                <a:hlinkClick r:id="rId2"/>
              </a:rPr>
              <a:t>ccontracts@dasny.org</a:t>
            </a:r>
            <a:endParaRPr lang="en-US" sz="2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Clr>
                <a:srgbClr val="374146"/>
              </a:buClr>
              <a:buSzPct val="110000"/>
              <a:defRPr/>
            </a:pPr>
            <a:endParaRPr lang="en-US" sz="1000" dirty="0"/>
          </a:p>
          <a:p>
            <a:pPr>
              <a:lnSpc>
                <a:spcPct val="80000"/>
              </a:lnSpc>
              <a:buClr>
                <a:srgbClr val="374146"/>
              </a:buClr>
              <a:buSzPct val="110000"/>
              <a:defRPr/>
            </a:pPr>
            <a:r>
              <a:rPr lang="en-US" dirty="0"/>
              <a:t>Bid Results:</a:t>
            </a:r>
          </a:p>
          <a:p>
            <a:pPr lvl="1">
              <a:lnSpc>
                <a:spcPct val="80000"/>
              </a:lnSpc>
              <a:buClr>
                <a:srgbClr val="374146"/>
              </a:buClr>
              <a:buSzPct val="110000"/>
              <a:defRPr/>
            </a:pPr>
            <a:r>
              <a:rPr lang="en-US" sz="2800" dirty="0"/>
              <a:t>Bid results can be viewed at the DASNY website: </a:t>
            </a:r>
            <a:r>
              <a:rPr lang="en-US" sz="2800" dirty="0">
                <a:hlinkClick r:id="rId2"/>
              </a:rPr>
              <a:t>http://www.dasny.org</a:t>
            </a:r>
            <a:r>
              <a:rPr lang="en-US" sz="2800" dirty="0"/>
              <a:t>, </a:t>
            </a:r>
            <a:r>
              <a:rPr lang="en-US" sz="2800" b="1" dirty="0"/>
              <a:t>48 hours after the Bid Opening</a:t>
            </a:r>
          </a:p>
          <a:p>
            <a:pPr lvl="1">
              <a:lnSpc>
                <a:spcPct val="80000"/>
              </a:lnSpc>
              <a:buClr>
                <a:srgbClr val="374146"/>
              </a:buClr>
              <a:buSzPct val="110000"/>
              <a:defRPr/>
            </a:pPr>
            <a:endParaRPr lang="en-US" sz="1600" dirty="0"/>
          </a:p>
          <a:p>
            <a:pPr lvl="2">
              <a:lnSpc>
                <a:spcPct val="80000"/>
              </a:lnSpc>
              <a:buClr>
                <a:srgbClr val="374146"/>
              </a:buClr>
              <a:buSzPct val="110000"/>
              <a:defRPr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799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249791" y="4180114"/>
            <a:ext cx="9673583" cy="2358798"/>
          </a:xfrm>
        </p:spPr>
        <p:txBody>
          <a:bodyPr/>
          <a:lstStyle/>
          <a:p>
            <a:r>
              <a:rPr lang="en-US" dirty="0"/>
              <a:t>QUESTIONS &amp; ANSWER SESSION</a:t>
            </a:r>
          </a:p>
        </p:txBody>
      </p:sp>
    </p:spTree>
    <p:extLst>
      <p:ext uri="{BB962C8B-B14F-4D97-AF65-F5344CB8AC3E}">
        <p14:creationId xmlns:p14="http://schemas.microsoft.com/office/powerpoint/2010/main" val="181444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333F48"/>
                </a:solidFill>
              </a:rPr>
              <a:t>DASNY awards contracts that have a </a:t>
            </a:r>
            <a:r>
              <a:rPr lang="en-US" b="1" dirty="0">
                <a:solidFill>
                  <a:srgbClr val="333F48"/>
                </a:solidFill>
              </a:rPr>
              <a:t>one-year base term and three one-year renewal options</a:t>
            </a:r>
            <a:r>
              <a:rPr lang="en-US" dirty="0">
                <a:solidFill>
                  <a:srgbClr val="333F48"/>
                </a:solidFill>
              </a:rPr>
              <a:t>.</a:t>
            </a:r>
          </a:p>
          <a:p>
            <a:pPr marL="0" lvl="0" indent="0">
              <a:buNone/>
            </a:pPr>
            <a:endParaRPr lang="en-US" sz="900" dirty="0">
              <a:solidFill>
                <a:srgbClr val="333F48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333F48"/>
                </a:solidFill>
              </a:rPr>
              <a:t>Prime contractors in DASNY’s JOC Program </a:t>
            </a:r>
            <a:r>
              <a:rPr lang="en-US" b="1" dirty="0">
                <a:solidFill>
                  <a:srgbClr val="333F48"/>
                </a:solidFill>
              </a:rPr>
              <a:t>must be bondable</a:t>
            </a:r>
            <a:r>
              <a:rPr lang="en-US" dirty="0">
                <a:solidFill>
                  <a:srgbClr val="333F48"/>
                </a:solidFill>
              </a:rPr>
              <a:t> and must submit a letter from their Surety </a:t>
            </a:r>
            <a:r>
              <a:rPr lang="en-US" b="1" u="sng" dirty="0">
                <a:solidFill>
                  <a:srgbClr val="333F48"/>
                </a:solidFill>
              </a:rPr>
              <a:t>with their bid </a:t>
            </a:r>
            <a:r>
              <a:rPr lang="en-US" dirty="0">
                <a:solidFill>
                  <a:srgbClr val="333F48"/>
                </a:solidFill>
              </a:rPr>
              <a:t>attesting to their aggregate and per project bonding limits 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DASNY is committed to diversity in all its procurements. The JOC Program offers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opportunities for MWBE and SDVOB firms as Primes, Subcontractors &amp; Suppliers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333F48"/>
              </a:solidFill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FC54C6-AD09-43FC-A136-E3184866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3" y="199950"/>
            <a:ext cx="11870668" cy="1143000"/>
          </a:xfrm>
        </p:spPr>
        <p:txBody>
          <a:bodyPr>
            <a:noAutofit/>
          </a:bodyPr>
          <a:lstStyle/>
          <a:p>
            <a:r>
              <a:rPr lang="en-US" sz="4400" dirty="0"/>
              <a:t>DASNY Overview – Job Order Contracting Program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1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Firms interested in DASNY’s JOC Program </a:t>
            </a:r>
            <a:r>
              <a:rPr lang="en-US" b="1" dirty="0"/>
              <a:t>do not need to be experts in Job Order Contracting or eGordian Software</a:t>
            </a:r>
            <a:r>
              <a:rPr lang="en-US" dirty="0"/>
              <a:t>. Firms awarded JOC contracts will receive ongoing </a:t>
            </a:r>
            <a:r>
              <a:rPr lang="en-US" b="1" dirty="0"/>
              <a:t>personalized training </a:t>
            </a:r>
            <a:r>
              <a:rPr lang="en-US" dirty="0"/>
              <a:t>by Gordian, DASNY’s Job Order Contracting Consultant.</a:t>
            </a:r>
          </a:p>
          <a:p>
            <a:pPr marL="0" indent="0">
              <a:buNone/>
            </a:pPr>
            <a:r>
              <a:rPr lang="en-US" dirty="0"/>
              <a:t>Firms interested in DASNY’s JOC Program must be </a:t>
            </a:r>
            <a:r>
              <a:rPr lang="en-US" b="1" dirty="0"/>
              <a:t>experts in their trade, have strong back-office infrastructure, and the capacity to manage multiple projects simultaneously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A Firm’s </a:t>
            </a:r>
            <a:r>
              <a:rPr lang="en-US" b="1" dirty="0"/>
              <a:t>performance</a:t>
            </a:r>
            <a:r>
              <a:rPr lang="en-US" dirty="0"/>
              <a:t> determines if it will continue to receive work.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272D7-088C-40FA-988E-6C25F4A6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3" y="199950"/>
            <a:ext cx="11870668" cy="1143000"/>
          </a:xfrm>
        </p:spPr>
        <p:txBody>
          <a:bodyPr>
            <a:noAutofit/>
          </a:bodyPr>
          <a:lstStyle/>
          <a:p>
            <a:r>
              <a:rPr lang="en-US" sz="4400" dirty="0"/>
              <a:t>DASNY Overview – Job Order Contracting Program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2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8B10-E85C-480E-A4EC-BDE82839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199950"/>
            <a:ext cx="11931588" cy="11430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DASNY</a:t>
            </a:r>
            <a:r>
              <a:rPr lang="en-US" sz="4400" dirty="0"/>
              <a:t> Overview – Job Order Contracting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030BA-1AE0-44BC-9B77-6D7BDDB8A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660" y="1673472"/>
            <a:ext cx="11079332" cy="43633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DASNY is committed to working with firms already active in our JOC Program as well as to attract new and diverse firms to the program. </a:t>
            </a:r>
          </a:p>
          <a:p>
            <a:pPr marL="0" indent="0">
              <a:buNone/>
            </a:pPr>
            <a:r>
              <a:rPr lang="en-US" dirty="0"/>
              <a:t>Please use the </a:t>
            </a:r>
            <a:r>
              <a:rPr lang="en-US" b="1" dirty="0"/>
              <a:t>Chat function </a:t>
            </a:r>
            <a:r>
              <a:rPr lang="en-US" dirty="0"/>
              <a:t>in this WebEx presentation to provide the following information for your firm.</a:t>
            </a:r>
          </a:p>
          <a:p>
            <a:pPr lvl="2"/>
            <a:endParaRPr lang="en-US" sz="800" dirty="0"/>
          </a:p>
          <a:p>
            <a:pPr lvl="2"/>
            <a:r>
              <a:rPr lang="en-US" sz="2400" dirty="0"/>
              <a:t>Name, location and email address</a:t>
            </a:r>
          </a:p>
          <a:p>
            <a:pPr lvl="2"/>
            <a:r>
              <a:rPr lang="en-US" sz="2400" dirty="0"/>
              <a:t>Trade specialization</a:t>
            </a:r>
          </a:p>
          <a:p>
            <a:pPr lvl="2"/>
            <a:r>
              <a:rPr lang="en-US" sz="2400" dirty="0"/>
              <a:t>Trade contract you are interested in bidding</a:t>
            </a:r>
          </a:p>
          <a:p>
            <a:pPr lvl="2"/>
            <a:r>
              <a:rPr lang="en-US" sz="2400" dirty="0"/>
              <a:t>Is your firm a NYS-certified MWBE or SDVOB?</a:t>
            </a:r>
          </a:p>
          <a:p>
            <a:pPr lvl="2"/>
            <a:r>
              <a:rPr lang="en-US" sz="2400" dirty="0"/>
              <a:t>Is your firm currently a DASNY JOC contractor? </a:t>
            </a:r>
            <a:r>
              <a:rPr lang="en-US" dirty="0"/>
              <a:t>  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5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199950"/>
            <a:ext cx="11815482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61A8"/>
                </a:solidFill>
              </a:rPr>
              <a:t>EXPLANATION OF JOB ORDER CONTRACTING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12061" y="1532493"/>
            <a:ext cx="11990294" cy="46301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endParaRPr lang="en-US" sz="800" b="1" dirty="0"/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3100" b="1" dirty="0"/>
              <a:t>Job Order Contracting Provides:</a:t>
            </a:r>
          </a:p>
          <a:p>
            <a:pPr marL="599817" lvl="1" indent="-335340" defTabSz="937391">
              <a:spcBef>
                <a:spcPts val="400"/>
              </a:spcBef>
            </a:pPr>
            <a:r>
              <a:rPr lang="en-US" dirty="0"/>
              <a:t>The Ability to Accomplish a Substantial Number of Individual Projects with a Single Competitively Bid Contract</a:t>
            </a:r>
          </a:p>
          <a:p>
            <a:pPr marL="599817" lvl="1" indent="-335340" defTabSz="937391">
              <a:spcBef>
                <a:spcPts val="400"/>
              </a:spcBef>
            </a:pPr>
            <a:r>
              <a:rPr lang="en-US" dirty="0"/>
              <a:t>On-Call Contractors Ready to Perform a Series of Projects at Different Locations for Competitively Bid Prices</a:t>
            </a:r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endParaRPr lang="en-US" sz="800" b="1" dirty="0"/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b="1" dirty="0"/>
              <a:t>Introduced In the United States in 1985</a:t>
            </a:r>
            <a:r>
              <a:rPr lang="en-US" sz="2400" dirty="0"/>
              <a:t> </a:t>
            </a:r>
          </a:p>
          <a:p>
            <a:pPr marL="742950" lvl="1" indent="-285750">
              <a:buClr>
                <a:srgbClr val="374146"/>
              </a:buClr>
              <a:buFont typeface="Arial" pitchFamily="34" charset="0"/>
              <a:buChar char="–"/>
              <a:defRPr/>
            </a:pPr>
            <a:r>
              <a:rPr lang="en-US" dirty="0"/>
              <a:t>DOT, USPS, NASA, HUD </a:t>
            </a:r>
          </a:p>
          <a:p>
            <a:pPr marL="342900" indent="-342900">
              <a:buClr>
                <a:srgbClr val="374146"/>
              </a:buClr>
              <a:buSzPct val="110000"/>
              <a:buFont typeface="Arial" pitchFamily="34" charset="0"/>
              <a:buChar char="•"/>
              <a:defRPr/>
            </a:pPr>
            <a:r>
              <a:rPr lang="en-US" b="1" dirty="0"/>
              <a:t>Over 1,100 Job Order Contracts In Use</a:t>
            </a:r>
            <a:r>
              <a:rPr lang="en-US" sz="2400" b="1" dirty="0"/>
              <a:t> </a:t>
            </a:r>
          </a:p>
          <a:p>
            <a:pPr marL="264477" lvl="1" indent="0" defTabSz="937391">
              <a:spcBef>
                <a:spcPts val="40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314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2016 GORDIAN COLORS">
      <a:dk1>
        <a:srgbClr val="333F48"/>
      </a:dk1>
      <a:lt1>
        <a:srgbClr val="FFFFFF"/>
      </a:lt1>
      <a:dk2>
        <a:srgbClr val="4F5761"/>
      </a:dk2>
      <a:lt2>
        <a:srgbClr val="ACC3CF"/>
      </a:lt2>
      <a:accent1>
        <a:srgbClr val="004C97"/>
      </a:accent1>
      <a:accent2>
        <a:srgbClr val="72C2EA"/>
      </a:accent2>
      <a:accent3>
        <a:srgbClr val="64A70B"/>
      </a:accent3>
      <a:accent4>
        <a:srgbClr val="CB333B"/>
      </a:accent4>
      <a:accent5>
        <a:srgbClr val="E35205"/>
      </a:accent5>
      <a:accent6>
        <a:srgbClr val="FFB81C"/>
      </a:accent6>
      <a:hlink>
        <a:srgbClr val="004C97"/>
      </a:hlink>
      <a:folHlink>
        <a:srgbClr val="72C2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</TotalTime>
  <Words>4012</Words>
  <Application>Microsoft Office PowerPoint</Application>
  <PresentationFormat>Widescreen</PresentationFormat>
  <Paragraphs>703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Arial Black</vt:lpstr>
      <vt:lpstr>Calibri</vt:lpstr>
      <vt:lpstr>FarfelICGFeltTip</vt:lpstr>
      <vt:lpstr>Georgia</vt:lpstr>
      <vt:lpstr>Symbol</vt:lpstr>
      <vt:lpstr>Times New Roman</vt:lpstr>
      <vt:lpstr>USABlack</vt:lpstr>
      <vt:lpstr>Wingdings</vt:lpstr>
      <vt:lpstr>Wright</vt:lpstr>
      <vt:lpstr>Custom Design</vt:lpstr>
      <vt:lpstr>PowerPoint Presentation</vt:lpstr>
      <vt:lpstr>AGENDA</vt:lpstr>
      <vt:lpstr>DASNY Overview – Job Order Contracting Program</vt:lpstr>
      <vt:lpstr>DASNY Overview – Job Order Contracting Program</vt:lpstr>
      <vt:lpstr>DASNY Overview – Job Order Contracting Program</vt:lpstr>
      <vt:lpstr>DASNY Overview – Job Order Contracting Program</vt:lpstr>
      <vt:lpstr>DASNY Overview – Job Order Contracting Program</vt:lpstr>
      <vt:lpstr>DASNY Overview – Job Order Contracting Program</vt:lpstr>
      <vt:lpstr>EXPLANATION OF JOB ORDER CONTRACTING</vt:lpstr>
      <vt:lpstr>EXPLANATION OF JOB ORDER CONTRACTING</vt:lpstr>
      <vt:lpstr>EXPLANATION OF JOB ORDER CONTRACTING</vt:lpstr>
      <vt:lpstr>EXPLANATION OF JOB ORDER CONTRACTING</vt:lpstr>
      <vt:lpstr>CURRENT SOLICITATIONS</vt:lpstr>
      <vt:lpstr>CURRENT SOLICITATION</vt:lpstr>
      <vt:lpstr>CURRENT SOLICITATION</vt:lpstr>
      <vt:lpstr>CURRENT SOLICITATIONS</vt:lpstr>
      <vt:lpstr>CURRENT SOLICITATIONS</vt:lpstr>
      <vt:lpstr>CURRENT SOLICITATIONS</vt:lpstr>
      <vt:lpstr>CURRENT SOLICITATIONS</vt:lpstr>
      <vt:lpstr>CURRENT SOLICITATIONS</vt:lpstr>
      <vt:lpstr>CURRENT SOLICITATIONS</vt:lpstr>
      <vt:lpstr>CURRENT SOLICITATIONS</vt:lpstr>
      <vt:lpstr>CURRENT SOLICITATIONS</vt:lpstr>
      <vt:lpstr>CURRENT SOLICITATIONS</vt:lpstr>
      <vt:lpstr>CURRENT SOLICITATIONS</vt:lpstr>
      <vt:lpstr>CURRENT SOLICITATIONS</vt:lpstr>
      <vt:lpstr>CURRENT SOLICITATIONS</vt:lpstr>
      <vt:lpstr>CURRENT SOLICITATIONS</vt:lpstr>
      <vt:lpstr>UNDERSTANDING THE CTC ®</vt:lpstr>
      <vt:lpstr>UNDERSTANDING THE CTC ®</vt:lpstr>
      <vt:lpstr>UNDERSTANDING THE CTC ®</vt:lpstr>
      <vt:lpstr>UNDERSTANDING THE CTC ®</vt:lpstr>
      <vt:lpstr>FORMULA FOR CALCULATING THE PRICE PROPOSAL</vt:lpstr>
      <vt:lpstr>CALCULATING THE ADJUSTMENT FACTORS</vt:lpstr>
      <vt:lpstr>CALCULATING THE ADJUSTMENT FACTORS</vt:lpstr>
      <vt:lpstr>CALCULATING THE ADJUSTMENT FACTORS</vt:lpstr>
      <vt:lpstr>CALCULATING THE ADJUSTMENT FACTORS</vt:lpstr>
      <vt:lpstr>CALCULATING THE ADJUSTMENT FACTORS</vt:lpstr>
      <vt:lpstr>BID CONSIDERATIONS</vt:lpstr>
      <vt:lpstr>BID CONSIDERATIONS</vt:lpstr>
      <vt:lpstr>BID CONSIDERATIONS</vt:lpstr>
      <vt:lpstr>MWBE and SDVOB Participation </vt:lpstr>
      <vt:lpstr>MWBE and SDVOB Participation</vt:lpstr>
      <vt:lpstr>MWBE and SDVOB Participation</vt:lpstr>
      <vt:lpstr>MWBE and SDVOB Participation</vt:lpstr>
      <vt:lpstr>MWBE and SDVOB Participation </vt:lpstr>
      <vt:lpstr>MWBE and SDVOB Participation</vt:lpstr>
      <vt:lpstr>MWBE and SDVOB Participation</vt:lpstr>
      <vt:lpstr>MWBE and SDVOB Participation</vt:lpstr>
      <vt:lpstr>MWBE and SDVOB Participation</vt:lpstr>
      <vt:lpstr>MWBE and SDVOB Participation</vt:lpstr>
      <vt:lpstr>MWBE and SDVOB Participation</vt:lpstr>
      <vt:lpstr>DASNY Contacts</vt:lpstr>
      <vt:lpstr>REVIEW of KEY POINTS</vt:lpstr>
      <vt:lpstr>REVIEW of KEY POINTS</vt:lpstr>
      <vt:lpstr>REVIEW of KEY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Byrnes, Dawn</cp:lastModifiedBy>
  <cp:revision>242</cp:revision>
  <cp:lastPrinted>2020-07-09T20:41:35Z</cp:lastPrinted>
  <dcterms:created xsi:type="dcterms:W3CDTF">2016-09-26T20:20:42Z</dcterms:created>
  <dcterms:modified xsi:type="dcterms:W3CDTF">2020-10-26T15:18:00Z</dcterms:modified>
</cp:coreProperties>
</file>