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5"/>
    <p:sldMasterId id="2147483660" r:id="rId6"/>
    <p:sldMasterId id="2147483648" r:id="rId7"/>
    <p:sldMasterId id="2147483674" r:id="rId8"/>
    <p:sldMasterId id="2147483687" r:id="rId9"/>
  </p:sldMasterIdLst>
  <p:notesMasterIdLst>
    <p:notesMasterId r:id="rId39"/>
  </p:notesMasterIdLst>
  <p:sldIdLst>
    <p:sldId id="259" r:id="rId10"/>
    <p:sldId id="514" r:id="rId11"/>
    <p:sldId id="515" r:id="rId12"/>
    <p:sldId id="510" r:id="rId13"/>
    <p:sldId id="367" r:id="rId14"/>
    <p:sldId id="368" r:id="rId15"/>
    <p:sldId id="459" r:id="rId16"/>
    <p:sldId id="369" r:id="rId17"/>
    <p:sldId id="462" r:id="rId18"/>
    <p:sldId id="370" r:id="rId19"/>
    <p:sldId id="371" r:id="rId20"/>
    <p:sldId id="257"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511" r:id="rId35"/>
    <p:sldId id="512" r:id="rId36"/>
    <p:sldId id="516" r:id="rId37"/>
    <p:sldId id="513"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3"/>
    <a:srgbClr val="646569"/>
    <a:srgbClr val="007681"/>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39" autoAdjust="0"/>
  </p:normalViewPr>
  <p:slideViewPr>
    <p:cSldViewPr>
      <p:cViewPr varScale="1">
        <p:scale>
          <a:sx n="80" d="100"/>
          <a:sy n="80" d="100"/>
        </p:scale>
        <p:origin x="372"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C164A-7038-42D0-953C-2EB4816D4C81}" type="datetimeFigureOut">
              <a:rPr lang="en-US" smtClean="0"/>
              <a:t>3/23/2020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643"/>
            <a:ext cx="9141713" cy="5142213"/>
          </a:xfrm>
          <a:prstGeom prst="rect">
            <a:avLst/>
          </a:prstGeom>
        </p:spPr>
      </p:pic>
      <p:sp>
        <p:nvSpPr>
          <p:cNvPr id="10" name="Text Placeholder 5"/>
          <p:cNvSpPr>
            <a:spLocks noGrp="1"/>
          </p:cNvSpPr>
          <p:nvPr>
            <p:ph type="body" sz="quarter" idx="10" hasCustomPrompt="1"/>
          </p:nvPr>
        </p:nvSpPr>
        <p:spPr>
          <a:xfrm>
            <a:off x="493776" y="2976373"/>
            <a:ext cx="4978908" cy="1237786"/>
          </a:xfrm>
          <a:prstGeom prst="rect">
            <a:avLst/>
          </a:prstGeom>
        </p:spPr>
        <p:txBody>
          <a:bodyPr lIns="0">
            <a:normAutofit/>
          </a:bodyPr>
          <a:lstStyle>
            <a:lvl1pPr marL="0" indent="0">
              <a:buNone/>
              <a:defRPr sz="1575" b="0" i="0">
                <a:solidFill>
                  <a:schemeClr val="tx1"/>
                </a:solidFill>
                <a:latin typeface="+mj-lt"/>
                <a:ea typeface="Georgia" charset="0"/>
                <a:cs typeface="Georgia" charset="0"/>
              </a:defRPr>
            </a:lvl1pPr>
          </a:lstStyle>
          <a:p>
            <a:pPr lvl="0"/>
            <a:r>
              <a:rPr lang="en-US" dirty="0"/>
              <a:t>Sub-topic</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779" y="4534701"/>
            <a:ext cx="4246291" cy="236189"/>
          </a:xfrm>
          <a:prstGeom prst="rect">
            <a:avLst/>
          </a:prstGeom>
        </p:spPr>
      </p:pic>
      <p:sp>
        <p:nvSpPr>
          <p:cNvPr id="14" name="Title 1"/>
          <p:cNvSpPr>
            <a:spLocks noGrp="1"/>
          </p:cNvSpPr>
          <p:nvPr>
            <p:ph type="ctrTitle" hasCustomPrompt="1"/>
          </p:nvPr>
        </p:nvSpPr>
        <p:spPr>
          <a:xfrm>
            <a:off x="493776" y="1117854"/>
            <a:ext cx="4978908" cy="1789938"/>
          </a:xfrm>
          <a:prstGeom prst="rect">
            <a:avLst/>
          </a:prstGeom>
          <a:ln>
            <a:noFill/>
          </a:ln>
        </p:spPr>
        <p:txBody>
          <a:bodyPr lIns="0" anchor="b"/>
          <a:lstStyle>
            <a:lvl1pPr algn="l">
              <a:lnSpc>
                <a:spcPts val="3263"/>
              </a:lnSpc>
              <a:defRPr sz="3375"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spTree>
    <p:extLst>
      <p:ext uri="{BB962C8B-B14F-4D97-AF65-F5344CB8AC3E}">
        <p14:creationId xmlns:p14="http://schemas.microsoft.com/office/powerpoint/2010/main" val="159640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644"/>
            <a:ext cx="9141714" cy="5142214"/>
          </a:xfrm>
          <a:prstGeom prst="rect">
            <a:avLst/>
          </a:prstGeom>
        </p:spPr>
      </p:pic>
      <p:sp>
        <p:nvSpPr>
          <p:cNvPr id="10" name="Text Placeholder 5"/>
          <p:cNvSpPr>
            <a:spLocks noGrp="1"/>
          </p:cNvSpPr>
          <p:nvPr>
            <p:ph type="body" sz="quarter" idx="10" hasCustomPrompt="1"/>
          </p:nvPr>
        </p:nvSpPr>
        <p:spPr>
          <a:xfrm>
            <a:off x="493776" y="2976373"/>
            <a:ext cx="4978908" cy="1237786"/>
          </a:xfrm>
          <a:prstGeom prst="rect">
            <a:avLst/>
          </a:prstGeom>
        </p:spPr>
        <p:txBody>
          <a:bodyPr lIns="0">
            <a:normAutofit/>
          </a:bodyPr>
          <a:lstStyle>
            <a:lvl1pPr marL="0" indent="0">
              <a:buNone/>
              <a:defRPr sz="1575" b="0" i="0">
                <a:solidFill>
                  <a:schemeClr val="bg1"/>
                </a:solidFill>
                <a:latin typeface="+mj-lt"/>
                <a:ea typeface="Georgia" charset="0"/>
                <a:cs typeface="Georgia" charset="0"/>
              </a:defRPr>
            </a:lvl1pPr>
          </a:lstStyle>
          <a:p>
            <a:pPr lvl="0"/>
            <a:r>
              <a:rPr lang="en-US" dirty="0"/>
              <a:t>Sub-topic</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778" y="4534699"/>
            <a:ext cx="4148561" cy="230753"/>
          </a:xfrm>
          <a:prstGeom prst="rect">
            <a:avLst/>
          </a:prstGeom>
        </p:spPr>
      </p:pic>
      <p:sp>
        <p:nvSpPr>
          <p:cNvPr id="14" name="Title 1"/>
          <p:cNvSpPr>
            <a:spLocks noGrp="1"/>
          </p:cNvSpPr>
          <p:nvPr>
            <p:ph type="ctrTitle" hasCustomPrompt="1"/>
          </p:nvPr>
        </p:nvSpPr>
        <p:spPr>
          <a:xfrm>
            <a:off x="493776" y="1117854"/>
            <a:ext cx="4978908" cy="1789938"/>
          </a:xfrm>
          <a:prstGeom prst="rect">
            <a:avLst/>
          </a:prstGeom>
          <a:ln>
            <a:noFill/>
          </a:ln>
        </p:spPr>
        <p:txBody>
          <a:bodyPr lIns="0" anchor="b"/>
          <a:lstStyle>
            <a:lvl1pPr algn="l">
              <a:lnSpc>
                <a:spcPts val="3263"/>
              </a:lnSpc>
              <a:defRPr sz="3375"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spTree>
    <p:extLst>
      <p:ext uri="{BB962C8B-B14F-4D97-AF65-F5344CB8AC3E}">
        <p14:creationId xmlns:p14="http://schemas.microsoft.com/office/powerpoint/2010/main" val="3788764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644"/>
            <a:ext cx="9141713" cy="5142213"/>
          </a:xfrm>
          <a:prstGeom prst="rect">
            <a:avLst/>
          </a:prstGeom>
        </p:spPr>
      </p:pic>
      <p:sp>
        <p:nvSpPr>
          <p:cNvPr id="5" name="Title 1"/>
          <p:cNvSpPr>
            <a:spLocks noGrp="1"/>
          </p:cNvSpPr>
          <p:nvPr>
            <p:ph type="ctrTitle" hasCustomPrompt="1"/>
          </p:nvPr>
        </p:nvSpPr>
        <p:spPr>
          <a:xfrm>
            <a:off x="493776" y="1117997"/>
            <a:ext cx="4978908" cy="1790700"/>
          </a:xfrm>
          <a:prstGeom prst="rect">
            <a:avLst/>
          </a:prstGeom>
          <a:ln>
            <a:noFill/>
          </a:ln>
        </p:spPr>
        <p:txBody>
          <a:bodyPr lIns="0" anchor="b"/>
          <a:lstStyle>
            <a:lvl1pPr algn="l">
              <a:lnSpc>
                <a:spcPts val="3263"/>
              </a:lnSpc>
              <a:defRPr sz="3375"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493776" y="2977753"/>
            <a:ext cx="4978908" cy="1659732"/>
          </a:xfrm>
          <a:prstGeom prst="rect">
            <a:avLst/>
          </a:prstGeom>
          <a:ln>
            <a:noFill/>
          </a:ln>
        </p:spPr>
        <p:txBody>
          <a:bodyPr lIns="0">
            <a:normAutofit/>
          </a:bodyPr>
          <a:lstStyle>
            <a:lvl1pPr marL="0" indent="0" algn="l">
              <a:buNone/>
              <a:defRPr sz="1575" b="0" baseline="0">
                <a:solidFill>
                  <a:schemeClr val="tx1"/>
                </a:solidFill>
                <a:latin typeface="+mj-lt"/>
                <a:ea typeface="Georgia" charset="0"/>
                <a:cs typeface="Georgia"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Section 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4325" y="262809"/>
            <a:ext cx="3528470" cy="196262"/>
          </a:xfrm>
          <a:prstGeom prst="rect">
            <a:avLst/>
          </a:prstGeom>
        </p:spPr>
      </p:pic>
    </p:spTree>
    <p:extLst>
      <p:ext uri="{BB962C8B-B14F-4D97-AF65-F5344CB8AC3E}">
        <p14:creationId xmlns:p14="http://schemas.microsoft.com/office/powerpoint/2010/main" val="2813670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643"/>
            <a:ext cx="9141713" cy="5142213"/>
          </a:xfrm>
          <a:prstGeom prst="rect">
            <a:avLst/>
          </a:prstGeom>
        </p:spPr>
      </p:pic>
      <p:sp>
        <p:nvSpPr>
          <p:cNvPr id="5" name="Title 1"/>
          <p:cNvSpPr>
            <a:spLocks noGrp="1"/>
          </p:cNvSpPr>
          <p:nvPr>
            <p:ph type="ctrTitle" hasCustomPrompt="1"/>
          </p:nvPr>
        </p:nvSpPr>
        <p:spPr>
          <a:xfrm>
            <a:off x="493776" y="1117997"/>
            <a:ext cx="4978908" cy="1790700"/>
          </a:xfrm>
          <a:prstGeom prst="rect">
            <a:avLst/>
          </a:prstGeom>
          <a:ln>
            <a:noFill/>
          </a:ln>
        </p:spPr>
        <p:txBody>
          <a:bodyPr lIns="0" anchor="b"/>
          <a:lstStyle>
            <a:lvl1pPr algn="l">
              <a:lnSpc>
                <a:spcPts val="3263"/>
              </a:lnSpc>
              <a:defRPr sz="3375"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493776" y="2977753"/>
            <a:ext cx="4978908" cy="1659732"/>
          </a:xfrm>
          <a:prstGeom prst="rect">
            <a:avLst/>
          </a:prstGeom>
          <a:ln>
            <a:noFill/>
          </a:ln>
        </p:spPr>
        <p:txBody>
          <a:bodyPr lIns="0">
            <a:normAutofit/>
          </a:bodyPr>
          <a:lstStyle>
            <a:lvl1pPr marL="0" indent="0" algn="l">
              <a:buNone/>
              <a:defRPr sz="1575" b="0" baseline="0">
                <a:solidFill>
                  <a:schemeClr val="bg1"/>
                </a:solidFill>
                <a:latin typeface="+mj-lt"/>
                <a:ea typeface="Georgia" charset="0"/>
                <a:cs typeface="Georgia"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Section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4332" y="260605"/>
            <a:ext cx="3437473" cy="191201"/>
          </a:xfrm>
          <a:prstGeom prst="rect">
            <a:avLst/>
          </a:prstGeom>
        </p:spPr>
      </p:pic>
    </p:spTree>
    <p:extLst>
      <p:ext uri="{BB962C8B-B14F-4D97-AF65-F5344CB8AC3E}">
        <p14:creationId xmlns:p14="http://schemas.microsoft.com/office/powerpoint/2010/main" val="251591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7101" y="1641949"/>
            <a:ext cx="4802124" cy="2842862"/>
          </a:xfrm>
          <a:prstGeom prst="rect">
            <a:avLst/>
          </a:prstGeom>
        </p:spPr>
        <p:txBody>
          <a:bodyPr>
            <a:noAutofit/>
          </a:bodyPr>
          <a:lstStyle>
            <a:lvl1pPr marL="0" indent="0">
              <a:lnSpc>
                <a:spcPts val="1463"/>
              </a:lnSpc>
              <a:buNone/>
              <a:defRPr sz="1013" b="0" i="0" spc="-28" baseline="0">
                <a:solidFill>
                  <a:schemeClr val="tx1"/>
                </a:solidFill>
                <a:latin typeface="Arial" charset="0"/>
                <a:ea typeface="Arial" charset="0"/>
                <a:cs typeface="Arial" charset="0"/>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425196" y="987552"/>
            <a:ext cx="7886700" cy="651323"/>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90872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425197" y="1639063"/>
            <a:ext cx="3134815" cy="2633557"/>
          </a:xfrm>
          <a:prstGeom prst="rect">
            <a:avLst/>
          </a:prstGeom>
        </p:spPr>
        <p:txBody>
          <a:bodyPr>
            <a:noAutofit/>
          </a:bodyPr>
          <a:lstStyle>
            <a:lvl1pPr marL="0" indent="0">
              <a:lnSpc>
                <a:spcPts val="1463"/>
              </a:lnSpc>
              <a:buNone/>
              <a:defRPr sz="1013" b="0" i="0" spc="-28" baseline="0">
                <a:solidFill>
                  <a:schemeClr val="tx1"/>
                </a:solidFill>
                <a:latin typeface="Arial" charset="0"/>
                <a:ea typeface="Arial" charset="0"/>
                <a:cs typeface="Arial" charset="0"/>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3771901" y="1639063"/>
            <a:ext cx="3134815" cy="2633557"/>
          </a:xfrm>
          <a:prstGeom prst="rect">
            <a:avLst/>
          </a:prstGeom>
        </p:spPr>
        <p:txBody>
          <a:bodyPr>
            <a:noAutofit/>
          </a:bodyPr>
          <a:lstStyle>
            <a:lvl1pPr marL="0" indent="0">
              <a:lnSpc>
                <a:spcPts val="1463"/>
              </a:lnSpc>
              <a:buNone/>
              <a:defRPr sz="1013" b="0" i="0" spc="-28" baseline="0">
                <a:solidFill>
                  <a:schemeClr val="tx1"/>
                </a:solidFill>
                <a:latin typeface="Arial" charset="0"/>
                <a:ea typeface="Arial" charset="0"/>
                <a:cs typeface="Arial" charset="0"/>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425196" y="987552"/>
            <a:ext cx="7886700" cy="651323"/>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934383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425196" y="1639063"/>
            <a:ext cx="6418318" cy="2799319"/>
          </a:xfrm>
          <a:prstGeom prst="rect">
            <a:avLst/>
          </a:prstGeom>
        </p:spPr>
        <p:txBody>
          <a:bodyPr lIns="182880" rIns="182880">
            <a:noAutofit/>
          </a:bodyPr>
          <a:lstStyle>
            <a:lvl1pPr marL="257175" marR="0" indent="-228600" algn="l" defTabSz="514350" rtl="0" eaLnBrk="1" fontAlgn="auto" latinLnBrk="0" hangingPunct="1">
              <a:lnSpc>
                <a:spcPts val="1463"/>
              </a:lnSpc>
              <a:spcBef>
                <a:spcPts val="563"/>
              </a:spcBef>
              <a:spcAft>
                <a:spcPts val="0"/>
              </a:spcAft>
              <a:buClr>
                <a:srgbClr val="005BBB"/>
              </a:buClr>
              <a:buSzPct val="109000"/>
              <a:buFont typeface="Arial" charset="0"/>
              <a:buChar char="•"/>
              <a:tabLst/>
              <a:defRPr sz="1125" b="0" i="0" spc="-28" baseline="0">
                <a:solidFill>
                  <a:schemeClr val="tx1"/>
                </a:solidFill>
                <a:latin typeface="Arial" charset="0"/>
                <a:ea typeface="Arial" charset="0"/>
                <a:cs typeface="Arial" charset="0"/>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425196" y="987552"/>
            <a:ext cx="7886700" cy="651323"/>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301563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425197" y="1639062"/>
            <a:ext cx="7259240" cy="2886075"/>
          </a:xfrm>
          <a:prstGeom prst="rect">
            <a:avLst/>
          </a:prstGeom>
        </p:spPr>
        <p:txBody>
          <a:bodyPr/>
          <a:lstStyle>
            <a:lvl1pPr marL="0" indent="0">
              <a:lnSpc>
                <a:spcPts val="1294"/>
              </a:lnSpc>
              <a:buClr>
                <a:srgbClr val="005BBB"/>
              </a:buClr>
              <a:buFontTx/>
              <a:buNone/>
              <a:defRPr sz="956" b="1">
                <a:solidFill>
                  <a:srgbClr val="005BBB"/>
                </a:solidFill>
                <a:latin typeface="Arial" charset="0"/>
                <a:ea typeface="Arial" charset="0"/>
                <a:cs typeface="Arial" charset="0"/>
              </a:defRPr>
            </a:lvl1pPr>
            <a:lvl2pPr marL="414338" indent="-157163">
              <a:lnSpc>
                <a:spcPts val="1294"/>
              </a:lnSpc>
              <a:buClr>
                <a:srgbClr val="005BBB"/>
              </a:buClr>
              <a:buFont typeface="Arial" charset="0"/>
              <a:buChar char="•"/>
              <a:tabLst/>
              <a:defRPr sz="1125">
                <a:solidFill>
                  <a:schemeClr val="tx1"/>
                </a:solidFill>
                <a:latin typeface="Arial" charset="0"/>
                <a:ea typeface="Arial" charset="0"/>
                <a:cs typeface="Arial" charset="0"/>
              </a:defRPr>
            </a:lvl2pPr>
            <a:lvl3pPr marL="642938" marR="0" indent="-128588" algn="l" defTabSz="514350" rtl="0" eaLnBrk="1" fontAlgn="auto" latinLnBrk="0" hangingPunct="1">
              <a:lnSpc>
                <a:spcPts val="1294"/>
              </a:lnSpc>
              <a:spcBef>
                <a:spcPts val="281"/>
              </a:spcBef>
              <a:spcAft>
                <a:spcPts val="0"/>
              </a:spcAft>
              <a:buClr>
                <a:srgbClr val="005BBB"/>
              </a:buClr>
              <a:buSzTx/>
              <a:buFont typeface="LucidaGrande" charset="0"/>
              <a:buChar char="-"/>
              <a:tabLst>
                <a:tab pos="642938" algn="l"/>
              </a:tabLst>
              <a:defRPr sz="1125">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642938" marR="0" lvl="2" indent="-128588" algn="l" defTabSz="514350" rtl="0" eaLnBrk="1" fontAlgn="auto" latinLnBrk="0" hangingPunct="1">
              <a:lnSpc>
                <a:spcPts val="1294"/>
              </a:lnSpc>
              <a:spcBef>
                <a:spcPts val="281"/>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642938" marR="0" lvl="2" indent="-128588" algn="l" defTabSz="514350" rtl="0" eaLnBrk="1" fontAlgn="auto" latinLnBrk="0" hangingPunct="1">
              <a:lnSpc>
                <a:spcPts val="1294"/>
              </a:lnSpc>
              <a:spcBef>
                <a:spcPts val="281"/>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425196" y="987552"/>
            <a:ext cx="7886700" cy="651323"/>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275954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427103" y="1641948"/>
            <a:ext cx="3001899" cy="2076245"/>
          </a:xfrm>
          <a:prstGeom prst="rect">
            <a:avLst/>
          </a:prstGeom>
        </p:spPr>
        <p:txBody>
          <a:bodyPr>
            <a:noAutofit/>
          </a:bodyPr>
          <a:lstStyle>
            <a:lvl1pPr marL="0" indent="0">
              <a:lnSpc>
                <a:spcPts val="1463"/>
              </a:lnSpc>
              <a:buNone/>
              <a:defRPr sz="1013" b="0" i="0" spc="-28" baseline="0">
                <a:solidFill>
                  <a:schemeClr val="tx1"/>
                </a:solidFill>
                <a:latin typeface="Arial" charset="0"/>
                <a:ea typeface="Arial" charset="0"/>
                <a:cs typeface="Arial" charset="0"/>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425197" y="987552"/>
            <a:ext cx="3398729" cy="651323"/>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6" name="Picture Placeholder 2"/>
          <p:cNvSpPr>
            <a:spLocks noGrp="1" noChangeAspect="1"/>
          </p:cNvSpPr>
          <p:nvPr>
            <p:ph type="pic" idx="13"/>
          </p:nvPr>
        </p:nvSpPr>
        <p:spPr>
          <a:xfrm>
            <a:off x="3823924" y="786983"/>
            <a:ext cx="5320076" cy="4358898"/>
          </a:xfrm>
          <a:prstGeom prst="rect">
            <a:avLst/>
          </a:prstGeom>
          <a:solidFill>
            <a:schemeClr val="bg2">
              <a:lumMod val="75000"/>
            </a:schemeClr>
          </a:solidFill>
          <a:ln>
            <a:solidFill>
              <a:schemeClr val="bg1"/>
            </a:solid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137762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427103" y="1641948"/>
            <a:ext cx="3001899" cy="2076245"/>
          </a:xfrm>
          <a:prstGeom prst="rect">
            <a:avLst/>
          </a:prstGeom>
        </p:spPr>
        <p:txBody>
          <a:bodyPr>
            <a:noAutofit/>
          </a:bodyPr>
          <a:lstStyle>
            <a:lvl1pPr marL="0" indent="0">
              <a:lnSpc>
                <a:spcPts val="1463"/>
              </a:lnSpc>
              <a:buNone/>
              <a:defRPr sz="1013" b="0" i="0" spc="-28" baseline="0">
                <a:solidFill>
                  <a:schemeClr val="tx1"/>
                </a:solidFill>
                <a:latin typeface="Arial" charset="0"/>
                <a:ea typeface="Arial" charset="0"/>
                <a:cs typeface="Arial" charset="0"/>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425197" y="987552"/>
            <a:ext cx="3398729" cy="651323"/>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
        <p:nvSpPr>
          <p:cNvPr id="12" name="Picture Placeholder 2"/>
          <p:cNvSpPr>
            <a:spLocks noGrp="1" noChangeAspect="1"/>
          </p:cNvSpPr>
          <p:nvPr>
            <p:ph type="pic" idx="13"/>
          </p:nvPr>
        </p:nvSpPr>
        <p:spPr>
          <a:xfrm>
            <a:off x="3835975" y="786983"/>
            <a:ext cx="5308027" cy="2212565"/>
          </a:xfrm>
          <a:prstGeom prst="rect">
            <a:avLst/>
          </a:prstGeom>
          <a:solidFill>
            <a:schemeClr val="bg2">
              <a:lumMod val="75000"/>
            </a:schemeClr>
          </a:solidFill>
          <a:ln>
            <a:solidFill>
              <a:schemeClr val="bg1"/>
            </a:solid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a:p>
          <a:p>
            <a:r>
              <a:rPr lang="en-US" dirty="0"/>
              <a:t>Drag picture to placeholder or click icon to add</a:t>
            </a:r>
          </a:p>
        </p:txBody>
      </p:sp>
      <p:sp>
        <p:nvSpPr>
          <p:cNvPr id="13" name="Picture Placeholder 2"/>
          <p:cNvSpPr>
            <a:spLocks noGrp="1" noChangeAspect="1"/>
          </p:cNvSpPr>
          <p:nvPr>
            <p:ph type="pic" idx="14"/>
          </p:nvPr>
        </p:nvSpPr>
        <p:spPr>
          <a:xfrm>
            <a:off x="3835973" y="2998722"/>
            <a:ext cx="2701892" cy="2143125"/>
          </a:xfrm>
          <a:prstGeom prst="rect">
            <a:avLst/>
          </a:prstGeom>
          <a:solidFill>
            <a:schemeClr val="bg2">
              <a:lumMod val="75000"/>
            </a:schemeClr>
          </a:solidFill>
          <a:ln>
            <a:solidFill>
              <a:schemeClr val="bg1"/>
            </a:solid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a:p>
          <a:p>
            <a:r>
              <a:rPr lang="en-US" dirty="0"/>
              <a:t>Drag picture to placeholder or click icon to add</a:t>
            </a:r>
          </a:p>
        </p:txBody>
      </p:sp>
      <p:sp>
        <p:nvSpPr>
          <p:cNvPr id="14" name="Picture Placeholder 2"/>
          <p:cNvSpPr>
            <a:spLocks noGrp="1" noChangeAspect="1"/>
          </p:cNvSpPr>
          <p:nvPr>
            <p:ph type="pic" idx="15"/>
          </p:nvPr>
        </p:nvSpPr>
        <p:spPr>
          <a:xfrm>
            <a:off x="6525817" y="2998722"/>
            <a:ext cx="2618184" cy="2143125"/>
          </a:xfrm>
          <a:prstGeom prst="rect">
            <a:avLst/>
          </a:prstGeom>
          <a:solidFill>
            <a:schemeClr val="bg2">
              <a:lumMod val="75000"/>
            </a:schemeClr>
          </a:solidFill>
          <a:ln>
            <a:solidFill>
              <a:schemeClr val="bg1"/>
            </a:solid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4159418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786983"/>
            <a:ext cx="9144000" cy="4358898"/>
          </a:xfrm>
          <a:prstGeom prst="rect">
            <a:avLst/>
          </a:prstGeom>
          <a:solidFill>
            <a:schemeClr val="bg2">
              <a:lumMod val="75000"/>
            </a:schemeClr>
          </a:solidFill>
          <a:ln>
            <a:noFill/>
          </a:ln>
        </p:spPr>
        <p:txBody>
          <a:bodyPr anchor="t">
            <a:normAutofit/>
          </a:bodyPr>
          <a:lstStyle>
            <a:lvl1pPr marL="0" indent="0" algn="ctr">
              <a:buNone/>
              <a:defRPr sz="900" b="0" i="0">
                <a:solidFill>
                  <a:schemeClr val="bg1"/>
                </a:solidFill>
                <a:latin typeface="Arial" charset="0"/>
                <a:ea typeface="Arial" charset="0"/>
                <a:cs typeface="Arial" charset="0"/>
              </a:defRPr>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313822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1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D0365-0D65-4032-85A6-BECCAB4E9A68}"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4985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0365-0D65-4032-85A6-BECCAB4E9A68}"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835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CED0365-0D65-4032-85A6-BECCAB4E9A68}" type="datetimeFigureOut">
              <a:rPr lang="en-US" smtClean="0"/>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CED0365-0D65-4032-85A6-BECCAB4E9A68}"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t>3/23/2020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503" y="427710"/>
            <a:ext cx="2111794" cy="677984"/>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7550" y="4543711"/>
            <a:ext cx="1003098" cy="322041"/>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25" name="Rectangle 24"/>
          <p:cNvSpPr/>
          <p:nvPr userDrawn="1"/>
        </p:nvSpPr>
        <p:spPr>
          <a:xfrm>
            <a:off x="0" y="-19050"/>
            <a:ext cx="9144000" cy="81394"/>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7550" y="4543711"/>
            <a:ext cx="1003098" cy="322041"/>
          </a:xfrm>
          <a:prstGeom prst="rect">
            <a:avLst/>
          </a:prstGeom>
        </p:spPr>
      </p:pic>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t>3/23/2020</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March 23, 2020</a:t>
            </a:fld>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40255" y="4512475"/>
            <a:ext cx="1197689" cy="384514"/>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1479" y="0"/>
            <a:ext cx="877204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350" dirty="0">
                <a:latin typeface="Arial" charset="0"/>
              </a:rPr>
              <a:t>‘-</a:t>
            </a:r>
          </a:p>
        </p:txBody>
      </p:sp>
      <p:sp>
        <p:nvSpPr>
          <p:cNvPr id="8" name="Title 1"/>
          <p:cNvSpPr txBox="1">
            <a:spLocks/>
          </p:cNvSpPr>
          <p:nvPr userDrawn="1"/>
        </p:nvSpPr>
        <p:spPr>
          <a:xfrm>
            <a:off x="1534335" y="767948"/>
            <a:ext cx="6418317" cy="1052018"/>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2700" dirty="0">
              <a:latin typeface="Georgia" charset="0"/>
              <a:ea typeface="Georgia" charset="0"/>
              <a:cs typeface="Georgia" charset="0"/>
            </a:endParaRPr>
          </a:p>
        </p:txBody>
      </p:sp>
      <p:sp>
        <p:nvSpPr>
          <p:cNvPr id="9" name="Text Placeholder 2"/>
          <p:cNvSpPr txBox="1">
            <a:spLocks/>
          </p:cNvSpPr>
          <p:nvPr userDrawn="1"/>
        </p:nvSpPr>
        <p:spPr>
          <a:xfrm>
            <a:off x="1534335" y="1916917"/>
            <a:ext cx="6418317" cy="2308654"/>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900" dirty="0">
              <a:latin typeface="Arial" charset="0"/>
              <a:ea typeface="Arial" charset="0"/>
              <a:cs typeface="Arial" charset="0"/>
            </a:endParaRPr>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643"/>
            <a:ext cx="9141713" cy="5142213"/>
          </a:xfrm>
          <a:prstGeom prst="rect">
            <a:avLst/>
          </a:prstGeom>
        </p:spPr>
      </p:pic>
      <p:sp>
        <p:nvSpPr>
          <p:cNvPr id="12" name="Text Placeholder 11"/>
          <p:cNvSpPr>
            <a:spLocks noGrp="1"/>
          </p:cNvSpPr>
          <p:nvPr>
            <p:ph type="body" idx="1"/>
          </p:nvPr>
        </p:nvSpPr>
        <p:spPr>
          <a:xfrm>
            <a:off x="425196" y="1740083"/>
            <a:ext cx="7886700" cy="28600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425196" y="987552"/>
            <a:ext cx="7886700" cy="651323"/>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7546663" y="4680742"/>
            <a:ext cx="544068" cy="400887"/>
          </a:xfrm>
          <a:prstGeom prst="rect">
            <a:avLst/>
          </a:prstGeom>
        </p:spPr>
        <p:txBody>
          <a:bodyPr vert="horz" lIns="68580" tIns="34290" rIns="68580" bIns="3429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900" b="1" smtClean="0">
                <a:solidFill>
                  <a:schemeClr val="tx1"/>
                </a:solidFill>
                <a:latin typeface="Arial" charset="0"/>
                <a:ea typeface="Arial" charset="0"/>
                <a:cs typeface="Arial" charset="0"/>
              </a:rPr>
              <a:pPr/>
              <a:t>‹#›</a:t>
            </a:fld>
            <a:endParaRPr lang="en-US" sz="9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4325" y="262809"/>
            <a:ext cx="3528470" cy="196262"/>
          </a:xfrm>
          <a:prstGeom prst="rect">
            <a:avLst/>
          </a:prstGeom>
        </p:spPr>
      </p:pic>
    </p:spTree>
    <p:extLst>
      <p:ext uri="{BB962C8B-B14F-4D97-AF65-F5344CB8AC3E}">
        <p14:creationId xmlns:p14="http://schemas.microsoft.com/office/powerpoint/2010/main" val="18069250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dt="0"/>
  <p:txStyles>
    <p:titleStyle>
      <a:lvl1pPr algn="l" defTabSz="514350" rtl="0" eaLnBrk="1" latinLnBrk="0" hangingPunct="1">
        <a:lnSpc>
          <a:spcPct val="90000"/>
        </a:lnSpc>
        <a:spcBef>
          <a:spcPct val="0"/>
        </a:spcBef>
        <a:buNone/>
        <a:defRPr sz="1688" b="0" kern="1200">
          <a:solidFill>
            <a:schemeClr val="tx2"/>
          </a:solidFill>
          <a:latin typeface="+mj-lt"/>
          <a:ea typeface="Georgia" charset="0"/>
          <a:cs typeface="Georgia" charset="0"/>
        </a:defRPr>
      </a:lvl1pPr>
    </p:titleStyle>
    <p:bodyStyle>
      <a:lvl1pPr marL="128588" indent="-128588" algn="l" defTabSz="514350" rtl="0" eaLnBrk="1" latinLnBrk="0" hangingPunct="1">
        <a:lnSpc>
          <a:spcPct val="90000"/>
        </a:lnSpc>
        <a:spcBef>
          <a:spcPts val="563"/>
        </a:spcBef>
        <a:buClr>
          <a:srgbClr val="005BBB"/>
        </a:buClr>
        <a:buFont typeface="Arial" panose="020B0604020202020204" pitchFamily="34" charset="0"/>
        <a:buChar char="•"/>
        <a:defRPr sz="1125" kern="1200" baseline="0">
          <a:solidFill>
            <a:schemeClr val="tx1"/>
          </a:solidFill>
          <a:latin typeface="Arial" charset="0"/>
          <a:ea typeface="Arial" charset="0"/>
          <a:cs typeface="Arial" charset="0"/>
        </a:defRPr>
      </a:lvl1pPr>
      <a:lvl2pPr marL="385763" indent="-128588" algn="l" defTabSz="514350" rtl="0" eaLnBrk="1" latinLnBrk="0" hangingPunct="1">
        <a:lnSpc>
          <a:spcPct val="90000"/>
        </a:lnSpc>
        <a:spcBef>
          <a:spcPts val="281"/>
        </a:spcBef>
        <a:buClr>
          <a:srgbClr val="005BBB"/>
        </a:buClr>
        <a:buFont typeface="Arial" panose="020B0604020202020204" pitchFamily="34" charset="0"/>
        <a:buChar char="•"/>
        <a:defRPr sz="1125" kern="1200" baseline="0">
          <a:solidFill>
            <a:schemeClr val="tx1"/>
          </a:solidFill>
          <a:latin typeface="Arial" charset="0"/>
          <a:ea typeface="Arial" charset="0"/>
          <a:cs typeface="Arial" charset="0"/>
        </a:defRPr>
      </a:lvl2pPr>
      <a:lvl3pPr marL="642938" indent="-128588" algn="l" defTabSz="514350" rtl="0" eaLnBrk="1" latinLnBrk="0" hangingPunct="1">
        <a:lnSpc>
          <a:spcPct val="90000"/>
        </a:lnSpc>
        <a:spcBef>
          <a:spcPts val="281"/>
        </a:spcBef>
        <a:buClr>
          <a:srgbClr val="005BBB"/>
        </a:buClr>
        <a:buFont typeface="LucidaGrande" charset="0"/>
        <a:buChar char="-"/>
        <a:defRPr sz="1013" kern="1200" baseline="0">
          <a:solidFill>
            <a:schemeClr val="tx1"/>
          </a:solidFill>
          <a:latin typeface="Arial" charset="0"/>
          <a:ea typeface="Arial" charset="0"/>
          <a:cs typeface="Arial" charset="0"/>
        </a:defRPr>
      </a:lvl3pPr>
      <a:lvl4pPr marL="900113" indent="-128588" algn="l" defTabSz="514350" rtl="0" eaLnBrk="1" latinLnBrk="0" hangingPunct="1">
        <a:lnSpc>
          <a:spcPct val="90000"/>
        </a:lnSpc>
        <a:spcBef>
          <a:spcPts val="281"/>
        </a:spcBef>
        <a:buClr>
          <a:srgbClr val="005BBB"/>
        </a:buClr>
        <a:buFont typeface="Arial" panose="020B0604020202020204" pitchFamily="34" charset="0"/>
        <a:buChar char="•"/>
        <a:defRPr sz="1013" kern="1200">
          <a:solidFill>
            <a:schemeClr val="tx1"/>
          </a:solidFill>
          <a:latin typeface="Arial" charset="0"/>
          <a:ea typeface="Arial" charset="0"/>
          <a:cs typeface="Arial" charset="0"/>
        </a:defRPr>
      </a:lvl4pPr>
      <a:lvl5pPr marL="1157288" indent="-128588" algn="l" defTabSz="514350" rtl="0" eaLnBrk="1" latinLnBrk="0" hangingPunct="1">
        <a:lnSpc>
          <a:spcPct val="90000"/>
        </a:lnSpc>
        <a:spcBef>
          <a:spcPts val="281"/>
        </a:spcBef>
        <a:buClr>
          <a:srgbClr val="005BBB"/>
        </a:buClr>
        <a:buFont typeface="Arial" panose="020B0604020202020204" pitchFamily="34" charset="0"/>
        <a:buChar char="•"/>
        <a:defRPr sz="1013" kern="1200">
          <a:solidFill>
            <a:schemeClr val="tx1"/>
          </a:solidFill>
          <a:latin typeface="Arial" charset="0"/>
          <a:ea typeface="Arial" charset="0"/>
          <a:cs typeface="Arial"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312">
          <p15:clr>
            <a:srgbClr val="F26B43"/>
          </p15:clr>
        </p15:guide>
        <p15:guide id="3" orient="horz" pos="4016">
          <p15:clr>
            <a:srgbClr val="F26B43"/>
          </p15:clr>
        </p15:guide>
        <p15:guide id="4" pos="5544">
          <p15:clr>
            <a:srgbClr val="F26B43"/>
          </p15:clr>
        </p15:guide>
        <p15:guide id="5" pos="216">
          <p15:clr>
            <a:srgbClr val="F26B43"/>
          </p15:clr>
        </p15:guide>
        <p15:guide id="6" pos="3348">
          <p15:clr>
            <a:srgbClr val="F26B43"/>
          </p15:clr>
        </p15:guide>
        <p15:guide id="7" pos="3528">
          <p15:clr>
            <a:srgbClr val="F26B43"/>
          </p15:clr>
        </p15:guide>
        <p15:guide id="8" pos="3384">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cid:132902A6-A65D-4FDA-8D44-8D919FCE0DC7" TargetMode="External"/><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mailto:RFPCoordinator@dasny.org"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3900" y="1047750"/>
            <a:ext cx="7696200" cy="2677656"/>
          </a:xfrm>
          <a:prstGeom prst="rect">
            <a:avLst/>
          </a:prstGeom>
          <a:noFill/>
          <a:ln>
            <a:noFill/>
          </a:ln>
        </p:spPr>
        <p:txBody>
          <a:bodyPr wrap="square" rtlCol="0">
            <a:spAutoFit/>
          </a:bodyPr>
          <a:lstStyle/>
          <a:p>
            <a:pPr algn="ctr"/>
            <a:r>
              <a:rPr lang="en-US" sz="4000" dirty="0"/>
              <a:t> </a:t>
            </a:r>
            <a:r>
              <a:rPr lang="en-US" sz="3200" dirty="0"/>
              <a:t>University at Buffalo,  </a:t>
            </a:r>
          </a:p>
          <a:p>
            <a:pPr algn="ctr"/>
            <a:r>
              <a:rPr lang="en-US" sz="3200" dirty="0"/>
              <a:t>State University of New York </a:t>
            </a:r>
          </a:p>
          <a:p>
            <a:pPr algn="ctr"/>
            <a:r>
              <a:rPr lang="en-US" sz="3200" dirty="0"/>
              <a:t>New Residence Hall</a:t>
            </a:r>
          </a:p>
          <a:p>
            <a:pPr algn="ctr"/>
            <a:r>
              <a:rPr lang="en-US" sz="2400" dirty="0"/>
              <a:t> </a:t>
            </a:r>
          </a:p>
          <a:p>
            <a:pPr algn="ctr"/>
            <a:r>
              <a:rPr lang="en-US" sz="2000" dirty="0"/>
              <a:t>Request for Proposals</a:t>
            </a:r>
          </a:p>
          <a:p>
            <a:pPr algn="ctr"/>
            <a:r>
              <a:rPr lang="en-US" sz="2000" dirty="0"/>
              <a:t>RFP #5559</a:t>
            </a:r>
          </a:p>
        </p:txBody>
      </p:sp>
      <p:sp>
        <p:nvSpPr>
          <p:cNvPr id="4" name="Date Placeholder 1"/>
          <p:cNvSpPr txBox="1">
            <a:spLocks/>
          </p:cNvSpPr>
          <p:nvPr/>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rPr>
              <a:t>Pre-Proposal Meeting</a:t>
            </a:r>
          </a:p>
        </p:txBody>
      </p:sp>
      <p:sp>
        <p:nvSpPr>
          <p:cNvPr id="6" name="Date Placeholder 1">
            <a:extLst>
              <a:ext uri="{FF2B5EF4-FFF2-40B4-BE49-F238E27FC236}">
                <a16:creationId xmlns:a16="http://schemas.microsoft.com/office/drawing/2014/main" id="{D3712285-A6BE-4321-8A0A-DF3280118866}"/>
              </a:ext>
            </a:extLst>
          </p:cNvPr>
          <p:cNvSpPr txBox="1">
            <a:spLocks/>
          </p:cNvSpPr>
          <p:nvPr/>
        </p:nvSpPr>
        <p:spPr>
          <a:xfrm>
            <a:off x="6934200" y="394072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rPr>
              <a:t>March 24, 2020</a:t>
            </a:r>
          </a:p>
        </p:txBody>
      </p:sp>
    </p:spTree>
    <p:extLst>
      <p:ext uri="{BB962C8B-B14F-4D97-AF65-F5344CB8AC3E}">
        <p14:creationId xmlns:p14="http://schemas.microsoft.com/office/powerpoint/2010/main" val="247105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F5B17E0C-5E6C-4D07-AD4F-E9A997B976A3" descr="cid:132902A6-A65D-4FDA-8D44-8D919FCE0DC7"/>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143001" y="571500"/>
            <a:ext cx="6858000" cy="4572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1384105" y="888080"/>
            <a:ext cx="4967393" cy="1734096"/>
          </a:xfrm>
          <a:prstGeom prst="rect">
            <a:avLst/>
          </a:prstGeom>
          <a:solidFill>
            <a:srgbClr val="005BBB">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srgbClr val="FFFFFF"/>
              </a:solidFill>
              <a:latin typeface="Arial"/>
            </a:endParaRPr>
          </a:p>
        </p:txBody>
      </p:sp>
      <p:sp>
        <p:nvSpPr>
          <p:cNvPr id="4" name="Rectangle 2"/>
          <p:cNvSpPr>
            <a:spLocks noChangeArrowheads="1"/>
          </p:cNvSpPr>
          <p:nvPr/>
        </p:nvSpPr>
        <p:spPr bwMode="auto">
          <a:xfrm>
            <a:off x="1143001" y="1414098"/>
            <a:ext cx="97565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783"/>
            <a:endParaRPr lang="en-US" sz="1350">
              <a:solidFill>
                <a:srgbClr val="666666"/>
              </a:solidFill>
              <a:latin typeface="Arial"/>
            </a:endParaRPr>
          </a:p>
        </p:txBody>
      </p:sp>
      <p:sp>
        <p:nvSpPr>
          <p:cNvPr id="2" name="TextBox 1"/>
          <p:cNvSpPr txBox="1"/>
          <p:nvPr/>
        </p:nvSpPr>
        <p:spPr>
          <a:xfrm>
            <a:off x="1408318" y="784095"/>
            <a:ext cx="4855788" cy="2280111"/>
          </a:xfrm>
          <a:prstGeom prst="rect">
            <a:avLst/>
          </a:prstGeom>
          <a:noFill/>
        </p:spPr>
        <p:txBody>
          <a:bodyPr wrap="square" rtlCol="0">
            <a:spAutoFit/>
          </a:bodyPr>
          <a:lstStyle/>
          <a:p>
            <a:pPr marL="600075" lvl="1" indent="-257175" defTabSz="685783">
              <a:buFont typeface="Arial" panose="020B0604020202020204" pitchFamily="34" charset="0"/>
              <a:buChar char="•"/>
            </a:pPr>
            <a:endParaRPr lang="en-US" sz="1050" dirty="0">
              <a:solidFill>
                <a:srgbClr val="FFFFFF"/>
              </a:solidFill>
              <a:latin typeface="Arial"/>
            </a:endParaRPr>
          </a:p>
          <a:p>
            <a:pPr defTabSz="685783"/>
            <a:r>
              <a:rPr lang="en-US" sz="1500" b="1" dirty="0">
                <a:solidFill>
                  <a:srgbClr val="FFFFFF"/>
                </a:solidFill>
                <a:latin typeface="Arial"/>
              </a:rPr>
              <a:t>IMPROVE</a:t>
            </a:r>
            <a:r>
              <a:rPr lang="en-US" sz="1500" dirty="0">
                <a:solidFill>
                  <a:srgbClr val="FFFFFF"/>
                </a:solidFill>
                <a:latin typeface="Arial"/>
              </a:rPr>
              <a:t> </a:t>
            </a:r>
            <a:r>
              <a:rPr lang="en-US" sz="1425" dirty="0">
                <a:solidFill>
                  <a:srgbClr val="FFFFFF"/>
                </a:solidFill>
                <a:latin typeface="Arial"/>
              </a:rPr>
              <a:t>the campus life experience at all three centers</a:t>
            </a:r>
          </a:p>
          <a:p>
            <a:pPr defTabSz="685783"/>
            <a:endParaRPr lang="en-US" sz="1050" dirty="0">
              <a:solidFill>
                <a:srgbClr val="FFFFFF"/>
              </a:solidFill>
              <a:latin typeface="Arial"/>
            </a:endParaRPr>
          </a:p>
          <a:p>
            <a:pPr marL="600075" lvl="1" indent="-257175" defTabSz="685783">
              <a:buFont typeface="Arial" panose="020B0604020202020204" pitchFamily="34" charset="0"/>
              <a:buChar char="•"/>
            </a:pPr>
            <a:r>
              <a:rPr lang="en-US" sz="1050" dirty="0">
                <a:solidFill>
                  <a:srgbClr val="FFFFFF"/>
                </a:solidFill>
                <a:latin typeface="Arial"/>
              </a:rPr>
              <a:t>Create Heart of the Campus centers</a:t>
            </a:r>
          </a:p>
          <a:p>
            <a:pPr marL="342900" lvl="1" defTabSz="685783"/>
            <a:endParaRPr lang="en-US" sz="1050" dirty="0">
              <a:solidFill>
                <a:srgbClr val="FFFFFF"/>
              </a:solidFill>
              <a:latin typeface="Arial"/>
            </a:endParaRPr>
          </a:p>
          <a:p>
            <a:pPr marL="600075" lvl="1" indent="-257175" defTabSz="685783">
              <a:buFont typeface="Arial" panose="020B0604020202020204" pitchFamily="34" charset="0"/>
              <a:buChar char="•"/>
            </a:pPr>
            <a:r>
              <a:rPr lang="en-US" sz="1050" dirty="0">
                <a:solidFill>
                  <a:srgbClr val="FFFFFF"/>
                </a:solidFill>
                <a:latin typeface="Arial"/>
              </a:rPr>
              <a:t>Improve library and student experiences</a:t>
            </a:r>
          </a:p>
          <a:p>
            <a:pPr marL="600075" lvl="1" indent="-257175" defTabSz="685783">
              <a:buFont typeface="Arial" panose="020B0604020202020204" pitchFamily="34" charset="0"/>
              <a:buChar char="•"/>
            </a:pPr>
            <a:endParaRPr lang="en-US" sz="1050" dirty="0">
              <a:solidFill>
                <a:srgbClr val="FFFFFF"/>
              </a:solidFill>
              <a:latin typeface="Arial"/>
            </a:endParaRPr>
          </a:p>
          <a:p>
            <a:pPr marL="600075" lvl="1" indent="-257175" defTabSz="685783">
              <a:buFont typeface="Arial" panose="020B0604020202020204" pitchFamily="34" charset="0"/>
              <a:buChar char="•"/>
            </a:pPr>
            <a:r>
              <a:rPr lang="en-US" sz="1050" dirty="0">
                <a:solidFill>
                  <a:srgbClr val="FFFFFF"/>
                </a:solidFill>
                <a:latin typeface="Arial"/>
              </a:rPr>
              <a:t>Enhance/create recreation options</a:t>
            </a:r>
          </a:p>
          <a:p>
            <a:pPr marL="600075" lvl="1" indent="-257175" defTabSz="685783">
              <a:buFont typeface="Arial" panose="020B0604020202020204" pitchFamily="34" charset="0"/>
              <a:buChar char="•"/>
            </a:pPr>
            <a:endParaRPr lang="en-US" sz="900" dirty="0">
              <a:solidFill>
                <a:srgbClr val="FFFFFF"/>
              </a:solidFill>
              <a:latin typeface="Arial"/>
            </a:endParaRPr>
          </a:p>
          <a:p>
            <a:pPr marL="342900" indent="-342900" defTabSz="685783">
              <a:spcAft>
                <a:spcPts val="1350"/>
              </a:spcAft>
              <a:buFontTx/>
              <a:buAutoNum type="arabicPeriod"/>
            </a:pPr>
            <a:endParaRPr lang="en-US" sz="1500" dirty="0">
              <a:solidFill>
                <a:srgbClr val="FFFFFF"/>
              </a:solidFill>
              <a:latin typeface="Arial"/>
            </a:endParaRPr>
          </a:p>
          <a:p>
            <a:pPr marL="214313" indent="-214313" defTabSz="685783">
              <a:spcAft>
                <a:spcPts val="900"/>
              </a:spcAft>
              <a:buFont typeface="Arial" pitchFamily="34" charset="0"/>
              <a:buChar char="•"/>
            </a:pPr>
            <a:endParaRPr lang="en-US" dirty="0">
              <a:solidFill>
                <a:srgbClr val="FFFFFF"/>
              </a:solidFill>
              <a:latin typeface="Arial"/>
            </a:endParaRPr>
          </a:p>
        </p:txBody>
      </p:sp>
    </p:spTree>
    <p:extLst>
      <p:ext uri="{BB962C8B-B14F-4D97-AF65-F5344CB8AC3E}">
        <p14:creationId xmlns:p14="http://schemas.microsoft.com/office/powerpoint/2010/main" val="301331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71500"/>
            <a:ext cx="6858000" cy="4572000"/>
          </a:xfrm>
          <a:prstGeom prst="rect">
            <a:avLst/>
          </a:prstGeom>
        </p:spPr>
      </p:pic>
      <p:sp>
        <p:nvSpPr>
          <p:cNvPr id="2" name="TextBox 1"/>
          <p:cNvSpPr txBox="1"/>
          <p:nvPr/>
        </p:nvSpPr>
        <p:spPr>
          <a:xfrm>
            <a:off x="1400175" y="742950"/>
            <a:ext cx="6343650" cy="1333698"/>
          </a:xfrm>
          <a:prstGeom prst="rect">
            <a:avLst/>
          </a:prstGeom>
          <a:noFill/>
        </p:spPr>
        <p:txBody>
          <a:bodyPr wrap="square" rtlCol="0">
            <a:spAutoFit/>
          </a:bodyPr>
          <a:lstStyle/>
          <a:p>
            <a:pPr marL="600075" lvl="1" indent="-257175" defTabSz="685783">
              <a:buFont typeface="Arial" panose="020B0604020202020204" pitchFamily="34" charset="0"/>
              <a:buChar char="•"/>
            </a:pPr>
            <a:endParaRPr lang="en-US" sz="1050" dirty="0">
              <a:solidFill>
                <a:srgbClr val="FFFFFF"/>
              </a:solidFill>
              <a:latin typeface="Arial"/>
            </a:endParaRPr>
          </a:p>
          <a:p>
            <a:pPr defTabSz="685783"/>
            <a:r>
              <a:rPr lang="en-US" sz="1500" b="1" dirty="0">
                <a:solidFill>
                  <a:srgbClr val="FFFFFF"/>
                </a:solidFill>
                <a:latin typeface="Arial"/>
              </a:rPr>
              <a:t>REDUCE</a:t>
            </a:r>
            <a:r>
              <a:rPr lang="en-US" sz="1500" dirty="0">
                <a:solidFill>
                  <a:srgbClr val="FFFFFF"/>
                </a:solidFill>
                <a:latin typeface="Arial"/>
              </a:rPr>
              <a:t> </a:t>
            </a:r>
            <a:r>
              <a:rPr lang="en-US" sz="1050" dirty="0">
                <a:solidFill>
                  <a:srgbClr val="FFFFFF"/>
                </a:solidFill>
                <a:latin typeface="Arial"/>
              </a:rPr>
              <a:t>deferred maintenance and address priority infrastructure</a:t>
            </a:r>
          </a:p>
          <a:p>
            <a:pPr marL="600075" lvl="1" indent="-257175" defTabSz="685783">
              <a:buFont typeface="Arial" panose="020B0604020202020204" pitchFamily="34" charset="0"/>
              <a:buChar char="•"/>
            </a:pPr>
            <a:r>
              <a:rPr lang="en-US" sz="1050" dirty="0">
                <a:solidFill>
                  <a:srgbClr val="FFFFFF"/>
                </a:solidFill>
                <a:latin typeface="Arial"/>
              </a:rPr>
              <a:t>Align deferred maintenance needs with strategic projects </a:t>
            </a:r>
          </a:p>
          <a:p>
            <a:pPr marL="342900" indent="-342900" defTabSz="685783">
              <a:spcAft>
                <a:spcPts val="1350"/>
              </a:spcAft>
              <a:buFontTx/>
              <a:buAutoNum type="arabicPeriod"/>
            </a:pPr>
            <a:endParaRPr lang="en-US" sz="1500" dirty="0">
              <a:solidFill>
                <a:srgbClr val="FFFFFF"/>
              </a:solidFill>
              <a:latin typeface="Arial"/>
            </a:endParaRPr>
          </a:p>
          <a:p>
            <a:pPr marL="214313" indent="-214313" defTabSz="685783">
              <a:spcAft>
                <a:spcPts val="900"/>
              </a:spcAft>
              <a:buFont typeface="Arial" pitchFamily="34" charset="0"/>
              <a:buChar char="•"/>
            </a:pPr>
            <a:endParaRPr lang="en-US" dirty="0">
              <a:solidFill>
                <a:srgbClr val="FFFFFF"/>
              </a:solidFill>
              <a:latin typeface="Arial"/>
            </a:endParaRPr>
          </a:p>
        </p:txBody>
      </p:sp>
    </p:spTree>
    <p:extLst>
      <p:ext uri="{BB962C8B-B14F-4D97-AF65-F5344CB8AC3E}">
        <p14:creationId xmlns:p14="http://schemas.microsoft.com/office/powerpoint/2010/main" val="379117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University at Buffalo</a:t>
            </a:r>
          </a:p>
        </p:txBody>
      </p:sp>
      <p:sp>
        <p:nvSpPr>
          <p:cNvPr id="12" name="TextBox 11"/>
          <p:cNvSpPr txBox="1"/>
          <p:nvPr/>
        </p:nvSpPr>
        <p:spPr>
          <a:xfrm>
            <a:off x="152400" y="1276350"/>
            <a:ext cx="8763000" cy="3607206"/>
          </a:xfrm>
          <a:prstGeom prst="rect">
            <a:avLst/>
          </a:prstGeom>
          <a:noFill/>
          <a:ln>
            <a:noFill/>
          </a:ln>
        </p:spPr>
        <p:txBody>
          <a:bodyPr wrap="square" rtlCol="0">
            <a:spAutoFit/>
          </a:bodyPr>
          <a:lstStyle/>
          <a:p>
            <a:pPr hangingPunct="0"/>
            <a:r>
              <a:rPr lang="en-US" sz="1600" b="1" dirty="0">
                <a:latin typeface="Arial" panose="020B0604020202020204" pitchFamily="34" charset="0"/>
                <a:cs typeface="Arial" panose="020B0604020202020204" pitchFamily="34" charset="0"/>
              </a:rPr>
              <a:t>Climate </a:t>
            </a:r>
            <a:r>
              <a:rPr lang="en-US" sz="1600" b="1">
                <a:latin typeface="Arial" panose="020B0604020202020204" pitchFamily="34" charset="0"/>
                <a:cs typeface="Arial" panose="020B0604020202020204" pitchFamily="34" charset="0"/>
              </a:rPr>
              <a:t>Action Plan Carbon </a:t>
            </a:r>
            <a:r>
              <a:rPr lang="en-US" sz="1600" b="1" dirty="0">
                <a:latin typeface="Arial" panose="020B0604020202020204" pitchFamily="34" charset="0"/>
                <a:cs typeface="Arial" panose="020B0604020202020204" pitchFamily="34" charset="0"/>
              </a:rPr>
              <a:t>Reduction Strategies: </a:t>
            </a:r>
          </a:p>
          <a:p>
            <a:pPr marL="342900" lvl="0" indent="-342900" hangingPunct="0">
              <a:lnSpc>
                <a:spcPct val="150000"/>
              </a:lnSpc>
              <a:spcBef>
                <a:spcPts val="600"/>
              </a:spcBef>
              <a:buFont typeface="+mj-lt"/>
              <a:buAutoNum type="arabicPeriod"/>
            </a:pPr>
            <a:r>
              <a:rPr lang="en-US" sz="1400" dirty="0">
                <a:latin typeface="Arial" panose="020B0604020202020204" pitchFamily="34" charset="0"/>
                <a:cs typeface="Arial" panose="020B0604020202020204" pitchFamily="34" charset="0"/>
              </a:rPr>
              <a:t>Implement a phased carbon pricing system across the university</a:t>
            </a:r>
          </a:p>
          <a:p>
            <a:pPr marL="342900" lvl="0" indent="-342900" hangingPunct="0">
              <a:lnSpc>
                <a:spcPct val="150000"/>
              </a:lnSpc>
              <a:buFont typeface="+mj-lt"/>
              <a:buAutoNum type="arabicPeriod"/>
            </a:pPr>
            <a:r>
              <a:rPr lang="en-US" sz="1400" dirty="0">
                <a:latin typeface="Arial" panose="020B0604020202020204" pitchFamily="34" charset="0"/>
                <a:cs typeface="Arial" panose="020B0604020202020204" pitchFamily="34" charset="0"/>
              </a:rPr>
              <a:t>Source 100% of electricity from renewable sources by 2025</a:t>
            </a:r>
          </a:p>
          <a:p>
            <a:pPr marL="342900" lvl="0" indent="-342900" hangingPunct="0">
              <a:lnSpc>
                <a:spcPct val="150000"/>
              </a:lnSpc>
              <a:buFont typeface="+mj-lt"/>
              <a:buAutoNum type="arabicPeriod"/>
            </a:pPr>
            <a:r>
              <a:rPr lang="en-US" sz="1400" dirty="0">
                <a:latin typeface="Arial" panose="020B0604020202020204" pitchFamily="34" charset="0"/>
                <a:cs typeface="Arial" panose="020B0604020202020204" pitchFamily="34" charset="0"/>
              </a:rPr>
              <a:t>Electrify 100% of the University’s fleet vehicles</a:t>
            </a:r>
          </a:p>
          <a:p>
            <a:pPr marL="342900" lvl="0" indent="-342900" hangingPunct="0">
              <a:lnSpc>
                <a:spcPct val="150000"/>
              </a:lnSpc>
              <a:buFont typeface="+mj-lt"/>
              <a:buAutoNum type="arabicPeriod"/>
            </a:pPr>
            <a:r>
              <a:rPr lang="en-US" sz="1400" dirty="0">
                <a:latin typeface="Arial" panose="020B0604020202020204" pitchFamily="34" charset="0"/>
                <a:cs typeface="Arial" panose="020B0604020202020204" pitchFamily="34" charset="0"/>
              </a:rPr>
              <a:t>Establish a zero carbon heating and cooling strategy for North, South and Downtown Central Plants</a:t>
            </a:r>
          </a:p>
          <a:p>
            <a:pPr marL="342900" lvl="0" indent="-342900" hangingPunct="0">
              <a:lnSpc>
                <a:spcPct val="150000"/>
              </a:lnSpc>
              <a:buFont typeface="+mj-lt"/>
              <a:buAutoNum type="arabicPeriod"/>
            </a:pPr>
            <a:r>
              <a:rPr lang="en-US" sz="1400" dirty="0">
                <a:latin typeface="Arial" panose="020B0604020202020204" pitchFamily="34" charset="0"/>
                <a:cs typeface="Arial" panose="020B0604020202020204" pitchFamily="34" charset="0"/>
              </a:rPr>
              <a:t>Achieve zero waste across all university material streams</a:t>
            </a:r>
          </a:p>
          <a:p>
            <a:pPr marL="342900" lvl="0" indent="-342900" hangingPunct="0">
              <a:lnSpc>
                <a:spcPct val="150000"/>
              </a:lnSpc>
              <a:buFont typeface="+mj-lt"/>
              <a:buAutoNum type="arabicPeriod"/>
            </a:pPr>
            <a:r>
              <a:rPr lang="en-US" sz="1400" dirty="0">
                <a:latin typeface="Arial" panose="020B0604020202020204" pitchFamily="34" charset="0"/>
                <a:cs typeface="Arial" panose="020B0604020202020204" pitchFamily="34" charset="0"/>
              </a:rPr>
              <a:t>Attain a 30% reduction in building energy use through conservation measures </a:t>
            </a:r>
          </a:p>
          <a:p>
            <a:pPr marL="342900" lvl="0" indent="-342900" hangingPunct="0">
              <a:lnSpc>
                <a:spcPct val="150000"/>
              </a:lnSpc>
              <a:buFont typeface="+mj-lt"/>
              <a:buAutoNum type="arabicPeriod"/>
            </a:pPr>
            <a:r>
              <a:rPr lang="en-US" sz="1400" dirty="0">
                <a:latin typeface="Arial" panose="020B0604020202020204" pitchFamily="34" charset="0"/>
                <a:cs typeface="Arial" panose="020B0604020202020204" pitchFamily="34" charset="0"/>
              </a:rPr>
              <a:t>Create zero carbon commuting pathways for student, faculty and staff </a:t>
            </a:r>
          </a:p>
          <a:p>
            <a:pPr marL="342900" lvl="0" indent="-342900" hangingPunct="0">
              <a:lnSpc>
                <a:spcPct val="150000"/>
              </a:lnSpc>
              <a:buFont typeface="+mj-lt"/>
              <a:buAutoNum type="arabicPeriod"/>
            </a:pPr>
            <a:r>
              <a:rPr lang="en-US" sz="1400" dirty="0">
                <a:latin typeface="Arial" panose="020B0604020202020204" pitchFamily="34" charset="0"/>
                <a:cs typeface="Arial" panose="020B0604020202020204" pitchFamily="34" charset="0"/>
              </a:rPr>
              <a:t>Quantify the carbon impact of our university’s food system by 2021 and set goals to half that by 2030</a:t>
            </a:r>
          </a:p>
          <a:p>
            <a:pPr marL="342900" lvl="0" indent="-342900" hangingPunct="0">
              <a:lnSpc>
                <a:spcPct val="150000"/>
              </a:lnSpc>
              <a:buFont typeface="+mj-lt"/>
              <a:buAutoNum type="arabicPeriod"/>
            </a:pPr>
            <a:r>
              <a:rPr lang="en-US" sz="1400" dirty="0">
                <a:latin typeface="Arial" panose="020B0604020202020204" pitchFamily="34" charset="0"/>
                <a:cs typeface="Arial" panose="020B0604020202020204" pitchFamily="34" charset="0"/>
              </a:rPr>
              <a:t>Purchase offsets to achieve climate neutrality with greatest local impact</a:t>
            </a:r>
          </a:p>
          <a:p>
            <a:pPr marL="342900" lvl="0" indent="-342900" hangingPunct="0">
              <a:lnSpc>
                <a:spcPct val="150000"/>
              </a:lnSpc>
              <a:buFont typeface="+mj-lt"/>
              <a:buAutoNum type="arabicPeriod"/>
            </a:pPr>
            <a:r>
              <a:rPr lang="en-US" sz="1400" dirty="0">
                <a:latin typeface="Arial" panose="020B0604020202020204" pitchFamily="34" charset="0"/>
                <a:cs typeface="Arial" panose="020B0604020202020204" pitchFamily="34" charset="0"/>
              </a:rPr>
              <a:t>Craft cutting-edge climate action analysis metrics and continuous improvement system</a:t>
            </a: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March 24, 2020</a:t>
            </a:r>
          </a:p>
        </p:txBody>
      </p:sp>
    </p:spTree>
    <p:extLst>
      <p:ext uri="{BB962C8B-B14F-4D97-AF65-F5344CB8AC3E}">
        <p14:creationId xmlns:p14="http://schemas.microsoft.com/office/powerpoint/2010/main" val="273140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University at Buffalo</a:t>
            </a:r>
          </a:p>
        </p:txBody>
      </p:sp>
      <p:sp>
        <p:nvSpPr>
          <p:cNvPr id="12" name="TextBox 11"/>
          <p:cNvSpPr txBox="1"/>
          <p:nvPr/>
        </p:nvSpPr>
        <p:spPr>
          <a:xfrm>
            <a:off x="152400" y="1276350"/>
            <a:ext cx="8763000" cy="3570208"/>
          </a:xfrm>
          <a:prstGeom prst="rect">
            <a:avLst/>
          </a:prstGeom>
          <a:noFill/>
          <a:ln>
            <a:noFill/>
          </a:ln>
        </p:spPr>
        <p:txBody>
          <a:bodyPr wrap="square" rtlCol="0">
            <a:spAutoFit/>
          </a:bodyPr>
          <a:lstStyle/>
          <a:p>
            <a:pPr hangingPunct="0"/>
            <a:r>
              <a:rPr lang="en-US" sz="1600" b="1" dirty="0">
                <a:latin typeface="Arial" panose="020B0604020202020204" pitchFamily="34" charset="0"/>
                <a:cs typeface="Arial" panose="020B0604020202020204" pitchFamily="34" charset="0"/>
              </a:rPr>
              <a:t>Campus Living  </a:t>
            </a:r>
          </a:p>
          <a:p>
            <a:pPr hangingPunct="0"/>
            <a:r>
              <a:rPr lang="en-US" sz="1400" dirty="0">
                <a:latin typeface="Arial" panose="020B0604020202020204" pitchFamily="34" charset="0"/>
                <a:cs typeface="Arial" panose="020B0604020202020204" pitchFamily="34" charset="0"/>
              </a:rPr>
              <a:t> </a:t>
            </a:r>
          </a:p>
          <a:p>
            <a:pPr hangingPunct="0"/>
            <a:r>
              <a:rPr lang="en-US" sz="1400" b="1" i="1" dirty="0">
                <a:latin typeface="Arial" panose="020B0604020202020204" pitchFamily="34" charset="0"/>
                <a:cs typeface="Arial" panose="020B0604020202020204" pitchFamily="34" charset="0"/>
              </a:rPr>
              <a:t>VISION</a:t>
            </a:r>
            <a:r>
              <a:rPr lang="en-US" sz="1400" dirty="0">
                <a:latin typeface="Arial" panose="020B0604020202020204" pitchFamily="34" charset="0"/>
                <a:cs typeface="Arial" panose="020B0604020202020204" pitchFamily="34" charset="0"/>
              </a:rPr>
              <a:t>		To be the Benchmark for a World Class Student Housing Program</a:t>
            </a:r>
          </a:p>
          <a:p>
            <a:pPr hangingPunct="0"/>
            <a:r>
              <a:rPr lang="en-US" sz="1400" dirty="0">
                <a:latin typeface="Arial" panose="020B0604020202020204" pitchFamily="34" charset="0"/>
                <a:cs typeface="Arial" panose="020B0604020202020204" pitchFamily="34" charset="0"/>
              </a:rPr>
              <a:t> </a:t>
            </a:r>
          </a:p>
          <a:p>
            <a:pPr hangingPunct="0"/>
            <a:r>
              <a:rPr lang="en-US" sz="1400" b="1" i="1" dirty="0">
                <a:latin typeface="Arial" panose="020B0604020202020204" pitchFamily="34" charset="0"/>
                <a:cs typeface="Arial" panose="020B0604020202020204" pitchFamily="34" charset="0"/>
              </a:rPr>
              <a:t>MISSION</a:t>
            </a:r>
            <a:r>
              <a:rPr lang="en-US" sz="1400" dirty="0">
                <a:latin typeface="Arial" panose="020B0604020202020204" pitchFamily="34" charset="0"/>
                <a:cs typeface="Arial" panose="020B0604020202020204" pitchFamily="34" charset="0"/>
              </a:rPr>
              <a:t>		Inclusive Residential Communities,</a:t>
            </a:r>
          </a:p>
          <a:p>
            <a:pPr hangingPunct="0"/>
            <a:r>
              <a:rPr lang="en-US" sz="1400" dirty="0">
                <a:latin typeface="Arial" panose="020B0604020202020204" pitchFamily="34" charset="0"/>
                <a:cs typeface="Arial" panose="020B0604020202020204" pitchFamily="34" charset="0"/>
              </a:rPr>
              <a:t>		Personal Growth and Learning,</a:t>
            </a:r>
          </a:p>
          <a:p>
            <a:pPr hangingPunct="0"/>
            <a:r>
              <a:rPr lang="en-US" sz="1400" dirty="0">
                <a:latin typeface="Arial" panose="020B0604020202020204" pitchFamily="34" charset="0"/>
                <a:cs typeface="Arial" panose="020B0604020202020204" pitchFamily="34" charset="0"/>
              </a:rPr>
              <a:t>		Every Day for Every One. </a:t>
            </a:r>
          </a:p>
          <a:p>
            <a:pPr hangingPunct="0"/>
            <a:endParaRPr lang="en-US" sz="1400" dirty="0">
              <a:latin typeface="Arial" panose="020B0604020202020204" pitchFamily="34" charset="0"/>
              <a:cs typeface="Arial" panose="020B0604020202020204" pitchFamily="34" charset="0"/>
            </a:endParaRPr>
          </a:p>
          <a:p>
            <a:pPr hangingPunct="0"/>
            <a:r>
              <a:rPr lang="en-US" sz="1400" dirty="0">
                <a:latin typeface="Arial" panose="020B0604020202020204" pitchFamily="34" charset="0"/>
                <a:cs typeface="Arial" panose="020B0604020202020204" pitchFamily="34" charset="0"/>
              </a:rPr>
              <a:t> </a:t>
            </a:r>
            <a:r>
              <a:rPr lang="en-US" sz="1400" b="1" i="1" dirty="0">
                <a:latin typeface="Arial" panose="020B0604020202020204" pitchFamily="34" charset="0"/>
                <a:cs typeface="Arial" panose="020B0604020202020204" pitchFamily="34" charset="0"/>
              </a:rPr>
              <a:t>VALUES</a:t>
            </a:r>
            <a:r>
              <a:rPr lang="en-US" sz="1400" i="1" dirty="0">
                <a:latin typeface="Arial" panose="020B0604020202020204" pitchFamily="34" charset="0"/>
                <a:cs typeface="Arial" panose="020B0604020202020204" pitchFamily="34" charset="0"/>
              </a:rPr>
              <a:t>		Inclusion: </a:t>
            </a:r>
            <a:r>
              <a:rPr lang="en-US" sz="1400" dirty="0">
                <a:latin typeface="Arial" panose="020B0604020202020204" pitchFamily="34" charset="0"/>
                <a:cs typeface="Arial" panose="020B0604020202020204" pitchFamily="34" charset="0"/>
              </a:rPr>
              <a:t>	Creating a community that welcomes and celebrates every student, staff 			and guest with all of their diverse identities, beliefs and ways of thinking.</a:t>
            </a:r>
          </a:p>
          <a:p>
            <a:pPr marL="1828800" indent="-1828800" hangingPunct="0"/>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Learning:</a:t>
            </a:r>
            <a:r>
              <a:rPr lang="en-US" sz="1400" dirty="0">
                <a:latin typeface="Arial" panose="020B0604020202020204" pitchFamily="34" charset="0"/>
                <a:cs typeface="Arial" panose="020B0604020202020204" pitchFamily="34" charset="0"/>
              </a:rPr>
              <a:t>	Cultivating an environment for all students and staff to expand their 	knowledge through exploration and engagement.</a:t>
            </a:r>
          </a:p>
          <a:p>
            <a:pPr marL="1828800" indent="-1828800" hangingPunct="0"/>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Safety: </a:t>
            </a:r>
            <a:r>
              <a:rPr lang="en-US" sz="1400" dirty="0">
                <a:latin typeface="Arial" panose="020B0604020202020204" pitchFamily="34" charset="0"/>
                <a:cs typeface="Arial" panose="020B0604020202020204" pitchFamily="34" charset="0"/>
              </a:rPr>
              <a:t>	Foster an environment that protects the community’s physical, personal 	(psychological, sociological), technological and economic well-being.</a:t>
            </a:r>
          </a:p>
          <a:p>
            <a:pPr marL="1828800" indent="-1828800" hangingPunct="0"/>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Integrity</a:t>
            </a:r>
            <a:r>
              <a:rPr lang="en-US" sz="1400" dirty="0">
                <a:latin typeface="Arial" panose="020B0604020202020204" pitchFamily="34" charset="0"/>
                <a:cs typeface="Arial" panose="020B0604020202020204" pitchFamily="34" charset="0"/>
              </a:rPr>
              <a:t>:	Demonstrating honesty, reliability, trustworthiness and ethical behavior in 	all we do.  </a:t>
            </a: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March 24, 2020</a:t>
            </a:r>
          </a:p>
        </p:txBody>
      </p:sp>
    </p:spTree>
    <p:extLst>
      <p:ext uri="{BB962C8B-B14F-4D97-AF65-F5344CB8AC3E}">
        <p14:creationId xmlns:p14="http://schemas.microsoft.com/office/powerpoint/2010/main" val="580454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Sustainability</a:t>
            </a:r>
          </a:p>
        </p:txBody>
      </p:sp>
      <p:sp>
        <p:nvSpPr>
          <p:cNvPr id="12" name="TextBox 11"/>
          <p:cNvSpPr txBox="1"/>
          <p:nvPr/>
        </p:nvSpPr>
        <p:spPr>
          <a:xfrm>
            <a:off x="152400" y="1276350"/>
            <a:ext cx="8763000" cy="4038093"/>
          </a:xfrm>
          <a:prstGeom prst="rect">
            <a:avLst/>
          </a:prstGeom>
          <a:noFill/>
          <a:ln>
            <a:noFill/>
          </a:ln>
        </p:spPr>
        <p:txBody>
          <a:bodyPr wrap="square" rtlCol="0">
            <a:spAutoFit/>
          </a:bodyPr>
          <a:lstStyle/>
          <a:p>
            <a:pPr hangingPunct="0"/>
            <a:r>
              <a:rPr lang="en-US" sz="1400" b="1" i="1" dirty="0">
                <a:latin typeface="Arial" panose="020B0604020202020204" pitchFamily="34" charset="0"/>
                <a:cs typeface="Arial" panose="020B0604020202020204" pitchFamily="34" charset="0"/>
              </a:rPr>
              <a:t>DASNY</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LEED Silver minimum </a:t>
            </a:r>
          </a:p>
          <a:p>
            <a:pPr hangingPunct="0"/>
            <a:endParaRPr lang="en-US" sz="1400" b="1" dirty="0">
              <a:latin typeface="Arial" panose="020B0604020202020204" pitchFamily="34" charset="0"/>
              <a:cs typeface="Arial" panose="020B0604020202020204" pitchFamily="34" charset="0"/>
            </a:endParaRPr>
          </a:p>
          <a:p>
            <a:pPr hangingPunct="0"/>
            <a:r>
              <a:rPr lang="en-US" sz="1400" b="1" i="1" dirty="0">
                <a:latin typeface="Arial" panose="020B0604020202020204" pitchFamily="34" charset="0"/>
                <a:cs typeface="Arial" panose="020B0604020202020204" pitchFamily="34" charset="0"/>
              </a:rPr>
              <a:t>SUNY</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Program Directive 1B-2 Net Zero Carbon Buildings</a:t>
            </a:r>
          </a:p>
          <a:p>
            <a:pPr lvl="0" hangingPunct="0">
              <a:lnSpc>
                <a:spcPct val="150000"/>
              </a:lnSpc>
              <a:spcBef>
                <a:spcPts val="600"/>
              </a:spcBef>
            </a:pPr>
            <a:r>
              <a:rPr lang="en-US" sz="1400" dirty="0">
                <a:latin typeface="Arial" panose="020B0604020202020204" pitchFamily="34" charset="0"/>
                <a:cs typeface="Arial" panose="020B0604020202020204" pitchFamily="34" charset="0"/>
              </a:rPr>
              <a:t>		Net-Zero Energy Ready (NZER) Building</a:t>
            </a:r>
          </a:p>
          <a:p>
            <a:pPr hangingPunct="0"/>
            <a:endParaRPr lang="en-US" sz="1400" b="1" i="1" dirty="0">
              <a:latin typeface="Arial" panose="020B0604020202020204" pitchFamily="34" charset="0"/>
              <a:cs typeface="Arial" panose="020B0604020202020204" pitchFamily="34" charset="0"/>
            </a:endParaRPr>
          </a:p>
          <a:p>
            <a:pPr hangingPunct="0"/>
            <a:r>
              <a:rPr lang="en-US" sz="1400" b="1" i="1" dirty="0">
                <a:latin typeface="Arial" panose="020B0604020202020204" pitchFamily="34" charset="0"/>
                <a:cs typeface="Arial" panose="020B0604020202020204" pitchFamily="34" charset="0"/>
              </a:rPr>
              <a:t>University at Buffalo </a:t>
            </a:r>
          </a:p>
          <a:p>
            <a:pPr lvl="0" hangingPunct="0">
              <a:lnSpc>
                <a:spcPct val="150000"/>
              </a:lnSpc>
              <a:spcBef>
                <a:spcPts val="600"/>
              </a:spcBef>
            </a:pPr>
            <a:r>
              <a:rPr lang="en-US" sz="1400" dirty="0">
                <a:latin typeface="Arial" panose="020B0604020202020204" pitchFamily="34" charset="0"/>
                <a:cs typeface="Arial" panose="020B0604020202020204" pitchFamily="34" charset="0"/>
              </a:rPr>
              <a:t>		Focus on health, well-being, culture and learning</a:t>
            </a:r>
          </a:p>
          <a:p>
            <a:pPr lvl="0" hangingPunct="0">
              <a:lnSpc>
                <a:spcPct val="150000"/>
              </a:lnSpc>
              <a:spcBef>
                <a:spcPts val="600"/>
              </a:spcBef>
            </a:pPr>
            <a:r>
              <a:rPr lang="en-US" sz="1400" dirty="0">
                <a:latin typeface="Arial" panose="020B0604020202020204" pitchFamily="34" charset="0"/>
                <a:cs typeface="Arial" panose="020B0604020202020204" pitchFamily="34" charset="0"/>
              </a:rPr>
              <a:t>		Support the Climate Action Plan and Campus Living vision, mission and values</a:t>
            </a:r>
          </a:p>
          <a:p>
            <a:pPr lvl="0" hangingPunct="0">
              <a:spcBef>
                <a:spcPts val="600"/>
              </a:spcBef>
            </a:pPr>
            <a:r>
              <a:rPr lang="en-US" sz="1400" dirty="0">
                <a:latin typeface="Arial" panose="020B0604020202020204" pitchFamily="34" charset="0"/>
                <a:cs typeface="Arial" panose="020B0604020202020204" pitchFamily="34" charset="0"/>
              </a:rPr>
              <a:t>		Additional guidance and rating systems; Fitwell, WELL, Passive House, Living 			Building Challenge, in full or in principal.</a:t>
            </a:r>
          </a:p>
          <a:p>
            <a:pPr lvl="0" hangingPunct="0">
              <a:lnSpc>
                <a:spcPct val="150000"/>
              </a:lnSpc>
              <a:spcBef>
                <a:spcPts val="600"/>
              </a:spcBef>
            </a:pPr>
            <a:endParaRPr lang="en-US" sz="1400" dirty="0">
              <a:latin typeface="Arial" panose="020B0604020202020204" pitchFamily="34" charset="0"/>
              <a:cs typeface="Arial" panose="020B0604020202020204" pitchFamily="34" charset="0"/>
            </a:endParaRPr>
          </a:p>
          <a:p>
            <a:pPr lvl="0" hangingPunct="0">
              <a:lnSpc>
                <a:spcPct val="150000"/>
              </a:lnSpc>
              <a:spcBef>
                <a:spcPts val="600"/>
              </a:spcBef>
            </a:pPr>
            <a:endParaRPr lang="en-US" sz="1400" dirty="0">
              <a:latin typeface="Arial" panose="020B0604020202020204" pitchFamily="34" charset="0"/>
              <a:cs typeface="Arial" panose="020B0604020202020204" pitchFamily="34" charset="0"/>
            </a:endParaRPr>
          </a:p>
          <a:p>
            <a:pPr lvl="0" hangingPunct="0">
              <a:lnSpc>
                <a:spcPct val="150000"/>
              </a:lnSpc>
              <a:spcBef>
                <a:spcPts val="600"/>
              </a:spcBef>
            </a:pPr>
            <a:endParaRPr lang="en-US" sz="1400" dirty="0">
              <a:latin typeface="Arial" panose="020B0604020202020204" pitchFamily="34" charset="0"/>
              <a:cs typeface="Arial" panose="020B0604020202020204" pitchFamily="34" charset="0"/>
            </a:endParaRP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March 24, 2020</a:t>
            </a:r>
          </a:p>
        </p:txBody>
      </p:sp>
    </p:spTree>
    <p:extLst>
      <p:ext uri="{BB962C8B-B14F-4D97-AF65-F5344CB8AC3E}">
        <p14:creationId xmlns:p14="http://schemas.microsoft.com/office/powerpoint/2010/main" val="39121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Scope of Work</a:t>
            </a:r>
          </a:p>
        </p:txBody>
      </p:sp>
      <p:sp>
        <p:nvSpPr>
          <p:cNvPr id="12" name="TextBox 11"/>
          <p:cNvSpPr txBox="1"/>
          <p:nvPr/>
        </p:nvSpPr>
        <p:spPr>
          <a:xfrm>
            <a:off x="152400" y="1276350"/>
            <a:ext cx="8763000" cy="3277820"/>
          </a:xfrm>
          <a:prstGeom prst="rect">
            <a:avLst/>
          </a:prstGeom>
          <a:noFill/>
          <a:ln>
            <a:noFill/>
          </a:ln>
        </p:spPr>
        <p:txBody>
          <a:bodyPr wrap="square" rtlCol="0">
            <a:spAutoFit/>
          </a:bodyPr>
          <a:lstStyle/>
          <a:p>
            <a:pPr marL="285750" lvl="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600-bed dormitory with first floor mixed use.  Located on UB’s North Campus in Amherst </a:t>
            </a:r>
          </a:p>
          <a:p>
            <a:pPr marL="285750" lvl="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Consultant will be required to work with Construction Manager at Risk/CM Build and produce early foundation/site utility package.</a:t>
            </a:r>
          </a:p>
          <a:p>
            <a:pPr marL="285750" lvl="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A programming report will be provided to the successful project team.  The program document will address key project scope such as confirmation of exact bed count, bed type mix, RA ratios and amenity spaces. The document will establish objectives for environmental and resilient design, as well as requirements for academic or commercial program spaces.  </a:t>
            </a:r>
          </a:p>
          <a:p>
            <a:pPr marL="285750" lvl="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Integrated Design Process throughout the project, including implementation of the Owners Project Requirement (OPR) document, and recommended Basis Of Design (BOD) documentation to be updated at each phase of the work. </a:t>
            </a:r>
          </a:p>
          <a:p>
            <a:pPr marL="285750" lvl="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Use of innovative design to achieve the highest building performance.</a:t>
            </a:r>
          </a:p>
          <a:p>
            <a:pPr marL="285750" lvl="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Requirements for a human-centered, healthy, comfortable, flexible, and supportive environment for the occupants, which creates a sense of belonging in the overall campus community. </a:t>
            </a: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March 24, 2020</a:t>
            </a:r>
          </a:p>
        </p:txBody>
      </p:sp>
    </p:spTree>
    <p:extLst>
      <p:ext uri="{BB962C8B-B14F-4D97-AF65-F5344CB8AC3E}">
        <p14:creationId xmlns:p14="http://schemas.microsoft.com/office/powerpoint/2010/main" val="1653675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Scope of Work</a:t>
            </a:r>
          </a:p>
        </p:txBody>
      </p:sp>
      <p:sp>
        <p:nvSpPr>
          <p:cNvPr id="12" name="TextBox 11"/>
          <p:cNvSpPr txBox="1"/>
          <p:nvPr/>
        </p:nvSpPr>
        <p:spPr>
          <a:xfrm>
            <a:off x="152400" y="1276350"/>
            <a:ext cx="8763000" cy="2554545"/>
          </a:xfrm>
          <a:prstGeom prst="rect">
            <a:avLst/>
          </a:prstGeom>
          <a:noFill/>
          <a:ln>
            <a:noFill/>
          </a:ln>
        </p:spPr>
        <p:txBody>
          <a:bodyPr wrap="square" rtlCol="0">
            <a:spAutoFit/>
          </a:bodyPr>
          <a:lstStyle/>
          <a:p>
            <a:pPr marL="285750" lvl="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Performance Modeling to inform design and budget, supplemented by Energy Modeling to refine energy performance and provide predictive information on energy use and energy cost, reflecting on established EUI targets.</a:t>
            </a:r>
          </a:p>
          <a:p>
            <a:pPr marL="285750" lvl="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Student occupancy is required for the start of the Fall 2023 semester (Construction completion 7/2023).</a:t>
            </a:r>
          </a:p>
          <a:p>
            <a:pPr marL="285750" lvl="0" indent="-28575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Incorporation of DASNY and SUNY sustainability requirements.</a:t>
            </a:r>
          </a:p>
          <a:p>
            <a:pPr marL="285750" lvl="0" indent="-28575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Identification and employment of sustainability program(s) that supports UB’s strategies, mission, value and vision. </a:t>
            </a:r>
          </a:p>
          <a:p>
            <a:pPr marL="285750" lvl="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The requirement is for the project to be Net Zero Carbon. Additionally, the building shall be ready with the infrastructure needed to achieve Net Zero Energy building performance. This NZER performance will be achieved by a future separate Owner addition of renewable energy systems on-site.</a:t>
            </a: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March 24, 2020</a:t>
            </a:r>
          </a:p>
        </p:txBody>
      </p:sp>
    </p:spTree>
    <p:extLst>
      <p:ext uri="{BB962C8B-B14F-4D97-AF65-F5344CB8AC3E}">
        <p14:creationId xmlns:p14="http://schemas.microsoft.com/office/powerpoint/2010/main" val="1877224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Scope of Work</a:t>
            </a:r>
          </a:p>
        </p:txBody>
      </p:sp>
      <p:sp>
        <p:nvSpPr>
          <p:cNvPr id="12" name="TextBox 11"/>
          <p:cNvSpPr txBox="1"/>
          <p:nvPr/>
        </p:nvSpPr>
        <p:spPr>
          <a:xfrm>
            <a:off x="152400" y="1276350"/>
            <a:ext cx="8763000" cy="1477328"/>
          </a:xfrm>
          <a:prstGeom prst="rect">
            <a:avLst/>
          </a:prstGeom>
          <a:noFill/>
          <a:ln>
            <a:noFill/>
          </a:ln>
        </p:spPr>
        <p:txBody>
          <a:bodyPr wrap="square" rtlCol="0">
            <a:spAutoFit/>
          </a:bodyPr>
          <a:lstStyle/>
          <a:p>
            <a:pPr marL="285750" lvl="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Post Occupancy Evaluation period engagement for up to one year’s duration with the intent of:</a:t>
            </a:r>
          </a:p>
          <a:p>
            <a:pPr marL="742950" lvl="1"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Confirming energy and usability performance goals</a:t>
            </a:r>
          </a:p>
          <a:p>
            <a:pPr marL="742950" lvl="1"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Implementing reasonable adjustments for performance improvements</a:t>
            </a:r>
          </a:p>
          <a:p>
            <a:pPr marL="742950" lvl="1"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Developing case studies and lessons learned documents to share </a:t>
            </a:r>
          </a:p>
          <a:p>
            <a:pPr marL="742950" lvl="1"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Refining the ZNC-ready solution to strengthen its replicability as an approach for future projects </a:t>
            </a: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March 24, 2020</a:t>
            </a:r>
          </a:p>
        </p:txBody>
      </p:sp>
    </p:spTree>
    <p:extLst>
      <p:ext uri="{BB962C8B-B14F-4D97-AF65-F5344CB8AC3E}">
        <p14:creationId xmlns:p14="http://schemas.microsoft.com/office/powerpoint/2010/main" val="101381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Scope of Work</a:t>
            </a:r>
          </a:p>
        </p:txBody>
      </p:sp>
      <p:sp>
        <p:nvSpPr>
          <p:cNvPr id="12" name="TextBox 11"/>
          <p:cNvSpPr txBox="1"/>
          <p:nvPr/>
        </p:nvSpPr>
        <p:spPr>
          <a:xfrm>
            <a:off x="152400" y="1276350"/>
            <a:ext cx="8763000" cy="1908215"/>
          </a:xfrm>
          <a:prstGeom prst="rect">
            <a:avLst/>
          </a:prstGeom>
          <a:noFill/>
          <a:ln>
            <a:noFill/>
          </a:ln>
        </p:spPr>
        <p:txBody>
          <a:bodyPr wrap="square" rtlCol="0">
            <a:spAutoFit/>
          </a:bodyPr>
          <a:lstStyle/>
          <a:p>
            <a:pPr hangingPunct="0">
              <a:spcBef>
                <a:spcPts val="600"/>
              </a:spcBef>
            </a:pPr>
            <a:r>
              <a:rPr lang="en-US" sz="1400" b="1" dirty="0">
                <a:latin typeface="Arial" panose="020B0604020202020204" pitchFamily="34" charset="0"/>
                <a:cs typeface="Arial" panose="020B0604020202020204" pitchFamily="34" charset="0"/>
              </a:rPr>
              <a:t>Specific Energy goals include:</a:t>
            </a:r>
          </a:p>
          <a:p>
            <a:pPr marL="285750" lvl="0" indent="-28575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Design and construct a highly energy efficient building with significantly reduced energy consumption, below the energy code standard for new buildings. </a:t>
            </a:r>
          </a:p>
          <a:p>
            <a:pPr marL="285750" lvl="0" indent="-28575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The project, at initial occupancy, shall be NZC + NZER; any energy use can be offset on a net annual basis by the future installation of on-site renewable energy.</a:t>
            </a:r>
          </a:p>
          <a:p>
            <a:pPr marL="285750" lvl="0" indent="-28575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Design must incorporate a zero carbon heating and cooling strategy.</a:t>
            </a:r>
          </a:p>
          <a:p>
            <a:pPr marL="285750" lvl="0" indent="-28575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The project intends to meet a site Energy Use Intensity (EUI) of 31 </a:t>
            </a:r>
            <a:r>
              <a:rPr lang="en-US" sz="1400" dirty="0" err="1">
                <a:latin typeface="Arial" panose="020B0604020202020204" pitchFamily="34" charset="0"/>
                <a:cs typeface="Arial" panose="020B0604020202020204" pitchFamily="34" charset="0"/>
              </a:rPr>
              <a:t>kBTU</a:t>
            </a:r>
            <a:r>
              <a:rPr lang="en-US" sz="1400" dirty="0">
                <a:latin typeface="Arial" panose="020B0604020202020204" pitchFamily="34" charset="0"/>
                <a:cs typeface="Arial" panose="020B0604020202020204" pitchFamily="34" charset="0"/>
              </a:rPr>
              <a:t>/SF/Year or less.</a:t>
            </a: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March 24, 2020</a:t>
            </a:r>
          </a:p>
        </p:txBody>
      </p:sp>
    </p:spTree>
    <p:extLst>
      <p:ext uri="{BB962C8B-B14F-4D97-AF65-F5344CB8AC3E}">
        <p14:creationId xmlns:p14="http://schemas.microsoft.com/office/powerpoint/2010/main" val="749693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Scope of Work</a:t>
            </a:r>
          </a:p>
        </p:txBody>
      </p:sp>
      <p:sp>
        <p:nvSpPr>
          <p:cNvPr id="12" name="TextBox 11"/>
          <p:cNvSpPr txBox="1"/>
          <p:nvPr/>
        </p:nvSpPr>
        <p:spPr>
          <a:xfrm>
            <a:off x="152400" y="1276350"/>
            <a:ext cx="8763000" cy="3862596"/>
          </a:xfrm>
          <a:prstGeom prst="rect">
            <a:avLst/>
          </a:prstGeom>
          <a:noFill/>
          <a:ln>
            <a:noFill/>
          </a:ln>
        </p:spPr>
        <p:txBody>
          <a:bodyPr wrap="square" rtlCol="0">
            <a:spAutoFit/>
          </a:bodyPr>
          <a:lstStyle/>
          <a:p>
            <a:pPr hangingPunct="0">
              <a:spcBef>
                <a:spcPts val="600"/>
              </a:spcBef>
            </a:pPr>
            <a:r>
              <a:rPr lang="en-US" sz="1400" b="1" dirty="0">
                <a:latin typeface="Arial" panose="020B0604020202020204" pitchFamily="34" charset="0"/>
                <a:cs typeface="Arial" panose="020B0604020202020204" pitchFamily="34" charset="0"/>
              </a:rPr>
              <a:t>Other goals include:</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Community: the project shall consider the uniqueness of the University at Buffalo community, it’s students and its student residence and will foster a positive, sensitive atmosphere and value academic success. </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Adaptability:  the project shall consider the needs of its future residents, and the necessary adaptability of the facility to accommodate these changing requirements. </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Teaching tool:  the project shall consider opportunities to utilize the facility as a teaching tool, showcasing and exemplifying sustainability as part of the University’s Sustainable Development Goals.   </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Focus on health, well-being, culture and learning for the occupants of the building.  </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Indoor Air Quality and Materials:   As NZEB goal achievement requires a tight building envelope and highly controlled ventilation, it is imperative to reduce the toxins in building materials and to design the building to enhance indoor air quality.  Project shall focus on air quality goals and maintenance of air quality in operations.</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Construction Waste reduction: The SUNY system has a Zero Waste Goal and this project requires a minimum diversion rate of 75% (by volume or weight) of total construction and demolition,                    non-hazardous material through recycle, reuse, and/or salvage.</a:t>
            </a: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March 24, 2020</a:t>
            </a:r>
          </a:p>
        </p:txBody>
      </p:sp>
    </p:spTree>
    <p:extLst>
      <p:ext uri="{BB962C8B-B14F-4D97-AF65-F5344CB8AC3E}">
        <p14:creationId xmlns:p14="http://schemas.microsoft.com/office/powerpoint/2010/main" val="408071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Agenda</a:t>
            </a:r>
          </a:p>
        </p:txBody>
      </p:sp>
      <p:sp>
        <p:nvSpPr>
          <p:cNvPr id="12" name="TextBox 11"/>
          <p:cNvSpPr txBox="1"/>
          <p:nvPr/>
        </p:nvSpPr>
        <p:spPr>
          <a:xfrm>
            <a:off x="152400" y="1276350"/>
            <a:ext cx="8763000" cy="5616922"/>
          </a:xfrm>
          <a:prstGeom prst="rect">
            <a:avLst/>
          </a:prstGeom>
          <a:noFill/>
          <a:ln>
            <a:noFill/>
          </a:ln>
        </p:spPr>
        <p:txBody>
          <a:bodyPr wrap="square" rtlCol="0">
            <a:spAutoFit/>
          </a:bodyPr>
          <a:lstStyle/>
          <a:p>
            <a:pPr marL="0" marR="0" lvl="0" indent="0" algn="l" defTabSz="914400" rtl="0" eaLnBrk="1" fontAlgn="auto" latinLnBrk="0" hangingPunct="0">
              <a:lnSpc>
                <a:spcPct val="100000"/>
              </a:lnSpc>
              <a:spcBef>
                <a:spcPts val="60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lvl="0" indent="-285750" hangingPunct="0">
              <a:lnSpc>
                <a:spcPct val="150000"/>
              </a:lnSpc>
              <a:spcBef>
                <a:spcPts val="600"/>
              </a:spcBef>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Introductions</a:t>
            </a:r>
          </a:p>
          <a:p>
            <a:pPr marL="285750" lvl="0" indent="-285750" hangingPunct="0">
              <a:lnSpc>
                <a:spcPct val="150000"/>
              </a:lnSpc>
              <a:spcBef>
                <a:spcPts val="600"/>
              </a:spcBef>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Overview of UB’s Physical Comprehensive Plan</a:t>
            </a:r>
          </a:p>
          <a:p>
            <a:pPr marL="285750" lvl="0" indent="-285750" hangingPunct="0">
              <a:lnSpc>
                <a:spcPct val="150000"/>
              </a:lnSpc>
              <a:spcBef>
                <a:spcPts val="600"/>
              </a:spcBef>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General RFP Requirements</a:t>
            </a:r>
          </a:p>
          <a:p>
            <a:pPr marL="285750" lvl="0" indent="-285750" hangingPunct="0">
              <a:lnSpc>
                <a:spcPct val="150000"/>
              </a:lnSpc>
              <a:spcBef>
                <a:spcPts val="600"/>
              </a:spcBef>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Project Information</a:t>
            </a:r>
          </a:p>
          <a:p>
            <a:pPr marL="285750" lvl="0" indent="-285750" hangingPunct="0">
              <a:lnSpc>
                <a:spcPct val="150000"/>
              </a:lnSpc>
              <a:spcBef>
                <a:spcPts val="600"/>
              </a:spcBef>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Technical and Cost Proposals</a:t>
            </a:r>
          </a:p>
          <a:p>
            <a:pPr marL="285750" lvl="0" indent="-285750" hangingPunct="0">
              <a:lnSpc>
                <a:spcPct val="150000"/>
              </a:lnSpc>
              <a:spcBef>
                <a:spcPts val="600"/>
              </a:spcBef>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Selection and Evaluation of Proposals</a:t>
            </a:r>
          </a:p>
          <a:p>
            <a:pPr marL="285750" lvl="0" indent="-285750" hangingPunct="0">
              <a:lnSpc>
                <a:spcPct val="150000"/>
              </a:lnSpc>
              <a:spcBef>
                <a:spcPts val="600"/>
              </a:spcBef>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Submission of Proposals</a:t>
            </a:r>
          </a:p>
          <a:p>
            <a:pPr marL="285750" lvl="0" indent="-285750" hangingPunct="0">
              <a:lnSpc>
                <a:spcPct val="150000"/>
              </a:lnSpc>
              <a:spcBef>
                <a:spcPts val="600"/>
              </a:spcBef>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Questions</a:t>
            </a:r>
          </a:p>
          <a:p>
            <a:pPr marL="285750" lvl="0" indent="-285750" hangingPunct="0">
              <a:lnSpc>
                <a:spcPct val="150000"/>
              </a:lnSpc>
              <a:spcBef>
                <a:spcPts val="600"/>
              </a:spcBef>
              <a:buFont typeface="Arial" panose="020B0604020202020204" pitchFamily="34" charset="0"/>
              <a:buChar char="•"/>
            </a:pPr>
            <a:endParaRPr lang="en-US" sz="1400" dirty="0">
              <a:solidFill>
                <a:prstClr val="black"/>
              </a:solidFill>
              <a:latin typeface="Arial" panose="020B0604020202020204" pitchFamily="34" charset="0"/>
              <a:cs typeface="Arial" panose="020B0604020202020204" pitchFamily="34" charset="0"/>
            </a:endParaRPr>
          </a:p>
          <a:p>
            <a:pPr marL="285750" lvl="0" indent="-285750" hangingPunct="0">
              <a:lnSpc>
                <a:spcPct val="150000"/>
              </a:lnSpc>
              <a:spcBef>
                <a:spcPts val="600"/>
              </a:spcBef>
              <a:buFont typeface="Arial" panose="020B0604020202020204" pitchFamily="34" charset="0"/>
              <a:buChar char="•"/>
            </a:pPr>
            <a:endParaRPr lang="en-US" sz="1400" dirty="0">
              <a:solidFill>
                <a:prstClr val="black"/>
              </a:solidFill>
              <a:latin typeface="Arial" panose="020B0604020202020204" pitchFamily="34" charset="0"/>
              <a:cs typeface="Arial" panose="020B0604020202020204" pitchFamily="34" charset="0"/>
            </a:endParaRPr>
          </a:p>
          <a:p>
            <a:endParaRPr lang="en-US" sz="1400" dirty="0">
              <a:solidFill>
                <a:prstClr val="black"/>
              </a:solidFill>
              <a:latin typeface="Arial" panose="020B0604020202020204" pitchFamily="34" charset="0"/>
              <a:cs typeface="Arial" panose="020B0604020202020204" pitchFamily="34" charset="0"/>
            </a:endParaRPr>
          </a:p>
          <a:p>
            <a:endParaRPr lang="en-US" sz="1400"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0">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0">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0">
              <a:lnSpc>
                <a:spcPct val="100000"/>
              </a:lnSpc>
              <a:spcBef>
                <a:spcPts val="60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March 24, 2020</a:t>
            </a:r>
          </a:p>
        </p:txBody>
      </p:sp>
    </p:spTree>
    <p:extLst>
      <p:ext uri="{BB962C8B-B14F-4D97-AF65-F5344CB8AC3E}">
        <p14:creationId xmlns:p14="http://schemas.microsoft.com/office/powerpoint/2010/main" val="1904745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Scope of Work</a:t>
            </a:r>
          </a:p>
        </p:txBody>
      </p:sp>
      <p:sp>
        <p:nvSpPr>
          <p:cNvPr id="12" name="TextBox 11"/>
          <p:cNvSpPr txBox="1"/>
          <p:nvPr/>
        </p:nvSpPr>
        <p:spPr>
          <a:xfrm>
            <a:off x="152400" y="1276350"/>
            <a:ext cx="8763000" cy="3154710"/>
          </a:xfrm>
          <a:prstGeom prst="rect">
            <a:avLst/>
          </a:prstGeom>
          <a:noFill/>
          <a:ln>
            <a:noFill/>
          </a:ln>
        </p:spPr>
        <p:txBody>
          <a:bodyPr wrap="square" rtlCol="0">
            <a:spAutoFit/>
          </a:bodyPr>
          <a:lstStyle/>
          <a:p>
            <a:pPr hangingPunct="0">
              <a:spcBef>
                <a:spcPts val="600"/>
              </a:spcBef>
            </a:pPr>
            <a:r>
              <a:rPr lang="en-US" sz="1400" b="1" dirty="0">
                <a:latin typeface="Arial" panose="020B0604020202020204" pitchFamily="34" charset="0"/>
                <a:cs typeface="Arial" panose="020B0604020202020204" pitchFamily="34" charset="0"/>
              </a:rPr>
              <a:t>Additional Considerations:</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NYSERDA’s New Commercial Construction Program</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Building to be sensitive to the principals of Universal Design</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DASNY submission requirements are outlined in the RFP and sample contracts</a:t>
            </a:r>
          </a:p>
          <a:p>
            <a:pPr marL="285750" indent="-285750" hangingPunct="0">
              <a:spcBef>
                <a:spcPts val="600"/>
              </a:spcBef>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hangingPunct="0">
              <a:spcBef>
                <a:spcPts val="600"/>
              </a:spcBef>
            </a:pPr>
            <a:r>
              <a:rPr lang="en-US" sz="1400" b="1" dirty="0">
                <a:latin typeface="Arial" panose="020B0604020202020204" pitchFamily="34" charset="0"/>
                <a:cs typeface="Arial" panose="020B0604020202020204" pitchFamily="34" charset="0"/>
              </a:rPr>
              <a:t>SEQRA:</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DASNY’s Office of Environmental Affairs will conduct SEQRA review with support from Design Professional</a:t>
            </a:r>
          </a:p>
          <a:p>
            <a:pPr hangingPunct="0">
              <a:spcBef>
                <a:spcPts val="600"/>
              </a:spcBef>
            </a:pPr>
            <a:endParaRPr lang="en-US" sz="1400" b="1" dirty="0">
              <a:latin typeface="Arial" panose="020B0604020202020204" pitchFamily="34" charset="0"/>
              <a:cs typeface="Arial" panose="020B0604020202020204" pitchFamily="34" charset="0"/>
            </a:endParaRPr>
          </a:p>
          <a:p>
            <a:pPr hangingPunct="0">
              <a:spcBef>
                <a:spcPts val="600"/>
              </a:spcBef>
            </a:pPr>
            <a:r>
              <a:rPr lang="en-US" sz="1400" b="1" dirty="0">
                <a:latin typeface="Arial" panose="020B0604020202020204" pitchFamily="34" charset="0"/>
                <a:cs typeface="Arial" panose="020B0604020202020204" pitchFamily="34" charset="0"/>
              </a:rPr>
              <a:t>Permitting:</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Construction Permitting Agency - DASNY </a:t>
            </a: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March 24, 2020</a:t>
            </a:r>
          </a:p>
        </p:txBody>
      </p:sp>
    </p:spTree>
    <p:extLst>
      <p:ext uri="{BB962C8B-B14F-4D97-AF65-F5344CB8AC3E}">
        <p14:creationId xmlns:p14="http://schemas.microsoft.com/office/powerpoint/2010/main" val="2535232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Budget and Schedule </a:t>
            </a:r>
          </a:p>
        </p:txBody>
      </p:sp>
      <p:sp>
        <p:nvSpPr>
          <p:cNvPr id="12" name="TextBox 11"/>
          <p:cNvSpPr txBox="1"/>
          <p:nvPr/>
        </p:nvSpPr>
        <p:spPr>
          <a:xfrm>
            <a:off x="152400" y="1276350"/>
            <a:ext cx="8763000" cy="3231654"/>
          </a:xfrm>
          <a:prstGeom prst="rect">
            <a:avLst/>
          </a:prstGeom>
          <a:noFill/>
          <a:ln>
            <a:noFill/>
          </a:ln>
        </p:spPr>
        <p:txBody>
          <a:bodyPr wrap="square" rtlCol="0">
            <a:spAutoFit/>
          </a:bodyPr>
          <a:lstStyle/>
          <a:p>
            <a:pPr hangingPunct="0">
              <a:spcBef>
                <a:spcPts val="600"/>
              </a:spcBef>
            </a:pPr>
            <a:r>
              <a:rPr lang="en-US" sz="1400" b="1" i="1" dirty="0">
                <a:latin typeface="Arial" panose="020B0604020202020204" pitchFamily="34" charset="0"/>
                <a:cs typeface="Arial" panose="020B0604020202020204" pitchFamily="34" charset="0"/>
              </a:rPr>
              <a:t>Estimated Construction Budget	</a:t>
            </a:r>
            <a:r>
              <a:rPr lang="en-US" sz="1400" dirty="0">
                <a:latin typeface="Arial" panose="020B0604020202020204" pitchFamily="34" charset="0"/>
                <a:cs typeface="Arial" panose="020B0604020202020204" pitchFamily="34" charset="0"/>
              </a:rPr>
              <a:t>		$73,000,000</a:t>
            </a:r>
          </a:p>
          <a:p>
            <a:pPr marL="285750" indent="-285750" hangingPunct="0">
              <a:spcBef>
                <a:spcPts val="600"/>
              </a:spcBef>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hangingPunct="0">
              <a:spcBef>
                <a:spcPts val="600"/>
              </a:spcBef>
            </a:pPr>
            <a:r>
              <a:rPr lang="en-US" sz="1400" b="1" i="1" dirty="0">
                <a:latin typeface="Arial" panose="020B0604020202020204" pitchFamily="34" charset="0"/>
                <a:cs typeface="Arial" panose="020B0604020202020204" pitchFamily="34" charset="0"/>
              </a:rPr>
              <a:t>Schedule</a:t>
            </a:r>
            <a:r>
              <a:rPr lang="en-US" sz="1400" dirty="0">
                <a:latin typeface="Arial" panose="020B0604020202020204" pitchFamily="34" charset="0"/>
                <a:cs typeface="Arial" panose="020B0604020202020204" pitchFamily="34" charset="0"/>
              </a:rPr>
              <a:t> </a:t>
            </a:r>
          </a:p>
          <a:p>
            <a:pPr hangingPunct="0">
              <a:spcBef>
                <a:spcPts val="600"/>
              </a:spcBef>
            </a:pPr>
            <a:r>
              <a:rPr lang="en-US" sz="1400" dirty="0">
                <a:latin typeface="Arial" panose="020B0604020202020204" pitchFamily="34" charset="0"/>
                <a:cs typeface="Arial" panose="020B0604020202020204" pitchFamily="34" charset="0"/>
              </a:rPr>
              <a:t>	Issuance of RFP			03/05/2020	</a:t>
            </a:r>
          </a:p>
          <a:p>
            <a:pPr hangingPunct="0">
              <a:spcBef>
                <a:spcPts val="600"/>
              </a:spcBef>
            </a:pPr>
            <a:r>
              <a:rPr lang="en-US" sz="1400" dirty="0">
                <a:latin typeface="Arial" panose="020B0604020202020204" pitchFamily="34" charset="0"/>
                <a:cs typeface="Arial" panose="020B0604020202020204" pitchFamily="34" charset="0"/>
              </a:rPr>
              <a:t>	Pre-Proposal Meeting			03/24/2020	(3:00 PM)</a:t>
            </a:r>
          </a:p>
          <a:p>
            <a:pPr hangingPunct="0">
              <a:spcBef>
                <a:spcPts val="600"/>
              </a:spcBef>
            </a:pPr>
            <a:r>
              <a:rPr lang="en-US" sz="1400" dirty="0">
                <a:latin typeface="Arial" panose="020B0604020202020204" pitchFamily="34" charset="0"/>
                <a:cs typeface="Arial" panose="020B0604020202020204" pitchFamily="34" charset="0"/>
              </a:rPr>
              <a:t>	Deadline for RFP Questions		03/27/2020	(5:00 PM)</a:t>
            </a:r>
          </a:p>
          <a:p>
            <a:pPr hangingPunct="0">
              <a:spcBef>
                <a:spcPts val="600"/>
              </a:spcBef>
            </a:pPr>
            <a:r>
              <a:rPr lang="en-US" sz="1400" dirty="0">
                <a:latin typeface="Arial" panose="020B0604020202020204" pitchFamily="34" charset="0"/>
                <a:cs typeface="Arial" panose="020B0604020202020204" pitchFamily="34" charset="0"/>
              </a:rPr>
              <a:t>	Post Responses to RFP Questions		04/01/2020</a:t>
            </a:r>
          </a:p>
          <a:p>
            <a:pPr hangingPunct="0">
              <a:spcBef>
                <a:spcPts val="600"/>
              </a:spcBef>
            </a:pPr>
            <a:r>
              <a:rPr lang="en-US" sz="1400" dirty="0">
                <a:latin typeface="Arial" panose="020B0604020202020204" pitchFamily="34" charset="0"/>
                <a:cs typeface="Arial" panose="020B0604020202020204" pitchFamily="34" charset="0"/>
              </a:rPr>
              <a:t>	Proposal Due Date			04/09/2020	(5:00 PM)</a:t>
            </a:r>
          </a:p>
          <a:p>
            <a:pPr hangingPunct="0">
              <a:spcBef>
                <a:spcPts val="600"/>
              </a:spcBef>
            </a:pPr>
            <a:r>
              <a:rPr lang="en-US" sz="1400" dirty="0">
                <a:latin typeface="Arial" panose="020B0604020202020204" pitchFamily="34" charset="0"/>
                <a:cs typeface="Arial" panose="020B0604020202020204" pitchFamily="34" charset="0"/>
              </a:rPr>
              <a:t>	Interviews/Presentations (no earlier than)	05/07/2020</a:t>
            </a:r>
          </a:p>
          <a:p>
            <a:pPr hangingPunct="0">
              <a:spcBef>
                <a:spcPts val="600"/>
              </a:spcBef>
            </a:pPr>
            <a:r>
              <a:rPr lang="en-US" sz="1400" dirty="0">
                <a:latin typeface="Arial" panose="020B0604020202020204" pitchFamily="34" charset="0"/>
                <a:cs typeface="Arial" panose="020B0604020202020204" pitchFamily="34" charset="0"/>
              </a:rPr>
              <a:t>	Notice of Award (no earlier than)		05/21/2020</a:t>
            </a:r>
          </a:p>
          <a:p>
            <a:pPr hangingPunct="0">
              <a:spcBef>
                <a:spcPts val="600"/>
              </a:spcBef>
            </a:pPr>
            <a:endParaRPr lang="en-US" sz="1400" dirty="0">
              <a:latin typeface="Arial" panose="020B0604020202020204" pitchFamily="34" charset="0"/>
              <a:cs typeface="Arial" panose="020B0604020202020204" pitchFamily="34" charset="0"/>
            </a:endParaRP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March 24, 2020</a:t>
            </a:r>
          </a:p>
        </p:txBody>
      </p:sp>
    </p:spTree>
    <p:extLst>
      <p:ext uri="{BB962C8B-B14F-4D97-AF65-F5344CB8AC3E}">
        <p14:creationId xmlns:p14="http://schemas.microsoft.com/office/powerpoint/2010/main" val="837194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Qualifications </a:t>
            </a:r>
          </a:p>
        </p:txBody>
      </p:sp>
      <p:sp>
        <p:nvSpPr>
          <p:cNvPr id="12" name="TextBox 11"/>
          <p:cNvSpPr txBox="1"/>
          <p:nvPr/>
        </p:nvSpPr>
        <p:spPr>
          <a:xfrm>
            <a:off x="152400" y="1276350"/>
            <a:ext cx="8763000" cy="3570208"/>
          </a:xfrm>
          <a:prstGeom prst="rect">
            <a:avLst/>
          </a:prstGeom>
          <a:noFill/>
          <a:ln>
            <a:noFill/>
          </a:ln>
        </p:spPr>
        <p:txBody>
          <a:bodyPr wrap="square" rtlCol="0">
            <a:spAutoFit/>
          </a:bodyPr>
          <a:lstStyle/>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The Design Team shall have recent experience within the past 10 years, in designing and constructing residence halls, or other institutional buildings, that are similar in size, scope, schedule duration, and/or complexity;</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The Design Team shall have a demonstrated history of successful collaboration and design innovation in constructing complex facilities using engineering/procurement/construction (“EPC”) methodologies and integrative processes;</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The Design Team or team members shall have a demonstrated history of work on low-energy buildings and/or buildings achieving a high-performing certificate such as Net Zero and/or Net Zero Ready Buildings, LEED, Passive House, and Living Building Challenge, or other sustainability programs. Demonstrated expertise in Building Science and use of low-carbon materials is of value;</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Experience with CM at Risk/CM Build project delivery methodology; </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Project estimating capabilities; and </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An established and verified QA/QC Program.</a:t>
            </a:r>
          </a:p>
          <a:p>
            <a:pPr hangingPunct="0">
              <a:spcBef>
                <a:spcPts val="600"/>
              </a:spcBef>
            </a:pPr>
            <a:endParaRPr lang="en-US" sz="1400" dirty="0">
              <a:latin typeface="Arial" panose="020B0604020202020204" pitchFamily="34" charset="0"/>
              <a:cs typeface="Arial" panose="020B0604020202020204" pitchFamily="34" charset="0"/>
            </a:endParaRP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March 24, 2020</a:t>
            </a:r>
          </a:p>
        </p:txBody>
      </p:sp>
    </p:spTree>
    <p:extLst>
      <p:ext uri="{BB962C8B-B14F-4D97-AF65-F5344CB8AC3E}">
        <p14:creationId xmlns:p14="http://schemas.microsoft.com/office/powerpoint/2010/main" val="3780854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Technical Proposal</a:t>
            </a:r>
          </a:p>
        </p:txBody>
      </p:sp>
      <p:sp>
        <p:nvSpPr>
          <p:cNvPr id="12" name="TextBox 11"/>
          <p:cNvSpPr txBox="1"/>
          <p:nvPr/>
        </p:nvSpPr>
        <p:spPr>
          <a:xfrm>
            <a:off x="152400" y="1276350"/>
            <a:ext cx="8763000" cy="3231654"/>
          </a:xfrm>
          <a:prstGeom prst="rect">
            <a:avLst/>
          </a:prstGeom>
          <a:noFill/>
          <a:ln>
            <a:noFill/>
          </a:ln>
        </p:spPr>
        <p:txBody>
          <a:bodyPr wrap="square" rtlCol="0">
            <a:spAutoFit/>
          </a:bodyPr>
          <a:lstStyle/>
          <a:p>
            <a:pPr hangingPunct="0">
              <a:spcBef>
                <a:spcPts val="600"/>
              </a:spcBef>
            </a:pPr>
            <a:r>
              <a:rPr lang="en-US" sz="1400" dirty="0">
                <a:latin typeface="Arial" panose="020B0604020202020204" pitchFamily="34" charset="0"/>
                <a:cs typeface="Arial" panose="020B0604020202020204" pitchFamily="34" charset="0"/>
              </a:rPr>
              <a:t>Tab 1	Cover Letter</a:t>
            </a:r>
          </a:p>
          <a:p>
            <a:pPr hangingPunct="0">
              <a:spcBef>
                <a:spcPts val="600"/>
              </a:spcBef>
            </a:pPr>
            <a:r>
              <a:rPr lang="en-US" sz="1400" dirty="0">
                <a:latin typeface="Arial" panose="020B0604020202020204" pitchFamily="34" charset="0"/>
                <a:cs typeface="Arial" panose="020B0604020202020204" pitchFamily="34" charset="0"/>
              </a:rPr>
              <a:t>Tab 2	Project Team</a:t>
            </a:r>
          </a:p>
          <a:p>
            <a:pPr hangingPunct="0">
              <a:spcBef>
                <a:spcPts val="600"/>
              </a:spcBef>
            </a:pPr>
            <a:r>
              <a:rPr lang="en-US" sz="1400" dirty="0">
                <a:latin typeface="Arial" panose="020B0604020202020204" pitchFamily="34" charset="0"/>
                <a:cs typeface="Arial" panose="020B0604020202020204" pitchFamily="34" charset="0"/>
              </a:rPr>
              <a:t>Tab 3	Project Experience</a:t>
            </a:r>
          </a:p>
          <a:p>
            <a:pPr hangingPunct="0">
              <a:spcBef>
                <a:spcPts val="600"/>
              </a:spcBef>
            </a:pPr>
            <a:r>
              <a:rPr lang="en-US" sz="1400" dirty="0">
                <a:latin typeface="Arial" panose="020B0604020202020204" pitchFamily="34" charset="0"/>
                <a:cs typeface="Arial" panose="020B0604020202020204" pitchFamily="34" charset="0"/>
              </a:rPr>
              <a:t>Tab 4	Project Approach and Schedule</a:t>
            </a:r>
          </a:p>
          <a:p>
            <a:pPr hangingPunct="0">
              <a:spcBef>
                <a:spcPts val="600"/>
              </a:spcBef>
            </a:pPr>
            <a:r>
              <a:rPr lang="en-US" sz="1400" dirty="0">
                <a:latin typeface="Arial" panose="020B0604020202020204" pitchFamily="34" charset="0"/>
                <a:cs typeface="Arial" panose="020B0604020202020204" pitchFamily="34" charset="0"/>
              </a:rPr>
              <a:t>Tab 5	Utilization Plan</a:t>
            </a:r>
          </a:p>
          <a:p>
            <a:pPr hangingPunct="0">
              <a:spcBef>
                <a:spcPts val="600"/>
              </a:spcBef>
            </a:pPr>
            <a:r>
              <a:rPr lang="en-US" sz="1400" dirty="0">
                <a:latin typeface="Arial" panose="020B0604020202020204" pitchFamily="34" charset="0"/>
                <a:cs typeface="Arial" panose="020B0604020202020204" pitchFamily="34" charset="0"/>
              </a:rPr>
              <a:t>Tab 6	Diversity Questionnaire</a:t>
            </a:r>
          </a:p>
          <a:p>
            <a:pPr hangingPunct="0">
              <a:spcBef>
                <a:spcPts val="600"/>
              </a:spcBef>
            </a:pPr>
            <a:r>
              <a:rPr lang="en-US" sz="1400" dirty="0">
                <a:latin typeface="Arial" panose="020B0604020202020204" pitchFamily="34" charset="0"/>
                <a:cs typeface="Arial" panose="020B0604020202020204" pitchFamily="34" charset="0"/>
              </a:rPr>
              <a:t>Tab 7	SDVOB Business Plan</a:t>
            </a:r>
          </a:p>
          <a:p>
            <a:pPr hangingPunct="0">
              <a:spcBef>
                <a:spcPts val="600"/>
              </a:spcBef>
            </a:pPr>
            <a:r>
              <a:rPr lang="en-US" sz="1400" dirty="0">
                <a:latin typeface="Arial" panose="020B0604020202020204" pitchFamily="34" charset="0"/>
                <a:cs typeface="Arial" panose="020B0604020202020204" pitchFamily="34" charset="0"/>
              </a:rPr>
              <a:t>Tab 8	Certificates</a:t>
            </a:r>
          </a:p>
          <a:p>
            <a:pPr hangingPunct="0">
              <a:spcBef>
                <a:spcPts val="600"/>
              </a:spcBef>
            </a:pPr>
            <a:r>
              <a:rPr lang="en-US" sz="1400" dirty="0">
                <a:latin typeface="Arial" panose="020B0604020202020204" pitchFamily="34" charset="0"/>
                <a:cs typeface="Arial" panose="020B0604020202020204" pitchFamily="34" charset="0"/>
              </a:rPr>
              <a:t>Tab 9	W-9 Form</a:t>
            </a:r>
          </a:p>
          <a:p>
            <a:pPr hangingPunct="0">
              <a:spcBef>
                <a:spcPts val="600"/>
              </a:spcBef>
            </a:pPr>
            <a:r>
              <a:rPr lang="en-US" sz="1400" dirty="0">
                <a:latin typeface="Arial" panose="020B0604020202020204" pitchFamily="34" charset="0"/>
                <a:cs typeface="Arial" panose="020B0604020202020204" pitchFamily="34" charset="0"/>
              </a:rPr>
              <a:t>Tab 10	Additional Information </a:t>
            </a:r>
          </a:p>
          <a:p>
            <a:pPr hangingPunct="0">
              <a:spcBef>
                <a:spcPts val="600"/>
              </a:spcBef>
            </a:pPr>
            <a:endParaRPr lang="en-US" sz="1400" dirty="0">
              <a:latin typeface="Arial" panose="020B0604020202020204" pitchFamily="34" charset="0"/>
              <a:cs typeface="Arial" panose="020B0604020202020204" pitchFamily="34" charset="0"/>
            </a:endParaRP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March 24, 2020</a:t>
            </a:r>
          </a:p>
        </p:txBody>
      </p:sp>
    </p:spTree>
    <p:extLst>
      <p:ext uri="{BB962C8B-B14F-4D97-AF65-F5344CB8AC3E}">
        <p14:creationId xmlns:p14="http://schemas.microsoft.com/office/powerpoint/2010/main" val="875475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Cost Proposal</a:t>
            </a:r>
          </a:p>
        </p:txBody>
      </p:sp>
      <p:sp>
        <p:nvSpPr>
          <p:cNvPr id="12" name="TextBox 11"/>
          <p:cNvSpPr txBox="1"/>
          <p:nvPr/>
        </p:nvSpPr>
        <p:spPr>
          <a:xfrm>
            <a:off x="152400" y="1276350"/>
            <a:ext cx="8763000" cy="1769715"/>
          </a:xfrm>
          <a:prstGeom prst="rect">
            <a:avLst/>
          </a:prstGeom>
          <a:noFill/>
          <a:ln>
            <a:noFill/>
          </a:ln>
        </p:spPr>
        <p:txBody>
          <a:bodyPr wrap="square" rtlCol="0">
            <a:spAutoFit/>
          </a:bodyPr>
          <a:lstStyle/>
          <a:p>
            <a:pPr hangingPunct="0">
              <a:spcBef>
                <a:spcPts val="600"/>
              </a:spcBef>
            </a:pPr>
            <a:r>
              <a:rPr lang="en-US" sz="1400" dirty="0">
                <a:latin typeface="Arial" panose="020B0604020202020204" pitchFamily="34" charset="0"/>
                <a:cs typeface="Arial" panose="020B0604020202020204" pitchFamily="34" charset="0"/>
              </a:rPr>
              <a:t>Tab 1	Cover Letter</a:t>
            </a:r>
          </a:p>
          <a:p>
            <a:pPr hangingPunct="0">
              <a:spcBef>
                <a:spcPts val="600"/>
              </a:spcBef>
            </a:pPr>
            <a:r>
              <a:rPr lang="en-US" sz="1400" dirty="0">
                <a:latin typeface="Arial" panose="020B0604020202020204" pitchFamily="34" charset="0"/>
                <a:cs typeface="Arial" panose="020B0604020202020204" pitchFamily="34" charset="0"/>
              </a:rPr>
              <a:t>Tab 2	Man/Womanpower and Costs</a:t>
            </a:r>
          </a:p>
          <a:p>
            <a:pPr hangingPunct="0">
              <a:spcBef>
                <a:spcPts val="600"/>
              </a:spcBef>
            </a:pPr>
            <a:r>
              <a:rPr lang="en-US" sz="1400" dirty="0">
                <a:latin typeface="Arial" panose="020B0604020202020204" pitchFamily="34" charset="0"/>
                <a:cs typeface="Arial" panose="020B0604020202020204" pitchFamily="34" charset="0"/>
              </a:rPr>
              <a:t>Tab 3	Overhead and Profit Multiplier</a:t>
            </a:r>
          </a:p>
          <a:p>
            <a:pPr hangingPunct="0">
              <a:spcBef>
                <a:spcPts val="600"/>
              </a:spcBef>
            </a:pPr>
            <a:r>
              <a:rPr lang="en-US" sz="1400" dirty="0">
                <a:latin typeface="Arial" panose="020B0604020202020204" pitchFamily="34" charset="0"/>
                <a:cs typeface="Arial" panose="020B0604020202020204" pitchFamily="34" charset="0"/>
              </a:rPr>
              <a:t>Tab 4	Classification &amp; Rate Form</a:t>
            </a:r>
          </a:p>
          <a:p>
            <a:pPr hangingPunct="0">
              <a:spcBef>
                <a:spcPts val="600"/>
              </a:spcBef>
            </a:pPr>
            <a:r>
              <a:rPr lang="en-US" sz="1400" dirty="0">
                <a:latin typeface="Arial" panose="020B0604020202020204" pitchFamily="34" charset="0"/>
                <a:cs typeface="Arial" panose="020B0604020202020204" pitchFamily="34" charset="0"/>
              </a:rPr>
              <a:t>Tab 5	Insurance Certificate</a:t>
            </a:r>
          </a:p>
          <a:p>
            <a:pPr hangingPunct="0">
              <a:spcBef>
                <a:spcPts val="600"/>
              </a:spcBef>
            </a:pPr>
            <a:endParaRPr lang="en-US" sz="1400" dirty="0">
              <a:latin typeface="Arial" panose="020B0604020202020204" pitchFamily="34" charset="0"/>
              <a:cs typeface="Arial" panose="020B0604020202020204" pitchFamily="34" charset="0"/>
            </a:endParaRP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March 24, 2020</a:t>
            </a:r>
          </a:p>
        </p:txBody>
      </p:sp>
    </p:spTree>
    <p:extLst>
      <p:ext uri="{BB962C8B-B14F-4D97-AF65-F5344CB8AC3E}">
        <p14:creationId xmlns:p14="http://schemas.microsoft.com/office/powerpoint/2010/main" val="1001110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Additional Forms</a:t>
            </a:r>
          </a:p>
        </p:txBody>
      </p:sp>
      <p:sp>
        <p:nvSpPr>
          <p:cNvPr id="12" name="TextBox 11"/>
          <p:cNvSpPr txBox="1"/>
          <p:nvPr/>
        </p:nvSpPr>
        <p:spPr>
          <a:xfrm>
            <a:off x="152400" y="1276350"/>
            <a:ext cx="8763000" cy="1477328"/>
          </a:xfrm>
          <a:prstGeom prst="rect">
            <a:avLst/>
          </a:prstGeom>
          <a:noFill/>
          <a:ln>
            <a:noFill/>
          </a:ln>
        </p:spPr>
        <p:txBody>
          <a:bodyPr wrap="square" rtlCol="0">
            <a:spAutoFit/>
          </a:bodyPr>
          <a:lstStyle/>
          <a:p>
            <a:pPr hangingPunct="0">
              <a:spcBef>
                <a:spcPts val="600"/>
              </a:spcBef>
            </a:pPr>
            <a:r>
              <a:rPr lang="en-US" sz="1400" dirty="0">
                <a:latin typeface="Arial" panose="020B0604020202020204" pitchFamily="34" charset="0"/>
                <a:cs typeface="Arial" panose="020B0604020202020204" pitchFamily="34" charset="0"/>
              </a:rPr>
              <a:t>Provide the following forms loosely:</a:t>
            </a:r>
          </a:p>
          <a:p>
            <a:pPr hangingPunct="0">
              <a:spcBef>
                <a:spcPts val="600"/>
              </a:spcBef>
            </a:pPr>
            <a:endParaRPr lang="en-US" sz="1400" dirty="0">
              <a:latin typeface="Arial" panose="020B0604020202020204" pitchFamily="34" charset="0"/>
              <a:cs typeface="Arial" panose="020B0604020202020204" pitchFamily="34" charset="0"/>
            </a:endParaRP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Complete the NYS Vendor Responsibility Questionnaire online and submit a copy of the certification page</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Completed Procurement Lobbying Law Certification</a:t>
            </a:r>
          </a:p>
          <a:p>
            <a:pPr hangingPunct="0">
              <a:spcBef>
                <a:spcPts val="600"/>
              </a:spcBef>
            </a:pPr>
            <a:endParaRPr lang="en-US" sz="1400" dirty="0">
              <a:latin typeface="Arial" panose="020B0604020202020204" pitchFamily="34" charset="0"/>
              <a:cs typeface="Arial" panose="020B0604020202020204" pitchFamily="34" charset="0"/>
            </a:endParaRP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March 24, 2020</a:t>
            </a:r>
          </a:p>
        </p:txBody>
      </p:sp>
    </p:spTree>
    <p:extLst>
      <p:ext uri="{BB962C8B-B14F-4D97-AF65-F5344CB8AC3E}">
        <p14:creationId xmlns:p14="http://schemas.microsoft.com/office/powerpoint/2010/main" val="1759238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Selection and Evaluation of Proposals</a:t>
            </a:r>
          </a:p>
        </p:txBody>
      </p:sp>
      <p:sp>
        <p:nvSpPr>
          <p:cNvPr id="12" name="TextBox 11"/>
          <p:cNvSpPr txBox="1"/>
          <p:nvPr/>
        </p:nvSpPr>
        <p:spPr>
          <a:xfrm>
            <a:off x="152400" y="1276350"/>
            <a:ext cx="8763000" cy="1985159"/>
          </a:xfrm>
          <a:prstGeom prst="rect">
            <a:avLst/>
          </a:prstGeom>
          <a:noFill/>
          <a:ln>
            <a:noFill/>
          </a:ln>
        </p:spPr>
        <p:txBody>
          <a:bodyPr wrap="square" rtlCol="0">
            <a:spAutoFit/>
          </a:bodyPr>
          <a:lstStyle/>
          <a:p>
            <a:pPr hangingPunct="0">
              <a:spcBef>
                <a:spcPts val="600"/>
              </a:spcBef>
            </a:pPr>
            <a:endParaRPr lang="en-US" sz="1400" dirty="0">
              <a:latin typeface="Arial" panose="020B0604020202020204" pitchFamily="34" charset="0"/>
              <a:cs typeface="Arial" panose="020B0604020202020204" pitchFamily="34" charset="0"/>
            </a:endParaRP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Incomplete proposals may be rejected.</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Evaluation will be conducted by a Committee selected by DASNY.</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Criteria for selection shall be the qualifications required by Section 2 and Section 3 of the RFP.</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DASNY may request some or all of the firms submitting proposals to provide a presentation of their proposal. </a:t>
            </a:r>
          </a:p>
          <a:p>
            <a:pPr hangingPunct="0">
              <a:spcBef>
                <a:spcPts val="600"/>
              </a:spcBef>
            </a:pPr>
            <a:endParaRPr lang="en-US" sz="1400" dirty="0">
              <a:latin typeface="Arial" panose="020B0604020202020204" pitchFamily="34" charset="0"/>
              <a:cs typeface="Arial" panose="020B0604020202020204" pitchFamily="34" charset="0"/>
            </a:endParaRP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March 24, 2020</a:t>
            </a:r>
          </a:p>
        </p:txBody>
      </p:sp>
    </p:spTree>
    <p:extLst>
      <p:ext uri="{BB962C8B-B14F-4D97-AF65-F5344CB8AC3E}">
        <p14:creationId xmlns:p14="http://schemas.microsoft.com/office/powerpoint/2010/main" val="3528126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Submission of Technical and Cost Proposal</a:t>
            </a:r>
          </a:p>
        </p:txBody>
      </p:sp>
      <p:sp>
        <p:nvSpPr>
          <p:cNvPr id="12" name="TextBox 11"/>
          <p:cNvSpPr txBox="1"/>
          <p:nvPr/>
        </p:nvSpPr>
        <p:spPr>
          <a:xfrm>
            <a:off x="152400" y="1276350"/>
            <a:ext cx="8763000" cy="2569934"/>
          </a:xfrm>
          <a:prstGeom prst="rect">
            <a:avLst/>
          </a:prstGeom>
          <a:noFill/>
          <a:ln>
            <a:noFill/>
          </a:ln>
        </p:spPr>
        <p:txBody>
          <a:bodyPr wrap="square" rtlCol="0">
            <a:spAutoFit/>
          </a:bodyPr>
          <a:lstStyle/>
          <a:p>
            <a:pPr hangingPunct="0">
              <a:spcBef>
                <a:spcPts val="600"/>
              </a:spcBef>
            </a:pPr>
            <a:r>
              <a:rPr lang="en-US" sz="1400" dirty="0">
                <a:latin typeface="Arial" panose="020B0604020202020204" pitchFamily="34" charset="0"/>
                <a:cs typeface="Arial" panose="020B0604020202020204" pitchFamily="34" charset="0"/>
              </a:rPr>
              <a:t>Technical Proposal:</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Seven double-sided hard copies</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One electronic copy in PDF format (thumb drive media only)</a:t>
            </a:r>
          </a:p>
          <a:p>
            <a:pPr hangingPunct="0">
              <a:spcBef>
                <a:spcPts val="600"/>
              </a:spcBef>
            </a:pPr>
            <a:endParaRPr lang="en-US" sz="1400" dirty="0">
              <a:latin typeface="Arial" panose="020B0604020202020204" pitchFamily="34" charset="0"/>
              <a:cs typeface="Arial" panose="020B0604020202020204" pitchFamily="34" charset="0"/>
            </a:endParaRPr>
          </a:p>
          <a:p>
            <a:pPr hangingPunct="0">
              <a:spcBef>
                <a:spcPts val="600"/>
              </a:spcBef>
            </a:pPr>
            <a:r>
              <a:rPr lang="en-US" sz="1400" dirty="0">
                <a:latin typeface="Arial" panose="020B0604020202020204" pitchFamily="34" charset="0"/>
                <a:cs typeface="Arial" panose="020B0604020202020204" pitchFamily="34" charset="0"/>
              </a:rPr>
              <a:t>Cost Proposal</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Seven double-sided hard copies </a:t>
            </a:r>
          </a:p>
          <a:p>
            <a:pPr marL="285750" indent="-285750" hangingPunct="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One electronic copy in PDF format (thumb drive media only)</a:t>
            </a:r>
          </a:p>
          <a:p>
            <a:pPr hangingPunct="0">
              <a:spcBef>
                <a:spcPts val="600"/>
              </a:spcBef>
            </a:pPr>
            <a:endParaRPr lang="en-US" sz="1400" dirty="0">
              <a:latin typeface="Arial" panose="020B0604020202020204" pitchFamily="34" charset="0"/>
              <a:cs typeface="Arial" panose="020B0604020202020204" pitchFamily="34" charset="0"/>
            </a:endParaRPr>
          </a:p>
          <a:p>
            <a:pPr lvl="3" hangingPunct="0"/>
            <a:r>
              <a:rPr lang="en-US" sz="1400" dirty="0">
                <a:latin typeface="Arial" panose="020B0604020202020204" pitchFamily="34" charset="0"/>
                <a:cs typeface="Arial" panose="020B0604020202020204" pitchFamily="34" charset="0"/>
              </a:rPr>
              <a:t>      </a:t>
            </a: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March 24, 2020</a:t>
            </a:r>
          </a:p>
        </p:txBody>
      </p:sp>
    </p:spTree>
    <p:extLst>
      <p:ext uri="{BB962C8B-B14F-4D97-AF65-F5344CB8AC3E}">
        <p14:creationId xmlns:p14="http://schemas.microsoft.com/office/powerpoint/2010/main" val="1540196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Reminders</a:t>
            </a:r>
          </a:p>
        </p:txBody>
      </p:sp>
      <p:sp>
        <p:nvSpPr>
          <p:cNvPr id="12" name="TextBox 11"/>
          <p:cNvSpPr txBox="1"/>
          <p:nvPr/>
        </p:nvSpPr>
        <p:spPr>
          <a:xfrm>
            <a:off x="152400" y="1276350"/>
            <a:ext cx="8763000" cy="2954655"/>
          </a:xfrm>
          <a:prstGeom prst="rect">
            <a:avLst/>
          </a:prstGeom>
          <a:noFill/>
          <a:ln>
            <a:noFill/>
          </a:ln>
        </p:spPr>
        <p:txBody>
          <a:bodyPr wrap="square" rtlCol="0">
            <a:spAutoFit/>
          </a:bodyPr>
          <a:lstStyle/>
          <a:p>
            <a:pPr hangingPunct="0">
              <a:spcBef>
                <a:spcPts val="600"/>
              </a:spcBef>
            </a:pPr>
            <a:r>
              <a:rPr lang="en-US" sz="1400" dirty="0">
                <a:latin typeface="Arial" panose="020B0604020202020204" pitchFamily="34" charset="0"/>
                <a:cs typeface="Arial" panose="020B0604020202020204" pitchFamily="34" charset="0"/>
              </a:rPr>
              <a:t>Please submit all written questions by March 27, 2020 at 5:00PM to:</a:t>
            </a:r>
          </a:p>
          <a:p>
            <a:pPr lvl="3" hangingPunct="0">
              <a:spcBef>
                <a:spcPts val="600"/>
              </a:spcBef>
            </a:pPr>
            <a:r>
              <a:rPr lang="en-US" sz="1400" dirty="0">
                <a:latin typeface="Arial" panose="020B0604020202020204" pitchFamily="34" charset="0"/>
                <a:cs typeface="Arial" panose="020B0604020202020204" pitchFamily="34" charset="0"/>
              </a:rPr>
              <a:t>	Christine Ostrander</a:t>
            </a:r>
          </a:p>
          <a:p>
            <a:pPr lvl="3" hangingPunct="0"/>
            <a:r>
              <a:rPr lang="en-US" sz="1400" dirty="0">
                <a:latin typeface="Arial" panose="020B0604020202020204" pitchFamily="34" charset="0"/>
                <a:cs typeface="Arial" panose="020B0604020202020204" pitchFamily="34" charset="0"/>
              </a:rPr>
              <a:t>      	Email:  </a:t>
            </a:r>
            <a:r>
              <a:rPr lang="en-US" sz="1400" dirty="0">
                <a:latin typeface="Arial" panose="020B0604020202020204" pitchFamily="34" charset="0"/>
                <a:cs typeface="Arial" panose="020B0604020202020204" pitchFamily="34" charset="0"/>
                <a:hlinkClick r:id="rId2"/>
              </a:rPr>
              <a:t>RFPCoordinator@dasny.org</a:t>
            </a:r>
            <a:endParaRPr lang="en-US" sz="1400" dirty="0">
              <a:latin typeface="Arial" panose="020B0604020202020204" pitchFamily="34" charset="0"/>
              <a:cs typeface="Arial" panose="020B0604020202020204" pitchFamily="34" charset="0"/>
            </a:endParaRPr>
          </a:p>
          <a:p>
            <a:pPr lvl="3" hangingPunct="0"/>
            <a:endParaRPr lang="en-US" sz="1400" dirty="0">
              <a:latin typeface="Arial" panose="020B0604020202020204" pitchFamily="34" charset="0"/>
              <a:cs typeface="Arial" panose="020B0604020202020204" pitchFamily="34" charset="0"/>
            </a:endParaRPr>
          </a:p>
          <a:p>
            <a:pPr lvl="3" indent="-1371600" hangingPunct="0"/>
            <a:endParaRPr lang="en-US" sz="1400" dirty="0">
              <a:latin typeface="Arial" panose="020B0604020202020204" pitchFamily="34" charset="0"/>
              <a:cs typeface="Arial" panose="020B0604020202020204" pitchFamily="34" charset="0"/>
            </a:endParaRPr>
          </a:p>
          <a:p>
            <a:pPr hangingPunct="0">
              <a:spcBef>
                <a:spcPts val="600"/>
              </a:spcBef>
            </a:pPr>
            <a:r>
              <a:rPr lang="en-US" sz="1400" dirty="0">
                <a:latin typeface="Arial" panose="020B0604020202020204" pitchFamily="34" charset="0"/>
                <a:cs typeface="Arial" panose="020B0604020202020204" pitchFamily="34" charset="0"/>
              </a:rPr>
              <a:t>	Post Responses to RFP Questions		04/01/2020</a:t>
            </a:r>
          </a:p>
          <a:p>
            <a:pPr hangingPunct="0">
              <a:spcBef>
                <a:spcPts val="600"/>
              </a:spcBef>
            </a:pPr>
            <a:r>
              <a:rPr lang="en-US" sz="1400" dirty="0">
                <a:latin typeface="Arial" panose="020B0604020202020204" pitchFamily="34" charset="0"/>
                <a:cs typeface="Arial" panose="020B0604020202020204" pitchFamily="34" charset="0"/>
              </a:rPr>
              <a:t>	</a:t>
            </a:r>
            <a:r>
              <a:rPr lang="en-US" sz="1600" b="1" u="sng" dirty="0">
                <a:latin typeface="Arial" panose="020B0604020202020204" pitchFamily="34" charset="0"/>
                <a:cs typeface="Arial" panose="020B0604020202020204" pitchFamily="34" charset="0"/>
              </a:rPr>
              <a:t>Proposal Due Date			04/09/2020 (5:00 PM)</a:t>
            </a:r>
          </a:p>
          <a:p>
            <a:pPr hangingPunct="0">
              <a:spcBef>
                <a:spcPts val="600"/>
              </a:spcBef>
            </a:pPr>
            <a:r>
              <a:rPr lang="en-US" sz="1400" dirty="0">
                <a:latin typeface="Arial" panose="020B0604020202020204" pitchFamily="34" charset="0"/>
                <a:cs typeface="Arial" panose="020B0604020202020204" pitchFamily="34" charset="0"/>
              </a:rPr>
              <a:t>	Interviews/Presentations (no earlier than)	05/07/2020</a:t>
            </a:r>
          </a:p>
          <a:p>
            <a:pPr hangingPunct="0">
              <a:spcBef>
                <a:spcPts val="600"/>
              </a:spcBef>
            </a:pPr>
            <a:r>
              <a:rPr lang="en-US" sz="1400" dirty="0">
                <a:latin typeface="Arial" panose="020B0604020202020204" pitchFamily="34" charset="0"/>
                <a:cs typeface="Arial" panose="020B0604020202020204" pitchFamily="34" charset="0"/>
              </a:rPr>
              <a:t>	Notice of Award (no earlier than)		05/21/2020</a:t>
            </a:r>
          </a:p>
          <a:p>
            <a:pPr lvl="3" indent="-1371600" hangingPunct="0"/>
            <a:endParaRPr lang="en-US" sz="1400" dirty="0">
              <a:latin typeface="Arial" panose="020B0604020202020204" pitchFamily="34" charset="0"/>
              <a:cs typeface="Arial" panose="020B0604020202020204" pitchFamily="34" charset="0"/>
            </a:endParaRPr>
          </a:p>
          <a:p>
            <a:pPr hangingPunct="0">
              <a:spcBef>
                <a:spcPts val="600"/>
              </a:spcBef>
            </a:pPr>
            <a:endParaRPr lang="en-US" sz="1400" dirty="0">
              <a:latin typeface="Arial" panose="020B0604020202020204" pitchFamily="34" charset="0"/>
              <a:cs typeface="Arial" panose="020B0604020202020204" pitchFamily="34" charset="0"/>
            </a:endParaRP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March 24, 2020</a:t>
            </a:r>
          </a:p>
        </p:txBody>
      </p:sp>
    </p:spTree>
    <p:extLst>
      <p:ext uri="{BB962C8B-B14F-4D97-AF65-F5344CB8AC3E}">
        <p14:creationId xmlns:p14="http://schemas.microsoft.com/office/powerpoint/2010/main" val="1750214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3900" y="1047750"/>
            <a:ext cx="7696200" cy="267765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a:ln>
                  <a:noFill/>
                </a:ln>
                <a:solidFill>
                  <a:prstClr val="black"/>
                </a:solidFill>
                <a:effectLst/>
                <a:uLnTx/>
                <a:uFillTx/>
                <a:latin typeface="Calibri"/>
                <a:ea typeface="+mn-ea"/>
                <a:cs typeface="+mn-cs"/>
              </a:rPr>
              <a:t>University at Buffalo,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State University of New York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New Residence Hall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Request for Proposals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RFP #5559</a:t>
            </a:r>
          </a:p>
        </p:txBody>
      </p:sp>
      <p:sp>
        <p:nvSpPr>
          <p:cNvPr id="4" name="Date Placeholder 1"/>
          <p:cNvSpPr txBox="1">
            <a:spLocks/>
          </p:cNvSpPr>
          <p:nvPr/>
        </p:nvSpPr>
        <p:spPr>
          <a:xfrm>
            <a:off x="2286000" y="4019550"/>
            <a:ext cx="4572000" cy="97155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rPr>
              <a:t>Questions?</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96421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Presenter Introductions</a:t>
            </a:r>
          </a:p>
        </p:txBody>
      </p:sp>
      <p:sp>
        <p:nvSpPr>
          <p:cNvPr id="12" name="TextBox 11"/>
          <p:cNvSpPr txBox="1"/>
          <p:nvPr/>
        </p:nvSpPr>
        <p:spPr>
          <a:xfrm>
            <a:off x="152400" y="1276350"/>
            <a:ext cx="8763000" cy="3631763"/>
          </a:xfrm>
          <a:prstGeom prst="rect">
            <a:avLst/>
          </a:prstGeom>
          <a:noFill/>
          <a:ln>
            <a:noFill/>
          </a:ln>
        </p:spPr>
        <p:txBody>
          <a:bodyPr wrap="square" rtlCol="0">
            <a:spAutoFit/>
          </a:bodyPr>
          <a:lstStyle/>
          <a:p>
            <a:pPr marL="0" marR="0" lvl="0" indent="0" algn="l" defTabSz="914400" rtl="0" eaLnBrk="1" fontAlgn="auto" latinLnBrk="0" hangingPunct="0">
              <a:lnSpc>
                <a:spcPct val="100000"/>
              </a:lnSpc>
              <a:spcBef>
                <a:spcPts val="60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lvl="0" indent="-285750" hangingPunct="0">
              <a:lnSpc>
                <a:spcPct val="150000"/>
              </a:lnSpc>
              <a:spcBef>
                <a:spcPts val="600"/>
              </a:spcBef>
              <a:buFont typeface="Arial" panose="020B0604020202020204" pitchFamily="34" charset="0"/>
              <a:buChar cha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Jackie </a:t>
            </a:r>
            <a:r>
              <a:rPr lang="en-US" sz="1400" dirty="0">
                <a:solidFill>
                  <a:prstClr val="black"/>
                </a:solidFill>
                <a:latin typeface="Arial" panose="020B0604020202020204" pitchFamily="34" charset="0"/>
                <a:cs typeface="Arial" panose="020B0604020202020204" pitchFamily="34" charset="0"/>
              </a:rPr>
              <a:t>McGovern, DASNY Senior Contract Administrator </a:t>
            </a:r>
          </a:p>
          <a:p>
            <a:pPr marL="285750" indent="-285750">
              <a:lnSpc>
                <a:spcPct val="150000"/>
              </a:lnSpc>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Kelly Hayes </a:t>
            </a:r>
            <a:r>
              <a:rPr lang="en-US" sz="1400" dirty="0" err="1">
                <a:solidFill>
                  <a:prstClr val="black"/>
                </a:solidFill>
                <a:latin typeface="Arial" panose="020B0604020202020204" pitchFamily="34" charset="0"/>
                <a:cs typeface="Arial" panose="020B0604020202020204" pitchFamily="34" charset="0"/>
              </a:rPr>
              <a:t>McAlonie</a:t>
            </a:r>
            <a:r>
              <a:rPr lang="en-US" sz="1400" dirty="0">
                <a:solidFill>
                  <a:prstClr val="black"/>
                </a:solidFill>
                <a:latin typeface="Arial" panose="020B0604020202020204" pitchFamily="34" charset="0"/>
                <a:cs typeface="Arial" panose="020B0604020202020204" pitchFamily="34" charset="0"/>
              </a:rPr>
              <a:t>, UB Director of Campus Planning</a:t>
            </a:r>
          </a:p>
          <a:p>
            <a:pPr marL="285750" indent="-285750">
              <a:lnSpc>
                <a:spcPct val="150000"/>
              </a:lnSpc>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Thomas Tiberi, UB Director of Campus Living </a:t>
            </a:r>
          </a:p>
          <a:p>
            <a:pPr marL="285750" indent="-285750">
              <a:lnSpc>
                <a:spcPct val="150000"/>
              </a:lnSpc>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Tracy Conhiser-Uy, DASNY Architect and Design Project Manager</a:t>
            </a:r>
          </a:p>
          <a:p>
            <a:pPr marL="285750" indent="-285750">
              <a:lnSpc>
                <a:spcPct val="150000"/>
              </a:lnSpc>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Rob Ryan, DASNY, Director, Construction &amp; WNY Operations </a:t>
            </a:r>
          </a:p>
          <a:p>
            <a:pPr marL="285750" indent="-285750">
              <a:lnSpc>
                <a:spcPct val="150000"/>
              </a:lnSpc>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Kim Smith, DASNY, Sr. Opportunity Programs Analyst </a:t>
            </a:r>
          </a:p>
          <a:p>
            <a:endParaRPr lang="en-US" sz="1400" dirty="0">
              <a:solidFill>
                <a:prstClr val="black"/>
              </a:solidFill>
              <a:latin typeface="Arial" panose="020B0604020202020204" pitchFamily="34" charset="0"/>
              <a:cs typeface="Arial" panose="020B0604020202020204" pitchFamily="34" charset="0"/>
            </a:endParaRPr>
          </a:p>
          <a:p>
            <a:endParaRPr lang="en-US" sz="1400"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0">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0">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0">
              <a:lnSpc>
                <a:spcPct val="100000"/>
              </a:lnSpc>
              <a:spcBef>
                <a:spcPts val="60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Date Placeholder 1"/>
          <p:cNvSpPr txBox="1">
            <a:spLocks/>
          </p:cNvSpPr>
          <p:nvPr/>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March 24, 2020</a:t>
            </a:r>
          </a:p>
        </p:txBody>
      </p:sp>
    </p:spTree>
    <p:extLst>
      <p:ext uri="{BB962C8B-B14F-4D97-AF65-F5344CB8AC3E}">
        <p14:creationId xmlns:p14="http://schemas.microsoft.com/office/powerpoint/2010/main" val="1257944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332" y="1117997"/>
            <a:ext cx="4506080" cy="1790700"/>
          </a:xfrm>
        </p:spPr>
        <p:txBody>
          <a:bodyPr/>
          <a:lstStyle/>
          <a:p>
            <a:pPr>
              <a:lnSpc>
                <a:spcPts val="3563"/>
              </a:lnSpc>
            </a:pPr>
            <a:r>
              <a:rPr lang="en-US" dirty="0"/>
              <a:t>Comprehensive physical plan </a:t>
            </a:r>
          </a:p>
        </p:txBody>
      </p:sp>
    </p:spTree>
    <p:extLst>
      <p:ext uri="{BB962C8B-B14F-4D97-AF65-F5344CB8AC3E}">
        <p14:creationId xmlns:p14="http://schemas.microsoft.com/office/powerpoint/2010/main" val="283644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71954"/>
            <a:ext cx="6858000" cy="4571546"/>
          </a:xfrm>
          <a:prstGeom prst="rect">
            <a:avLst/>
          </a:prstGeom>
        </p:spPr>
      </p:pic>
      <p:sp>
        <p:nvSpPr>
          <p:cNvPr id="4" name="Rectangle 3"/>
          <p:cNvSpPr/>
          <p:nvPr/>
        </p:nvSpPr>
        <p:spPr>
          <a:xfrm>
            <a:off x="1408923" y="1653304"/>
            <a:ext cx="4278404" cy="935942"/>
          </a:xfrm>
          <a:prstGeom prst="rect">
            <a:avLst/>
          </a:prstGeom>
          <a:solidFill>
            <a:srgbClr val="005BBB">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srgbClr val="FFFFFF"/>
              </a:solidFill>
              <a:latin typeface="Arial"/>
            </a:endParaRPr>
          </a:p>
        </p:txBody>
      </p:sp>
      <p:sp>
        <p:nvSpPr>
          <p:cNvPr id="2" name="TextBox 1"/>
          <p:cNvSpPr txBox="1"/>
          <p:nvPr/>
        </p:nvSpPr>
        <p:spPr>
          <a:xfrm>
            <a:off x="1408924" y="1777479"/>
            <a:ext cx="6676052" cy="1015663"/>
          </a:xfrm>
          <a:prstGeom prst="rect">
            <a:avLst/>
          </a:prstGeom>
          <a:noFill/>
        </p:spPr>
        <p:txBody>
          <a:bodyPr wrap="square" rtlCol="0">
            <a:spAutoFit/>
          </a:bodyPr>
          <a:lstStyle/>
          <a:p>
            <a:pPr defTabSz="685783"/>
            <a:r>
              <a:rPr lang="en-US" sz="1500" b="1" dirty="0">
                <a:solidFill>
                  <a:srgbClr val="FFFFFF"/>
                </a:solidFill>
                <a:latin typeface="Arial"/>
              </a:rPr>
              <a:t>CREATE</a:t>
            </a:r>
            <a:r>
              <a:rPr lang="en-US" sz="2100" dirty="0">
                <a:solidFill>
                  <a:srgbClr val="FFFFFF"/>
                </a:solidFill>
                <a:latin typeface="Arial"/>
              </a:rPr>
              <a:t> </a:t>
            </a:r>
          </a:p>
          <a:p>
            <a:pPr defTabSz="685783"/>
            <a:r>
              <a:rPr lang="en-US" sz="1050" dirty="0">
                <a:solidFill>
                  <a:srgbClr val="FFFFFF"/>
                </a:solidFill>
                <a:latin typeface="Arial"/>
              </a:rPr>
              <a:t>Downtown Campus by moving the JSMBS from South Campus</a:t>
            </a:r>
          </a:p>
          <a:p>
            <a:pPr marL="342900" indent="-342900" defTabSz="685783">
              <a:buFontTx/>
              <a:buAutoNum type="arabicPeriod"/>
            </a:pPr>
            <a:endParaRPr lang="en-US" sz="1050" dirty="0">
              <a:solidFill>
                <a:srgbClr val="FFFFFF"/>
              </a:solidFill>
              <a:latin typeface="Arial"/>
            </a:endParaRPr>
          </a:p>
          <a:p>
            <a:pPr defTabSz="685783">
              <a:spcAft>
                <a:spcPts val="900"/>
              </a:spcAft>
            </a:pPr>
            <a:endParaRPr lang="en-US" dirty="0">
              <a:solidFill>
                <a:srgbClr val="FFFFFF"/>
              </a:solidFill>
              <a:latin typeface="Arial"/>
            </a:endParaRPr>
          </a:p>
        </p:txBody>
      </p:sp>
    </p:spTree>
    <p:extLst>
      <p:ext uri="{BB962C8B-B14F-4D97-AF65-F5344CB8AC3E}">
        <p14:creationId xmlns:p14="http://schemas.microsoft.com/office/powerpoint/2010/main" val="66461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71500"/>
            <a:ext cx="6858000" cy="4572000"/>
          </a:xfrm>
          <a:prstGeom prst="rect">
            <a:avLst/>
          </a:prstGeom>
        </p:spPr>
      </p:pic>
      <p:sp>
        <p:nvSpPr>
          <p:cNvPr id="4" name="Rectangle 3"/>
          <p:cNvSpPr/>
          <p:nvPr/>
        </p:nvSpPr>
        <p:spPr>
          <a:xfrm>
            <a:off x="1400175" y="938087"/>
            <a:ext cx="5772797" cy="1553187"/>
          </a:xfrm>
          <a:prstGeom prst="rect">
            <a:avLst/>
          </a:prstGeom>
          <a:solidFill>
            <a:srgbClr val="005BBB">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350">
              <a:solidFill>
                <a:srgbClr val="FFFFFF"/>
              </a:solidFill>
              <a:latin typeface="Arial"/>
            </a:endParaRPr>
          </a:p>
        </p:txBody>
      </p:sp>
      <p:sp>
        <p:nvSpPr>
          <p:cNvPr id="2" name="TextBox 1"/>
          <p:cNvSpPr txBox="1"/>
          <p:nvPr/>
        </p:nvSpPr>
        <p:spPr>
          <a:xfrm>
            <a:off x="1400175" y="742950"/>
            <a:ext cx="5694145" cy="2162130"/>
          </a:xfrm>
          <a:prstGeom prst="rect">
            <a:avLst/>
          </a:prstGeom>
          <a:noFill/>
        </p:spPr>
        <p:txBody>
          <a:bodyPr wrap="square" rtlCol="0">
            <a:spAutoFit/>
          </a:bodyPr>
          <a:lstStyle/>
          <a:p>
            <a:pPr marL="342900" indent="-342900" defTabSz="685783">
              <a:buFontTx/>
              <a:buAutoNum type="arabicPeriod"/>
            </a:pPr>
            <a:endParaRPr lang="en-US" sz="1050" dirty="0">
              <a:solidFill>
                <a:srgbClr val="FFFFFF"/>
              </a:solidFill>
              <a:latin typeface="Arial"/>
            </a:endParaRPr>
          </a:p>
          <a:p>
            <a:pPr defTabSz="685783"/>
            <a:r>
              <a:rPr lang="en-US" sz="1500" b="1" dirty="0">
                <a:solidFill>
                  <a:srgbClr val="FFFFFF"/>
                </a:solidFill>
                <a:latin typeface="Arial"/>
              </a:rPr>
              <a:t>REVITALIZE</a:t>
            </a:r>
            <a:r>
              <a:rPr lang="en-US" sz="2100" dirty="0">
                <a:solidFill>
                  <a:srgbClr val="FFFFFF"/>
                </a:solidFill>
                <a:latin typeface="Arial"/>
              </a:rPr>
              <a:t> </a:t>
            </a:r>
            <a:r>
              <a:rPr lang="en-US" sz="1425" dirty="0">
                <a:solidFill>
                  <a:srgbClr val="FFFFFF"/>
                </a:solidFill>
                <a:latin typeface="Arial"/>
              </a:rPr>
              <a:t>South Campus as a Professional Education Campus</a:t>
            </a:r>
            <a:endParaRPr lang="en-US" sz="2100" dirty="0">
              <a:solidFill>
                <a:srgbClr val="FFFFFF"/>
              </a:solidFill>
              <a:latin typeface="Arial"/>
            </a:endParaRPr>
          </a:p>
          <a:p>
            <a:pPr defTabSz="685783">
              <a:lnSpc>
                <a:spcPts val="1485"/>
              </a:lnSpc>
            </a:pPr>
            <a:endParaRPr lang="en-US" sz="1050" dirty="0">
              <a:solidFill>
                <a:srgbClr val="FFFFFF"/>
              </a:solidFill>
              <a:latin typeface="Arial"/>
            </a:endParaRPr>
          </a:p>
          <a:p>
            <a:pPr marL="600075" lvl="1" indent="-257175" defTabSz="685783">
              <a:lnSpc>
                <a:spcPts val="1485"/>
              </a:lnSpc>
              <a:buFont typeface="Arial" panose="020B0604020202020204" pitchFamily="34" charset="0"/>
              <a:buChar char="•"/>
            </a:pPr>
            <a:r>
              <a:rPr lang="en-US" sz="1050" dirty="0">
                <a:solidFill>
                  <a:srgbClr val="FFFFFF"/>
                </a:solidFill>
                <a:latin typeface="Arial"/>
              </a:rPr>
              <a:t>Move The School of Social Work (SW) and Graduate School of Education (GSE)</a:t>
            </a:r>
          </a:p>
          <a:p>
            <a:pPr marL="600075" lvl="1" indent="-257175" defTabSz="685783">
              <a:buFont typeface="Arial" panose="020B0604020202020204" pitchFamily="34" charset="0"/>
              <a:buChar char="•"/>
            </a:pPr>
            <a:endParaRPr lang="en-US" sz="1050" dirty="0">
              <a:solidFill>
                <a:srgbClr val="FFFFFF"/>
              </a:solidFill>
              <a:latin typeface="Arial"/>
            </a:endParaRPr>
          </a:p>
          <a:p>
            <a:pPr marL="600075" lvl="1" indent="-257175" defTabSz="685783">
              <a:buFont typeface="Arial" panose="020B0604020202020204" pitchFamily="34" charset="0"/>
              <a:buChar char="•"/>
            </a:pPr>
            <a:r>
              <a:rPr lang="en-US" sz="1050" dirty="0">
                <a:solidFill>
                  <a:srgbClr val="FFFFFF"/>
                </a:solidFill>
                <a:latin typeface="Arial"/>
              </a:rPr>
              <a:t>Address space needs of growing schools</a:t>
            </a:r>
          </a:p>
          <a:p>
            <a:pPr marL="600075" lvl="1" indent="-257175" defTabSz="685783">
              <a:buFont typeface="Arial" panose="020B0604020202020204" pitchFamily="34" charset="0"/>
              <a:buChar char="•"/>
            </a:pPr>
            <a:endParaRPr lang="en-US" sz="1050" dirty="0">
              <a:solidFill>
                <a:srgbClr val="FFFFFF"/>
              </a:solidFill>
              <a:latin typeface="Arial"/>
            </a:endParaRPr>
          </a:p>
          <a:p>
            <a:pPr marL="600075" lvl="1" indent="-257175" defTabSz="685783">
              <a:buFont typeface="Arial" panose="020B0604020202020204" pitchFamily="34" charset="0"/>
              <a:buChar char="•"/>
            </a:pPr>
            <a:r>
              <a:rPr lang="en-US" sz="1050" dirty="0">
                <a:solidFill>
                  <a:srgbClr val="FFFFFF"/>
                </a:solidFill>
                <a:latin typeface="Arial"/>
              </a:rPr>
              <a:t>Demolish temporary and vacant buildings </a:t>
            </a:r>
          </a:p>
          <a:p>
            <a:pPr marL="600075" lvl="1" indent="-257175" defTabSz="685783">
              <a:buFont typeface="Arial" panose="020B0604020202020204" pitchFamily="34" charset="0"/>
              <a:buChar char="•"/>
            </a:pPr>
            <a:endParaRPr lang="en-US" dirty="0">
              <a:solidFill>
                <a:srgbClr val="FFFFFF"/>
              </a:solidFill>
              <a:latin typeface="Arial"/>
            </a:endParaRPr>
          </a:p>
          <a:p>
            <a:pPr defTabSz="685783"/>
            <a:endParaRPr lang="en-US" dirty="0">
              <a:solidFill>
                <a:srgbClr val="FFFFFF"/>
              </a:solidFill>
              <a:latin typeface="Arial"/>
            </a:endParaRPr>
          </a:p>
        </p:txBody>
      </p:sp>
    </p:spTree>
    <p:extLst>
      <p:ext uri="{BB962C8B-B14F-4D97-AF65-F5344CB8AC3E}">
        <p14:creationId xmlns:p14="http://schemas.microsoft.com/office/powerpoint/2010/main" val="394482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957347" y="728662"/>
            <a:ext cx="4034790" cy="4428418"/>
          </a:xfrm>
          <a:prstGeom prst="rect">
            <a:avLst/>
          </a:prstGeom>
        </p:spPr>
      </p:pic>
      <p:sp>
        <p:nvSpPr>
          <p:cNvPr id="4" name="Rectangle 3"/>
          <p:cNvSpPr>
            <a:spLocks noChangeArrowheads="1"/>
          </p:cNvSpPr>
          <p:nvPr/>
        </p:nvSpPr>
        <p:spPr bwMode="auto">
          <a:xfrm>
            <a:off x="1143000" y="685800"/>
            <a:ext cx="2743200"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685783"/>
            <a:r>
              <a:rPr lang="en-US" sz="1350" b="1" dirty="0">
                <a:solidFill>
                  <a:srgbClr val="666666"/>
                </a:solidFill>
                <a:latin typeface="Arial"/>
              </a:rPr>
              <a:t>Programmatic Alignments</a:t>
            </a:r>
          </a:p>
          <a:p>
            <a:pPr defTabSz="685783"/>
            <a:endParaRPr lang="en-US" sz="1350" dirty="0">
              <a:solidFill>
                <a:srgbClr val="666666"/>
              </a:solidFill>
              <a:latin typeface="Arial"/>
            </a:endParaRPr>
          </a:p>
          <a:p>
            <a:pPr marL="214313" indent="-214313" defTabSz="685783">
              <a:buFont typeface="Arial" panose="020B0604020202020204" pitchFamily="34" charset="0"/>
              <a:buChar char="•"/>
            </a:pPr>
            <a:r>
              <a:rPr lang="en-US" sz="1200" dirty="0">
                <a:solidFill>
                  <a:srgbClr val="666666"/>
                </a:solidFill>
                <a:latin typeface="Arial"/>
              </a:rPr>
              <a:t>Move Graduate School of Education</a:t>
            </a:r>
          </a:p>
          <a:p>
            <a:pPr marL="214313" indent="-214313" defTabSz="685783">
              <a:buFont typeface="Arial" panose="020B0604020202020204" pitchFamily="34" charset="0"/>
              <a:buChar char="•"/>
            </a:pPr>
            <a:endParaRPr lang="en-US" sz="1200" dirty="0">
              <a:solidFill>
                <a:srgbClr val="666666"/>
              </a:solidFill>
              <a:latin typeface="Arial"/>
            </a:endParaRPr>
          </a:p>
          <a:p>
            <a:pPr marL="214313" indent="-214313" defTabSz="685783">
              <a:buFont typeface="Arial" panose="020B0604020202020204" pitchFamily="34" charset="0"/>
              <a:buChar char="•"/>
            </a:pPr>
            <a:r>
              <a:rPr lang="en-US" sz="1200" dirty="0">
                <a:solidFill>
                  <a:srgbClr val="666666"/>
                </a:solidFill>
                <a:latin typeface="Arial"/>
              </a:rPr>
              <a:t>Relocate School of Social Work to Parker Hall</a:t>
            </a:r>
          </a:p>
          <a:p>
            <a:pPr defTabSz="685783"/>
            <a:endParaRPr lang="en-US" sz="1200" dirty="0">
              <a:solidFill>
                <a:srgbClr val="666666"/>
              </a:solidFill>
              <a:latin typeface="Arial"/>
            </a:endParaRPr>
          </a:p>
          <a:p>
            <a:pPr marL="214313" indent="-214313" defTabSz="685783">
              <a:buFont typeface="Arial" panose="020B0604020202020204" pitchFamily="34" charset="0"/>
              <a:buChar char="•"/>
            </a:pPr>
            <a:r>
              <a:rPr lang="en-US" sz="1200" dirty="0">
                <a:solidFill>
                  <a:srgbClr val="666666"/>
                </a:solidFill>
                <a:latin typeface="Arial"/>
              </a:rPr>
              <a:t>Consolidate School of Public Health and Health Professions</a:t>
            </a:r>
          </a:p>
          <a:p>
            <a:pPr marL="214313" indent="-214313" defTabSz="685783">
              <a:buFont typeface="Arial" panose="020B0604020202020204" pitchFamily="34" charset="0"/>
              <a:buChar char="•"/>
            </a:pPr>
            <a:endParaRPr lang="en-US" sz="1200" dirty="0">
              <a:solidFill>
                <a:srgbClr val="666666"/>
              </a:solidFill>
              <a:latin typeface="Arial"/>
            </a:endParaRPr>
          </a:p>
          <a:p>
            <a:pPr marL="214313" indent="-214313" defTabSz="685783">
              <a:buFont typeface="Arial" panose="020B0604020202020204" pitchFamily="34" charset="0"/>
              <a:buChar char="•"/>
            </a:pPr>
            <a:r>
              <a:rPr lang="en-US" sz="1200" dirty="0">
                <a:solidFill>
                  <a:srgbClr val="666666"/>
                </a:solidFill>
                <a:latin typeface="Arial"/>
              </a:rPr>
              <a:t>Consolidate School of Dental Medicine</a:t>
            </a:r>
          </a:p>
          <a:p>
            <a:pPr marL="214313" indent="-214313" defTabSz="685783">
              <a:buFont typeface="Arial" panose="020B0604020202020204" pitchFamily="34" charset="0"/>
              <a:buChar char="•"/>
            </a:pPr>
            <a:endParaRPr lang="en-US" sz="1200" dirty="0">
              <a:solidFill>
                <a:srgbClr val="666666"/>
              </a:solidFill>
              <a:latin typeface="Arial"/>
            </a:endParaRPr>
          </a:p>
          <a:p>
            <a:pPr marL="214313" indent="-214313" defTabSz="685783">
              <a:buFont typeface="Arial" panose="020B0604020202020204" pitchFamily="34" charset="0"/>
              <a:buChar char="•"/>
            </a:pPr>
            <a:r>
              <a:rPr lang="en-US" sz="1200" dirty="0">
                <a:solidFill>
                  <a:srgbClr val="666666"/>
                </a:solidFill>
                <a:latin typeface="Arial"/>
              </a:rPr>
              <a:t>Improve School of Architecture &amp; Planning facilities</a:t>
            </a:r>
          </a:p>
          <a:p>
            <a:pPr marL="214313" indent="-214313" defTabSz="685783">
              <a:buFont typeface="Arial" panose="020B0604020202020204" pitchFamily="34" charset="0"/>
              <a:buChar char="•"/>
            </a:pPr>
            <a:endParaRPr lang="en-US" sz="1200" dirty="0">
              <a:solidFill>
                <a:srgbClr val="666666"/>
              </a:solidFill>
              <a:latin typeface="Arial"/>
            </a:endParaRPr>
          </a:p>
          <a:p>
            <a:pPr marL="214313" indent="-214313" defTabSz="685783">
              <a:buFont typeface="Arial" panose="020B0604020202020204" pitchFamily="34" charset="0"/>
              <a:buChar char="•"/>
            </a:pPr>
            <a:r>
              <a:rPr lang="en-US" sz="1200" dirty="0">
                <a:solidFill>
                  <a:srgbClr val="666666"/>
                </a:solidFill>
                <a:latin typeface="Arial"/>
              </a:rPr>
              <a:t>Create vibrant Heart of the Campus: library, classrooms, university services and recreation facilities</a:t>
            </a:r>
          </a:p>
          <a:p>
            <a:pPr marL="214313" indent="-214313" defTabSz="685783">
              <a:buFont typeface="Arial" panose="020B0604020202020204" pitchFamily="34" charset="0"/>
              <a:buChar char="•"/>
            </a:pPr>
            <a:endParaRPr lang="en-US" sz="1350" dirty="0">
              <a:solidFill>
                <a:srgbClr val="666666"/>
              </a:solidFill>
              <a:latin typeface="Arial"/>
            </a:endParaRPr>
          </a:p>
        </p:txBody>
      </p:sp>
    </p:spTree>
    <p:extLst>
      <p:ext uri="{BB962C8B-B14F-4D97-AF65-F5344CB8AC3E}">
        <p14:creationId xmlns:p14="http://schemas.microsoft.com/office/powerpoint/2010/main" val="422604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43000" y="609601"/>
            <a:ext cx="6858000" cy="4533900"/>
          </a:xfrm>
          <a:prstGeom prst="rect">
            <a:avLst/>
          </a:prstGeom>
        </p:spPr>
      </p:pic>
      <p:sp>
        <p:nvSpPr>
          <p:cNvPr id="2" name="TextBox 1"/>
          <p:cNvSpPr txBox="1"/>
          <p:nvPr/>
        </p:nvSpPr>
        <p:spPr>
          <a:xfrm>
            <a:off x="1400175" y="742950"/>
            <a:ext cx="6560484" cy="2210862"/>
          </a:xfrm>
          <a:prstGeom prst="rect">
            <a:avLst/>
          </a:prstGeom>
          <a:noFill/>
        </p:spPr>
        <p:txBody>
          <a:bodyPr wrap="square" rtlCol="0">
            <a:spAutoFit/>
          </a:bodyPr>
          <a:lstStyle/>
          <a:p>
            <a:pPr marL="600075" lvl="1" indent="-257175" defTabSz="685783">
              <a:buFont typeface="Arial" panose="020B0604020202020204" pitchFamily="34" charset="0"/>
              <a:buChar char="•"/>
            </a:pPr>
            <a:endParaRPr lang="en-US" sz="900" dirty="0">
              <a:solidFill>
                <a:srgbClr val="FFFFFF"/>
              </a:solidFill>
              <a:latin typeface="Arial"/>
            </a:endParaRPr>
          </a:p>
          <a:p>
            <a:pPr defTabSz="685783"/>
            <a:r>
              <a:rPr lang="en-US" sz="1500" b="1" dirty="0">
                <a:solidFill>
                  <a:srgbClr val="FFFFFF"/>
                </a:solidFill>
                <a:latin typeface="Arial"/>
              </a:rPr>
              <a:t>REIMAGINE</a:t>
            </a:r>
            <a:r>
              <a:rPr lang="en-US" sz="2100" b="1" dirty="0">
                <a:solidFill>
                  <a:srgbClr val="FFFFFF"/>
                </a:solidFill>
                <a:latin typeface="Arial"/>
              </a:rPr>
              <a:t> </a:t>
            </a:r>
            <a:r>
              <a:rPr lang="en-US" sz="1425" dirty="0">
                <a:solidFill>
                  <a:srgbClr val="FFFFFF"/>
                </a:solidFill>
                <a:latin typeface="Arial"/>
              </a:rPr>
              <a:t>North Campus as an Undergraduate and Research Center</a:t>
            </a:r>
          </a:p>
          <a:p>
            <a:pPr defTabSz="685783"/>
            <a:endParaRPr lang="en-US" sz="1050" dirty="0">
              <a:solidFill>
                <a:srgbClr val="FFFFFF"/>
              </a:solidFill>
              <a:latin typeface="Arial"/>
            </a:endParaRPr>
          </a:p>
          <a:p>
            <a:pPr marL="600075" lvl="1" indent="-257175" defTabSz="685783">
              <a:buFont typeface="Arial" panose="020B0604020202020204" pitchFamily="34" charset="0"/>
              <a:buChar char="•"/>
            </a:pPr>
            <a:r>
              <a:rPr lang="en-US" sz="1050" dirty="0">
                <a:solidFill>
                  <a:srgbClr val="FFFFFF"/>
                </a:solidFill>
                <a:latin typeface="Arial"/>
              </a:rPr>
              <a:t>Address academic and research space needs of growing STEM programs in particular for the School of Engineering &amp; Applied Sciences and the College of Arts &amp; Sciences</a:t>
            </a:r>
          </a:p>
          <a:p>
            <a:pPr marL="600075" lvl="1" indent="-257175" defTabSz="685783">
              <a:buFont typeface="Arial" panose="020B0604020202020204" pitchFamily="34" charset="0"/>
              <a:buChar char="•"/>
            </a:pPr>
            <a:endParaRPr lang="en-US" sz="1050" dirty="0">
              <a:solidFill>
                <a:srgbClr val="FFFFFF"/>
              </a:solidFill>
              <a:latin typeface="Arial"/>
            </a:endParaRPr>
          </a:p>
          <a:p>
            <a:pPr marL="600075" lvl="1" indent="-257175" defTabSz="685783">
              <a:buFont typeface="Arial" panose="020B0604020202020204" pitchFamily="34" charset="0"/>
              <a:buChar char="•"/>
            </a:pPr>
            <a:r>
              <a:rPr lang="en-US" sz="1050" dirty="0">
                <a:solidFill>
                  <a:srgbClr val="FFFFFF"/>
                </a:solidFill>
                <a:latin typeface="Arial"/>
              </a:rPr>
              <a:t>Increase centrally scheduled classrooms across campus</a:t>
            </a:r>
          </a:p>
          <a:p>
            <a:pPr marL="600075" lvl="1" indent="-257175" defTabSz="685783">
              <a:buFont typeface="Arial" panose="020B0604020202020204" pitchFamily="34" charset="0"/>
              <a:buChar char="•"/>
            </a:pPr>
            <a:endParaRPr lang="en-US" sz="1050" dirty="0">
              <a:solidFill>
                <a:srgbClr val="FFFFFF"/>
              </a:solidFill>
              <a:latin typeface="Arial"/>
            </a:endParaRPr>
          </a:p>
          <a:p>
            <a:pPr marL="342900" indent="-342900" defTabSz="685783">
              <a:spcAft>
                <a:spcPts val="1350"/>
              </a:spcAft>
              <a:buFontTx/>
              <a:buAutoNum type="arabicPeriod"/>
            </a:pPr>
            <a:endParaRPr lang="en-US" sz="1500" dirty="0">
              <a:solidFill>
                <a:srgbClr val="FFFFFF"/>
              </a:solidFill>
              <a:latin typeface="Arial"/>
            </a:endParaRPr>
          </a:p>
          <a:p>
            <a:pPr marL="214313" indent="-214313" defTabSz="685783">
              <a:spcAft>
                <a:spcPts val="900"/>
              </a:spcAft>
              <a:buFont typeface="Arial" pitchFamily="34" charset="0"/>
              <a:buChar char="•"/>
            </a:pPr>
            <a:endParaRPr lang="en-US" dirty="0">
              <a:solidFill>
                <a:srgbClr val="FFFFFF"/>
              </a:solidFill>
              <a:latin typeface="Arial"/>
            </a:endParaRPr>
          </a:p>
        </p:txBody>
      </p:sp>
    </p:spTree>
    <p:extLst>
      <p:ext uri="{BB962C8B-B14F-4D97-AF65-F5344CB8AC3E}">
        <p14:creationId xmlns:p14="http://schemas.microsoft.com/office/powerpoint/2010/main" val="161509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954"/>
          <a:stretch/>
        </p:blipFill>
        <p:spPr>
          <a:xfrm>
            <a:off x="2894067" y="863894"/>
            <a:ext cx="4079082" cy="4097773"/>
          </a:xfrm>
          <a:prstGeom prst="rect">
            <a:avLst/>
          </a:prstGeom>
        </p:spPr>
      </p:pic>
      <p:sp>
        <p:nvSpPr>
          <p:cNvPr id="3" name="TextBox 2"/>
          <p:cNvSpPr txBox="1"/>
          <p:nvPr/>
        </p:nvSpPr>
        <p:spPr>
          <a:xfrm>
            <a:off x="1339760" y="1428636"/>
            <a:ext cx="3108614" cy="715581"/>
          </a:xfrm>
          <a:prstGeom prst="rect">
            <a:avLst/>
          </a:prstGeom>
          <a:noFill/>
        </p:spPr>
        <p:txBody>
          <a:bodyPr wrap="square" rtlCol="0">
            <a:spAutoFit/>
          </a:bodyPr>
          <a:lstStyle/>
          <a:p>
            <a:pPr marL="214313" indent="-214313" defTabSz="685783">
              <a:buFont typeface="Arial"/>
              <a:buChar char="•"/>
            </a:pPr>
            <a:r>
              <a:rPr lang="en-US" sz="1350" dirty="0">
                <a:solidFill>
                  <a:srgbClr val="666666"/>
                </a:solidFill>
                <a:latin typeface="Arial"/>
              </a:rPr>
              <a:t>Strengthen the Spine</a:t>
            </a:r>
          </a:p>
          <a:p>
            <a:pPr marL="214313" indent="-214313" defTabSz="685783">
              <a:buFont typeface="Arial"/>
              <a:buChar char="•"/>
            </a:pPr>
            <a:r>
              <a:rPr lang="en-US" sz="1350" dirty="0">
                <a:solidFill>
                  <a:srgbClr val="666666"/>
                </a:solidFill>
                <a:latin typeface="Arial"/>
              </a:rPr>
              <a:t>Connect the Spine to Ellicott</a:t>
            </a:r>
          </a:p>
          <a:p>
            <a:pPr marL="214313" indent="-214313" defTabSz="685783">
              <a:buFont typeface="Arial"/>
              <a:buChar char="•"/>
            </a:pPr>
            <a:r>
              <a:rPr lang="en-US" sz="1350" dirty="0">
                <a:solidFill>
                  <a:srgbClr val="666666"/>
                </a:solidFill>
                <a:latin typeface="Arial"/>
              </a:rPr>
              <a:t>Enhance Lake LaSalle Experience </a:t>
            </a:r>
          </a:p>
        </p:txBody>
      </p:sp>
    </p:spTree>
    <p:extLst>
      <p:ext uri="{BB962C8B-B14F-4D97-AF65-F5344CB8AC3E}">
        <p14:creationId xmlns:p14="http://schemas.microsoft.com/office/powerpoint/2010/main" val="434603252"/>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epartment xmlns="2c831770-9957-4912-b938-be7eb79aef05">Communications &amp; Marketing</Department>
    <Template_x0020_Date xmlns="2c831770-9957-4912-b938-be7eb79aef05">2015-03-30T04:00:00+00:00</Template_x0020_Date>
    <Instructions xmlns="2c831770-9957-4912-b938-be7eb79aef05">
      <Url xsi:nil="true"/>
      <Description xsi:nil="true"/>
    </Instructions>
    <Contact xmlns="2c831770-9957-4912-b938-be7eb79aef05">
      <UserInfo>
        <DisplayName>i:0#.w|delmar\jgregory</DisplayName>
        <AccountId>120</AccountId>
        <AccountType/>
      </UserInfo>
    </Contact>
    <Division xmlns="2c831770-9957-4912-b938-be7eb79aef05">Executive Direction</Division>
    <_dlc_DocId xmlns="343ae18a-3d04-4e59-aa87-cc4de56dbf5d">HWPFEWW3CSSN-33-368</_dlc_DocId>
    <_dlc_DocIdUrl xmlns="343ae18a-3d04-4e59-aa87-cc4de56dbf5d">
      <Url>http://sp13web.delmar.dasny.org/_layouts/15/DocIdRedir.aspx?ID=HWPFEWW3CSSN-33-368</Url>
      <Description>HWPFEWW3CSSN-33-368</Description>
    </_dlc_DocIdUrl>
    <TranslationStateWebId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54252FAA41A44BAD9D126C89275B0E" ma:contentTypeVersion="12" ma:contentTypeDescription="Create a new document." ma:contentTypeScope="" ma:versionID="14a3cc9b7102ee98a58634f4ffc77dc3">
  <xsd:schema xmlns:xsd="http://www.w3.org/2001/XMLSchema" xmlns:xs="http://www.w3.org/2001/XMLSchema" xmlns:p="http://schemas.microsoft.com/office/2006/metadata/properties" xmlns:ns1="http://schemas.microsoft.com/sharepoint/v3" xmlns:ns2="343ae18a-3d04-4e59-aa87-cc4de56dbf5d" xmlns:ns3="2c831770-9957-4912-b938-be7eb79aef05" targetNamespace="http://schemas.microsoft.com/office/2006/metadata/properties" ma:root="true" ma:fieldsID="97f88a39010d0755719d8693eb93faff" ns1:_="" ns2:_="" ns3:_="">
    <xsd:import namespace="http://schemas.microsoft.com/sharepoint/v3"/>
    <xsd:import namespace="343ae18a-3d04-4e59-aa87-cc4de56dbf5d"/>
    <xsd:import namespace="2c831770-9957-4912-b938-be7eb79aef05"/>
    <xsd:element name="properties">
      <xsd:complexType>
        <xsd:sequence>
          <xsd:element name="documentManagement">
            <xsd:complexType>
              <xsd:all>
                <xsd:element ref="ns1:TranslationStateWebId" minOccurs="0"/>
                <xsd:element ref="ns2:_dlc_DocId" minOccurs="0"/>
                <xsd:element ref="ns2:_dlc_DocIdUrl" minOccurs="0"/>
                <xsd:element ref="ns2:_dlc_DocIdPersistId" minOccurs="0"/>
                <xsd:element ref="ns3:Division" minOccurs="0"/>
                <xsd:element ref="ns3:Department" minOccurs="0"/>
                <xsd:element ref="ns3:Template_x0020_Date" minOccurs="0"/>
                <xsd:element ref="ns3:Instructions" minOccurs="0"/>
                <xsd:element ref="ns3: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ranslationStateWebId" ma:index="8" nillable="true" ma:displayName="Site" ma:internalName="TranslationStateWeb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3ae18a-3d04-4e59-aa87-cc4de56dbf5d"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c831770-9957-4912-b938-be7eb79aef05" elementFormDefault="qualified">
    <xsd:import namespace="http://schemas.microsoft.com/office/2006/documentManagement/types"/>
    <xsd:import namespace="http://schemas.microsoft.com/office/infopath/2007/PartnerControls"/>
    <xsd:element name="Division" ma:index="12" nillable="true" ma:displayName="Division" ma:indexed="true" ma:internalName="Division">
      <xsd:simpleType>
        <xsd:restriction base="dms:Text">
          <xsd:maxLength value="255"/>
        </xsd:restriction>
      </xsd:simpleType>
    </xsd:element>
    <xsd:element name="Department" ma:index="13" nillable="true" ma:displayName="Department" ma:internalName="Department">
      <xsd:simpleType>
        <xsd:restriction base="dms:Text">
          <xsd:maxLength value="255"/>
        </xsd:restriction>
      </xsd:simpleType>
    </xsd:element>
    <xsd:element name="Template_x0020_Date" ma:index="14" nillable="true" ma:displayName="Template Date" ma:format="DateOnly" ma:internalName="Template_x0020_Date">
      <xsd:simpleType>
        <xsd:restriction base="dms:DateTime"/>
      </xsd:simpleType>
    </xsd:element>
    <xsd:element name="Instructions" ma:index="15" nillable="true" ma:displayName="Instructions" ma:format="Hyperlink" ma:internalName="Instructions">
      <xsd:complexType>
        <xsd:complexContent>
          <xsd:extension base="dms:URL">
            <xsd:sequence>
              <xsd:element name="Url" type="dms:ValidUrl" minOccurs="0" nillable="true"/>
              <xsd:element name="Description" type="xsd:string" nillable="true"/>
            </xsd:sequence>
          </xsd:extension>
        </xsd:complexContent>
      </xsd:complexType>
    </xsd:element>
    <xsd:element name="Contact" ma:index="16" nillable="true" ma:displayName="Liaison" ma:list="UserInfo" ma:SharePointGroup="0" ma:internalName="Contact"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41F8B16-B740-4AF2-905B-0F55AB1209FA}">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2c831770-9957-4912-b938-be7eb79aef05"/>
    <ds:schemaRef ds:uri="http://schemas.microsoft.com/office/infopath/2007/PartnerControls"/>
    <ds:schemaRef ds:uri="343ae18a-3d04-4e59-aa87-cc4de56dbf5d"/>
    <ds:schemaRef ds:uri="http://www.w3.org/XML/1998/namespace"/>
    <ds:schemaRef ds:uri="http://purl.org/dc/dcmitype/"/>
  </ds:schemaRefs>
</ds:datastoreItem>
</file>

<file path=customXml/itemProps2.xml><?xml version="1.0" encoding="utf-8"?>
<ds:datastoreItem xmlns:ds="http://schemas.openxmlformats.org/officeDocument/2006/customXml" ds:itemID="{DBB00D30-9030-48AE-9559-BAAB1B52B88F}">
  <ds:schemaRefs>
    <ds:schemaRef ds:uri="http://schemas.microsoft.com/sharepoint/v3/contenttype/forms"/>
  </ds:schemaRefs>
</ds:datastoreItem>
</file>

<file path=customXml/itemProps3.xml><?xml version="1.0" encoding="utf-8"?>
<ds:datastoreItem xmlns:ds="http://schemas.openxmlformats.org/officeDocument/2006/customXml" ds:itemID="{DA6B01B8-8124-45D4-A9B5-5D1C06513A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3ae18a-3d04-4e59-aa87-cc4de56dbf5d"/>
    <ds:schemaRef ds:uri="2c831770-9957-4912-b938-be7eb79aef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70AB683-7EB0-4BF5-A297-2351F420A47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5282</TotalTime>
  <Words>1548</Words>
  <Application>Microsoft Office PowerPoint</Application>
  <PresentationFormat>On-screen Show (16:9)</PresentationFormat>
  <Paragraphs>252</Paragraphs>
  <Slides>29</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29</vt:i4>
      </vt:variant>
    </vt:vector>
  </HeadingPairs>
  <TitlesOfParts>
    <vt:vector size="38" baseType="lpstr">
      <vt:lpstr>Arial</vt:lpstr>
      <vt:lpstr>Calibri</vt:lpstr>
      <vt:lpstr>Georgia</vt:lpstr>
      <vt:lpstr>LucidaGrande</vt:lpstr>
      <vt:lpstr>Cover Master</vt:lpstr>
      <vt:lpstr>Section Master</vt:lpstr>
      <vt:lpstr>Content Master</vt:lpstr>
      <vt:lpstr>2_Custom Design</vt:lpstr>
      <vt:lpstr>UB Powerpoint Template</vt:lpstr>
      <vt:lpstr>PowerPoint Presentation</vt:lpstr>
      <vt:lpstr>PowerPoint Presentation</vt:lpstr>
      <vt:lpstr>PowerPoint Presentation</vt:lpstr>
      <vt:lpstr>Comprehensive physical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Conhiser-Uy, Tracy</cp:lastModifiedBy>
  <cp:revision>123</cp:revision>
  <dcterms:created xsi:type="dcterms:W3CDTF">2014-12-09T18:34:34Z</dcterms:created>
  <dcterms:modified xsi:type="dcterms:W3CDTF">2020-03-23T19:25:00Z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0x010100C854252FAA41A44BAD9D126C89275B0E</vt:lpwstr>
  </property>
  <property fmtid="{D5CDD505-2E9C-101B-9397-08002B2CF9AE}" pid="3" name="_dlc_DocIdItemGuid">
    <vt:lpwstr>32e1a834-afcd-4307-9476-88ed4240e44f</vt:lpwstr>
  </property>
</Properties>
</file>