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5"/>
    <p:sldMasterId id="2147483660" r:id="rId6"/>
    <p:sldMasterId id="2147483648" r:id="rId7"/>
    <p:sldMasterId id="2147483674" r:id="rId8"/>
  </p:sldMasterIdLst>
  <p:notesMasterIdLst>
    <p:notesMasterId r:id="rId28"/>
  </p:notesMasterIdLst>
  <p:handoutMasterIdLst>
    <p:handoutMasterId r:id="rId29"/>
  </p:handoutMasterIdLst>
  <p:sldIdLst>
    <p:sldId id="256" r:id="rId9"/>
    <p:sldId id="288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57" r:id="rId18"/>
    <p:sldId id="270" r:id="rId19"/>
    <p:sldId id="289" r:id="rId20"/>
    <p:sldId id="280" r:id="rId21"/>
    <p:sldId id="274" r:id="rId22"/>
    <p:sldId id="275" r:id="rId23"/>
    <p:sldId id="276" r:id="rId24"/>
    <p:sldId id="278" r:id="rId25"/>
    <p:sldId id="279" r:id="rId26"/>
    <p:sldId id="290" r:id="rId27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yrnes, Dawn" initials="BD" lastIdx="9" clrIdx="0">
    <p:extLst>
      <p:ext uri="{19B8F6BF-5375-455C-9EA6-DF929625EA0E}">
        <p15:presenceInfo xmlns:p15="http://schemas.microsoft.com/office/powerpoint/2012/main" userId="S-1-5-21-2115308653-85219063-1139810728-280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73"/>
    <a:srgbClr val="0000FF"/>
    <a:srgbClr val="007681"/>
    <a:srgbClr val="646569"/>
    <a:srgbClr val="1F3261"/>
    <a:srgbClr val="458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6357" autoAdjust="0"/>
  </p:normalViewPr>
  <p:slideViewPr>
    <p:cSldViewPr>
      <p:cViewPr varScale="1">
        <p:scale>
          <a:sx n="89" d="100"/>
          <a:sy n="89" d="100"/>
        </p:scale>
        <p:origin x="452" y="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846" y="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11T14:33:15.581" idx="9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11T14:22:16.621" idx="5">
    <p:pos x="10" y="10"/>
    <p:text>Update contacts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080856-57D2-4CE6-897A-A7B419F7EBC9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BE511CD-2119-4A05-B528-8700DB7CA4C7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GC-CMM contracts:</a:t>
          </a:r>
        </a:p>
      </dgm:t>
    </dgm:pt>
    <dgm:pt modelId="{FA14E962-000E-4764-805F-A3EB99B6F5BA}" type="parTrans" cxnId="{CFB5EC2B-C2D6-4D1D-948E-B79964B6B54D}">
      <dgm:prSet/>
      <dgm:spPr/>
      <dgm:t>
        <a:bodyPr/>
        <a:lstStyle/>
        <a:p>
          <a:endParaRPr lang="en-US"/>
        </a:p>
      </dgm:t>
    </dgm:pt>
    <dgm:pt modelId="{BBB1DE24-81D9-427F-BD62-07400CE95EAC}" type="sibTrans" cxnId="{CFB5EC2B-C2D6-4D1D-948E-B79964B6B54D}">
      <dgm:prSet/>
      <dgm:spPr/>
      <dgm:t>
        <a:bodyPr/>
        <a:lstStyle/>
        <a:p>
          <a:endParaRPr lang="en-US"/>
        </a:p>
      </dgm:t>
    </dgm:pt>
    <dgm:pt modelId="{8D9140E0-A2E7-415C-932A-66A3D79F8778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Based upon an agreed upon 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mark-up percentage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015DC6-B1AE-4610-A511-9E4456068FB8}" type="parTrans" cxnId="{F614A4B7-ADAD-4F37-9CEE-BCCC6BB79157}">
      <dgm:prSet/>
      <dgm:spPr/>
      <dgm:t>
        <a:bodyPr/>
        <a:lstStyle/>
        <a:p>
          <a:endParaRPr lang="en-US"/>
        </a:p>
      </dgm:t>
    </dgm:pt>
    <dgm:pt modelId="{7F460EA1-6064-4A53-A8BD-74FFA181A955}" type="sibTrans" cxnId="{F614A4B7-ADAD-4F37-9CEE-BCCC6BB79157}">
      <dgm:prSet/>
      <dgm:spPr/>
      <dgm:t>
        <a:bodyPr/>
        <a:lstStyle/>
        <a:p>
          <a:endParaRPr lang="en-US"/>
        </a:p>
      </dgm:t>
    </dgm:pt>
    <dgm:pt modelId="{3BFE3C82-8091-4428-B89D-B5198D462A52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Term of two years, with a two year option</a:t>
          </a:r>
        </a:p>
      </dgm:t>
    </dgm:pt>
    <dgm:pt modelId="{61E006C9-30A1-47F5-94FE-930CE86E0447}" type="parTrans" cxnId="{F185F613-9F00-4A18-A143-6B33B5DEC0FD}">
      <dgm:prSet/>
      <dgm:spPr/>
      <dgm:t>
        <a:bodyPr/>
        <a:lstStyle/>
        <a:p>
          <a:endParaRPr lang="en-US"/>
        </a:p>
      </dgm:t>
    </dgm:pt>
    <dgm:pt modelId="{A337CF1B-CEB9-4B9C-BAF5-A47034B44512}" type="sibTrans" cxnId="{F185F613-9F00-4A18-A143-6B33B5DEC0FD}">
      <dgm:prSet/>
      <dgm:spPr/>
      <dgm:t>
        <a:bodyPr/>
        <a:lstStyle/>
        <a:p>
          <a:endParaRPr lang="en-US"/>
        </a:p>
      </dgm:t>
    </dgm:pt>
    <dgm:pt modelId="{769783A1-27F3-4140-A174-D927F84F9083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$80,000 dollar cap on each individual work order </a:t>
          </a:r>
        </a:p>
      </dgm:t>
    </dgm:pt>
    <dgm:pt modelId="{42C39FAB-C088-486D-A962-8931A787C286}" type="parTrans" cxnId="{26ED3849-83EF-4D8E-94AF-2646DB3E3EAE}">
      <dgm:prSet/>
      <dgm:spPr/>
      <dgm:t>
        <a:bodyPr/>
        <a:lstStyle/>
        <a:p>
          <a:endParaRPr lang="en-US"/>
        </a:p>
      </dgm:t>
    </dgm:pt>
    <dgm:pt modelId="{31E179BB-2A70-4775-BBC6-54B1B8380AB9}" type="sibTrans" cxnId="{26ED3849-83EF-4D8E-94AF-2646DB3E3EAE}">
      <dgm:prSet/>
      <dgm:spPr/>
      <dgm:t>
        <a:bodyPr/>
        <a:lstStyle/>
        <a:p>
          <a:endParaRPr lang="en-US"/>
        </a:p>
      </dgm:t>
    </dgm:pt>
    <dgm:pt modelId="{0AEA6519-404A-4426-BD8E-E3F0D8483EF2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$80,000 cap excludes the general contractor’s agreed upon mark-up percentage </a:t>
          </a:r>
        </a:p>
      </dgm:t>
    </dgm:pt>
    <dgm:pt modelId="{733A2C2E-8DC4-42A9-91EE-46EA39A5D241}" type="parTrans" cxnId="{F42E317D-4E68-4166-9837-06EAAA4D66F8}">
      <dgm:prSet/>
      <dgm:spPr/>
      <dgm:t>
        <a:bodyPr/>
        <a:lstStyle/>
        <a:p>
          <a:endParaRPr lang="en-US"/>
        </a:p>
      </dgm:t>
    </dgm:pt>
    <dgm:pt modelId="{9D262353-EBD1-4CA5-9B27-395788DCB7B4}" type="sibTrans" cxnId="{F42E317D-4E68-4166-9837-06EAAA4D66F8}">
      <dgm:prSet/>
      <dgm:spPr/>
      <dgm:t>
        <a:bodyPr/>
        <a:lstStyle/>
        <a:p>
          <a:endParaRPr lang="en-US"/>
        </a:p>
      </dgm:t>
    </dgm:pt>
    <dgm:pt modelId="{955386EB-9AEA-4FB8-A865-AA8190540455}" type="pres">
      <dgm:prSet presAssocID="{B4080856-57D2-4CE6-897A-A7B419F7EBC9}" presName="Name0" presStyleCnt="0">
        <dgm:presLayoutVars>
          <dgm:dir/>
          <dgm:animLvl val="lvl"/>
          <dgm:resizeHandles val="exact"/>
        </dgm:presLayoutVars>
      </dgm:prSet>
      <dgm:spPr/>
    </dgm:pt>
    <dgm:pt modelId="{38604B04-6E52-4417-AF65-07A21D9EC5AC}" type="pres">
      <dgm:prSet presAssocID="{DBE511CD-2119-4A05-B528-8700DB7CA4C7}" presName="linNode" presStyleCnt="0"/>
      <dgm:spPr/>
    </dgm:pt>
    <dgm:pt modelId="{4C351193-6A6C-4B2B-9A3B-C6DB4E8BC8E2}" type="pres">
      <dgm:prSet presAssocID="{DBE511CD-2119-4A05-B528-8700DB7CA4C7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B22E5721-8FAF-4C75-A157-A1AA00C7B8B1}" type="pres">
      <dgm:prSet presAssocID="{DBE511CD-2119-4A05-B528-8700DB7CA4C7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F185F613-9F00-4A18-A143-6B33B5DEC0FD}" srcId="{DBE511CD-2119-4A05-B528-8700DB7CA4C7}" destId="{3BFE3C82-8091-4428-B89D-B5198D462A52}" srcOrd="1" destOrd="0" parTransId="{61E006C9-30A1-47F5-94FE-930CE86E0447}" sibTransId="{A337CF1B-CEB9-4B9C-BAF5-A47034B44512}"/>
    <dgm:cxn modelId="{66EE4823-D9D2-48E9-9939-4F8E38D422E7}" type="presOf" srcId="{3BFE3C82-8091-4428-B89D-B5198D462A52}" destId="{B22E5721-8FAF-4C75-A157-A1AA00C7B8B1}" srcOrd="0" destOrd="1" presId="urn:microsoft.com/office/officeart/2005/8/layout/vList5"/>
    <dgm:cxn modelId="{CFB5EC2B-C2D6-4D1D-948E-B79964B6B54D}" srcId="{B4080856-57D2-4CE6-897A-A7B419F7EBC9}" destId="{DBE511CD-2119-4A05-B528-8700DB7CA4C7}" srcOrd="0" destOrd="0" parTransId="{FA14E962-000E-4764-805F-A3EB99B6F5BA}" sibTransId="{BBB1DE24-81D9-427F-BD62-07400CE95EAC}"/>
    <dgm:cxn modelId="{26ED3849-83EF-4D8E-94AF-2646DB3E3EAE}" srcId="{DBE511CD-2119-4A05-B528-8700DB7CA4C7}" destId="{769783A1-27F3-4140-A174-D927F84F9083}" srcOrd="2" destOrd="0" parTransId="{42C39FAB-C088-486D-A962-8931A787C286}" sibTransId="{31E179BB-2A70-4775-BBC6-54B1B8380AB9}"/>
    <dgm:cxn modelId="{33014679-1525-4B61-8AB5-13DC38F4F592}" type="presOf" srcId="{769783A1-27F3-4140-A174-D927F84F9083}" destId="{B22E5721-8FAF-4C75-A157-A1AA00C7B8B1}" srcOrd="0" destOrd="2" presId="urn:microsoft.com/office/officeart/2005/8/layout/vList5"/>
    <dgm:cxn modelId="{F42E317D-4E68-4166-9837-06EAAA4D66F8}" srcId="{DBE511CD-2119-4A05-B528-8700DB7CA4C7}" destId="{0AEA6519-404A-4426-BD8E-E3F0D8483EF2}" srcOrd="3" destOrd="0" parTransId="{733A2C2E-8DC4-42A9-91EE-46EA39A5D241}" sibTransId="{9D262353-EBD1-4CA5-9B27-395788DCB7B4}"/>
    <dgm:cxn modelId="{3D7A2287-0221-4EFD-ADAC-B24BE9558712}" type="presOf" srcId="{B4080856-57D2-4CE6-897A-A7B419F7EBC9}" destId="{955386EB-9AEA-4FB8-A865-AA8190540455}" srcOrd="0" destOrd="0" presId="urn:microsoft.com/office/officeart/2005/8/layout/vList5"/>
    <dgm:cxn modelId="{E8DA7289-3C06-49A5-9014-C7D6D015F954}" type="presOf" srcId="{DBE511CD-2119-4A05-B528-8700DB7CA4C7}" destId="{4C351193-6A6C-4B2B-9A3B-C6DB4E8BC8E2}" srcOrd="0" destOrd="0" presId="urn:microsoft.com/office/officeart/2005/8/layout/vList5"/>
    <dgm:cxn modelId="{F614A4B7-ADAD-4F37-9CEE-BCCC6BB79157}" srcId="{DBE511CD-2119-4A05-B528-8700DB7CA4C7}" destId="{8D9140E0-A2E7-415C-932A-66A3D79F8778}" srcOrd="0" destOrd="0" parTransId="{12015DC6-B1AE-4610-A511-9E4456068FB8}" sibTransId="{7F460EA1-6064-4A53-A8BD-74FFA181A955}"/>
    <dgm:cxn modelId="{BDED60C9-52A9-4D22-9FF8-12F1595539E1}" type="presOf" srcId="{8D9140E0-A2E7-415C-932A-66A3D79F8778}" destId="{B22E5721-8FAF-4C75-A157-A1AA00C7B8B1}" srcOrd="0" destOrd="0" presId="urn:microsoft.com/office/officeart/2005/8/layout/vList5"/>
    <dgm:cxn modelId="{B3A5D9DF-67DD-46F0-A135-62CBD9BB8C02}" type="presOf" srcId="{0AEA6519-404A-4426-BD8E-E3F0D8483EF2}" destId="{B22E5721-8FAF-4C75-A157-A1AA00C7B8B1}" srcOrd="0" destOrd="3" presId="urn:microsoft.com/office/officeart/2005/8/layout/vList5"/>
    <dgm:cxn modelId="{7AFD0B52-D716-4080-950F-58CDC50A877B}" type="presParOf" srcId="{955386EB-9AEA-4FB8-A865-AA8190540455}" destId="{38604B04-6E52-4417-AF65-07A21D9EC5AC}" srcOrd="0" destOrd="0" presId="urn:microsoft.com/office/officeart/2005/8/layout/vList5"/>
    <dgm:cxn modelId="{9EDF7420-6AD3-457B-B579-737934E4E8BC}" type="presParOf" srcId="{38604B04-6E52-4417-AF65-07A21D9EC5AC}" destId="{4C351193-6A6C-4B2B-9A3B-C6DB4E8BC8E2}" srcOrd="0" destOrd="0" presId="urn:microsoft.com/office/officeart/2005/8/layout/vList5"/>
    <dgm:cxn modelId="{FADA624D-540F-483F-80D9-8B3815220D7F}" type="presParOf" srcId="{38604B04-6E52-4417-AF65-07A21D9EC5AC}" destId="{B22E5721-8FAF-4C75-A157-A1AA00C7B8B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0EE035-9FB7-45C1-BBE6-14A6D7DF4C58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FCF9AE-6809-4E7C-9784-3B2D046D242A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Investigation and Planning</a:t>
          </a:r>
        </a:p>
      </dgm:t>
    </dgm:pt>
    <dgm:pt modelId="{8A617F7A-A6F0-4798-A4CB-DC301FB901A8}" type="parTrans" cxnId="{7AAD71AA-8F44-4F57-BEE6-AE67B5A2E542}">
      <dgm:prSet/>
      <dgm:spPr/>
      <dgm:t>
        <a:bodyPr/>
        <a:lstStyle/>
        <a:p>
          <a:endParaRPr lang="en-US"/>
        </a:p>
      </dgm:t>
    </dgm:pt>
    <dgm:pt modelId="{FFB50115-D7EA-4462-8A18-522AC25F151B}" type="sibTrans" cxnId="{7AAD71AA-8F44-4F57-BEE6-AE67B5A2E542}">
      <dgm:prSet/>
      <dgm:spPr/>
      <dgm:t>
        <a:bodyPr/>
        <a:lstStyle/>
        <a:p>
          <a:endParaRPr lang="en-US"/>
        </a:p>
      </dgm:t>
    </dgm:pt>
    <dgm:pt modelId="{223ACD88-67D1-4199-AD1A-39CF7C90CCA7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Bidding and Pre-Construction</a:t>
          </a:r>
        </a:p>
      </dgm:t>
    </dgm:pt>
    <dgm:pt modelId="{CCEE867C-61A2-43F6-9850-F14B49C47921}" type="parTrans" cxnId="{D8748F1B-4564-4630-997D-965650920370}">
      <dgm:prSet/>
      <dgm:spPr/>
      <dgm:t>
        <a:bodyPr/>
        <a:lstStyle/>
        <a:p>
          <a:endParaRPr lang="en-US"/>
        </a:p>
      </dgm:t>
    </dgm:pt>
    <dgm:pt modelId="{24D14A03-77BB-40BF-B452-08D4838B3576}" type="sibTrans" cxnId="{D8748F1B-4564-4630-997D-965650920370}">
      <dgm:prSet/>
      <dgm:spPr/>
      <dgm:t>
        <a:bodyPr/>
        <a:lstStyle/>
        <a:p>
          <a:endParaRPr lang="en-US"/>
        </a:p>
      </dgm:t>
    </dgm:pt>
    <dgm:pt modelId="{DE5F2820-2F14-4240-8CC3-4F904FE0A8BA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Construction Management</a:t>
          </a:r>
        </a:p>
      </dgm:t>
    </dgm:pt>
    <dgm:pt modelId="{5D3CC072-9FA8-4C29-8701-14DE34491819}" type="parTrans" cxnId="{465F2263-A424-493B-BD4C-A7A4F3BA2448}">
      <dgm:prSet/>
      <dgm:spPr/>
      <dgm:t>
        <a:bodyPr/>
        <a:lstStyle/>
        <a:p>
          <a:endParaRPr lang="en-US"/>
        </a:p>
      </dgm:t>
    </dgm:pt>
    <dgm:pt modelId="{A11F59A9-779B-4387-AC28-399407744FE3}" type="sibTrans" cxnId="{465F2263-A424-493B-BD4C-A7A4F3BA2448}">
      <dgm:prSet/>
      <dgm:spPr/>
      <dgm:t>
        <a:bodyPr/>
        <a:lstStyle/>
        <a:p>
          <a:endParaRPr lang="en-US"/>
        </a:p>
      </dgm:t>
    </dgm:pt>
    <dgm:pt modelId="{68AFDF19-4C41-4803-9838-D70CA9223465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Supervision and Coordination</a:t>
          </a:r>
        </a:p>
      </dgm:t>
    </dgm:pt>
    <dgm:pt modelId="{CABA9B32-426F-461D-A565-DA0B5D0A8CEB}" type="parTrans" cxnId="{E142DF31-06A6-4AAF-856F-BCFFBB28E1D5}">
      <dgm:prSet/>
      <dgm:spPr/>
      <dgm:t>
        <a:bodyPr/>
        <a:lstStyle/>
        <a:p>
          <a:endParaRPr lang="en-US"/>
        </a:p>
      </dgm:t>
    </dgm:pt>
    <dgm:pt modelId="{C159BA29-6A8A-4491-906E-E6C914387686}" type="sibTrans" cxnId="{E142DF31-06A6-4AAF-856F-BCFFBB28E1D5}">
      <dgm:prSet/>
      <dgm:spPr/>
      <dgm:t>
        <a:bodyPr/>
        <a:lstStyle/>
        <a:p>
          <a:endParaRPr lang="en-US"/>
        </a:p>
      </dgm:t>
    </dgm:pt>
    <dgm:pt modelId="{DDE6BBEF-9DD5-4A3A-B713-6B327167B562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Close-out</a:t>
          </a:r>
        </a:p>
      </dgm:t>
    </dgm:pt>
    <dgm:pt modelId="{34C768DC-013E-4EC0-A4F0-27C79A357F12}" type="parTrans" cxnId="{3653B325-1EC7-49A2-BF7C-C5A6950476D1}">
      <dgm:prSet/>
      <dgm:spPr/>
      <dgm:t>
        <a:bodyPr/>
        <a:lstStyle/>
        <a:p>
          <a:endParaRPr lang="en-US"/>
        </a:p>
      </dgm:t>
    </dgm:pt>
    <dgm:pt modelId="{610AF818-769B-4324-B9F5-3667F974A54C}" type="sibTrans" cxnId="{3653B325-1EC7-49A2-BF7C-C5A6950476D1}">
      <dgm:prSet/>
      <dgm:spPr/>
      <dgm:t>
        <a:bodyPr/>
        <a:lstStyle/>
        <a:p>
          <a:endParaRPr lang="en-US"/>
        </a:p>
      </dgm:t>
    </dgm:pt>
    <dgm:pt modelId="{9FB5C096-AC23-4AFE-8F0C-E807DABD416B}" type="pres">
      <dgm:prSet presAssocID="{4F0EE035-9FB7-45C1-BBE6-14A6D7DF4C58}" presName="diagram" presStyleCnt="0">
        <dgm:presLayoutVars>
          <dgm:dir/>
          <dgm:resizeHandles val="exact"/>
        </dgm:presLayoutVars>
      </dgm:prSet>
      <dgm:spPr/>
    </dgm:pt>
    <dgm:pt modelId="{3542138B-B7A0-46FA-94CA-8B68C87046AB}" type="pres">
      <dgm:prSet presAssocID="{FBFCF9AE-6809-4E7C-9784-3B2D046D242A}" presName="node" presStyleLbl="node1" presStyleIdx="0" presStyleCnt="5">
        <dgm:presLayoutVars>
          <dgm:bulletEnabled val="1"/>
        </dgm:presLayoutVars>
      </dgm:prSet>
      <dgm:spPr/>
    </dgm:pt>
    <dgm:pt modelId="{09DB2790-8D62-4FAA-8FA4-6B0565F17BF1}" type="pres">
      <dgm:prSet presAssocID="{FFB50115-D7EA-4462-8A18-522AC25F151B}" presName="sibTrans" presStyleCnt="0"/>
      <dgm:spPr/>
    </dgm:pt>
    <dgm:pt modelId="{2FBB5BB1-0E11-4E14-8553-36A6214931AC}" type="pres">
      <dgm:prSet presAssocID="{223ACD88-67D1-4199-AD1A-39CF7C90CCA7}" presName="node" presStyleLbl="node1" presStyleIdx="1" presStyleCnt="5">
        <dgm:presLayoutVars>
          <dgm:bulletEnabled val="1"/>
        </dgm:presLayoutVars>
      </dgm:prSet>
      <dgm:spPr/>
    </dgm:pt>
    <dgm:pt modelId="{BBD1003D-8EA2-46B3-B95A-153B8DDE1BB6}" type="pres">
      <dgm:prSet presAssocID="{24D14A03-77BB-40BF-B452-08D4838B3576}" presName="sibTrans" presStyleCnt="0"/>
      <dgm:spPr/>
    </dgm:pt>
    <dgm:pt modelId="{1B2D7DDA-ECE6-446C-B30E-5152DA2F2681}" type="pres">
      <dgm:prSet presAssocID="{DE5F2820-2F14-4240-8CC3-4F904FE0A8BA}" presName="node" presStyleLbl="node1" presStyleIdx="2" presStyleCnt="5">
        <dgm:presLayoutVars>
          <dgm:bulletEnabled val="1"/>
        </dgm:presLayoutVars>
      </dgm:prSet>
      <dgm:spPr/>
    </dgm:pt>
    <dgm:pt modelId="{46C3CA93-CB2F-4A42-B4C8-0A1DF99E61B3}" type="pres">
      <dgm:prSet presAssocID="{A11F59A9-779B-4387-AC28-399407744FE3}" presName="sibTrans" presStyleCnt="0"/>
      <dgm:spPr/>
    </dgm:pt>
    <dgm:pt modelId="{857837D7-38EB-452A-A614-228571F4ADF9}" type="pres">
      <dgm:prSet presAssocID="{68AFDF19-4C41-4803-9838-D70CA9223465}" presName="node" presStyleLbl="node1" presStyleIdx="3" presStyleCnt="5">
        <dgm:presLayoutVars>
          <dgm:bulletEnabled val="1"/>
        </dgm:presLayoutVars>
      </dgm:prSet>
      <dgm:spPr/>
    </dgm:pt>
    <dgm:pt modelId="{B2DD0F31-FE5C-4CB8-A35F-8842AB0237DD}" type="pres">
      <dgm:prSet presAssocID="{C159BA29-6A8A-4491-906E-E6C914387686}" presName="sibTrans" presStyleCnt="0"/>
      <dgm:spPr/>
    </dgm:pt>
    <dgm:pt modelId="{5E5C6DED-3039-4C70-B45E-C83A174DD68F}" type="pres">
      <dgm:prSet presAssocID="{DDE6BBEF-9DD5-4A3A-B713-6B327167B562}" presName="node" presStyleLbl="node1" presStyleIdx="4" presStyleCnt="5">
        <dgm:presLayoutVars>
          <dgm:bulletEnabled val="1"/>
        </dgm:presLayoutVars>
      </dgm:prSet>
      <dgm:spPr/>
    </dgm:pt>
  </dgm:ptLst>
  <dgm:cxnLst>
    <dgm:cxn modelId="{FEC3B405-68E9-4A27-B129-9ABFA51FAB53}" type="presOf" srcId="{DE5F2820-2F14-4240-8CC3-4F904FE0A8BA}" destId="{1B2D7DDA-ECE6-446C-B30E-5152DA2F2681}" srcOrd="0" destOrd="0" presId="urn:microsoft.com/office/officeart/2005/8/layout/default"/>
    <dgm:cxn modelId="{D3BF9D16-EC53-4267-B601-8581B17FE12B}" type="presOf" srcId="{FBFCF9AE-6809-4E7C-9784-3B2D046D242A}" destId="{3542138B-B7A0-46FA-94CA-8B68C87046AB}" srcOrd="0" destOrd="0" presId="urn:microsoft.com/office/officeart/2005/8/layout/default"/>
    <dgm:cxn modelId="{D8748F1B-4564-4630-997D-965650920370}" srcId="{4F0EE035-9FB7-45C1-BBE6-14A6D7DF4C58}" destId="{223ACD88-67D1-4199-AD1A-39CF7C90CCA7}" srcOrd="1" destOrd="0" parTransId="{CCEE867C-61A2-43F6-9850-F14B49C47921}" sibTransId="{24D14A03-77BB-40BF-B452-08D4838B3576}"/>
    <dgm:cxn modelId="{7EE1DF1F-CDA1-467B-A129-78A90323E924}" type="presOf" srcId="{223ACD88-67D1-4199-AD1A-39CF7C90CCA7}" destId="{2FBB5BB1-0E11-4E14-8553-36A6214931AC}" srcOrd="0" destOrd="0" presId="urn:microsoft.com/office/officeart/2005/8/layout/default"/>
    <dgm:cxn modelId="{3653B325-1EC7-49A2-BF7C-C5A6950476D1}" srcId="{4F0EE035-9FB7-45C1-BBE6-14A6D7DF4C58}" destId="{DDE6BBEF-9DD5-4A3A-B713-6B327167B562}" srcOrd="4" destOrd="0" parTransId="{34C768DC-013E-4EC0-A4F0-27C79A357F12}" sibTransId="{610AF818-769B-4324-B9F5-3667F974A54C}"/>
    <dgm:cxn modelId="{E142DF31-06A6-4AAF-856F-BCFFBB28E1D5}" srcId="{4F0EE035-9FB7-45C1-BBE6-14A6D7DF4C58}" destId="{68AFDF19-4C41-4803-9838-D70CA9223465}" srcOrd="3" destOrd="0" parTransId="{CABA9B32-426F-461D-A565-DA0B5D0A8CEB}" sibTransId="{C159BA29-6A8A-4491-906E-E6C914387686}"/>
    <dgm:cxn modelId="{E90D4037-23D6-41B2-9147-733A7BFAEA13}" type="presOf" srcId="{DDE6BBEF-9DD5-4A3A-B713-6B327167B562}" destId="{5E5C6DED-3039-4C70-B45E-C83A174DD68F}" srcOrd="0" destOrd="0" presId="urn:microsoft.com/office/officeart/2005/8/layout/default"/>
    <dgm:cxn modelId="{2AC46A3D-BBAA-4EBA-A5C8-E5810EE1FCC8}" type="presOf" srcId="{68AFDF19-4C41-4803-9838-D70CA9223465}" destId="{857837D7-38EB-452A-A614-228571F4ADF9}" srcOrd="0" destOrd="0" presId="urn:microsoft.com/office/officeart/2005/8/layout/default"/>
    <dgm:cxn modelId="{465F2263-A424-493B-BD4C-A7A4F3BA2448}" srcId="{4F0EE035-9FB7-45C1-BBE6-14A6D7DF4C58}" destId="{DE5F2820-2F14-4240-8CC3-4F904FE0A8BA}" srcOrd="2" destOrd="0" parTransId="{5D3CC072-9FA8-4C29-8701-14DE34491819}" sibTransId="{A11F59A9-779B-4387-AC28-399407744FE3}"/>
    <dgm:cxn modelId="{C1C0CA9D-BB8D-4965-9A68-9CA58E1FAC6B}" type="presOf" srcId="{4F0EE035-9FB7-45C1-BBE6-14A6D7DF4C58}" destId="{9FB5C096-AC23-4AFE-8F0C-E807DABD416B}" srcOrd="0" destOrd="0" presId="urn:microsoft.com/office/officeart/2005/8/layout/default"/>
    <dgm:cxn modelId="{7AAD71AA-8F44-4F57-BEE6-AE67B5A2E542}" srcId="{4F0EE035-9FB7-45C1-BBE6-14A6D7DF4C58}" destId="{FBFCF9AE-6809-4E7C-9784-3B2D046D242A}" srcOrd="0" destOrd="0" parTransId="{8A617F7A-A6F0-4798-A4CB-DC301FB901A8}" sibTransId="{FFB50115-D7EA-4462-8A18-522AC25F151B}"/>
    <dgm:cxn modelId="{6EC9FAD4-2676-419F-9883-E55729A5F7C3}" type="presParOf" srcId="{9FB5C096-AC23-4AFE-8F0C-E807DABD416B}" destId="{3542138B-B7A0-46FA-94CA-8B68C87046AB}" srcOrd="0" destOrd="0" presId="urn:microsoft.com/office/officeart/2005/8/layout/default"/>
    <dgm:cxn modelId="{927F64B0-5572-4E84-ACA6-DB55B630723F}" type="presParOf" srcId="{9FB5C096-AC23-4AFE-8F0C-E807DABD416B}" destId="{09DB2790-8D62-4FAA-8FA4-6B0565F17BF1}" srcOrd="1" destOrd="0" presId="urn:microsoft.com/office/officeart/2005/8/layout/default"/>
    <dgm:cxn modelId="{1B974EFF-0AA1-45AB-94F1-20315BBEF51C}" type="presParOf" srcId="{9FB5C096-AC23-4AFE-8F0C-E807DABD416B}" destId="{2FBB5BB1-0E11-4E14-8553-36A6214931AC}" srcOrd="2" destOrd="0" presId="urn:microsoft.com/office/officeart/2005/8/layout/default"/>
    <dgm:cxn modelId="{D5ECC658-021D-4D27-928B-378DAD987D32}" type="presParOf" srcId="{9FB5C096-AC23-4AFE-8F0C-E807DABD416B}" destId="{BBD1003D-8EA2-46B3-B95A-153B8DDE1BB6}" srcOrd="3" destOrd="0" presId="urn:microsoft.com/office/officeart/2005/8/layout/default"/>
    <dgm:cxn modelId="{2DCF3704-1AC5-4B16-A665-7873D135BEDE}" type="presParOf" srcId="{9FB5C096-AC23-4AFE-8F0C-E807DABD416B}" destId="{1B2D7DDA-ECE6-446C-B30E-5152DA2F2681}" srcOrd="4" destOrd="0" presId="urn:microsoft.com/office/officeart/2005/8/layout/default"/>
    <dgm:cxn modelId="{BAE9D7D6-E95F-4E05-9E0D-BA01ED70F734}" type="presParOf" srcId="{9FB5C096-AC23-4AFE-8F0C-E807DABD416B}" destId="{46C3CA93-CB2F-4A42-B4C8-0A1DF99E61B3}" srcOrd="5" destOrd="0" presId="urn:microsoft.com/office/officeart/2005/8/layout/default"/>
    <dgm:cxn modelId="{3C2DA7C2-9A32-4E92-83CE-40174D05016B}" type="presParOf" srcId="{9FB5C096-AC23-4AFE-8F0C-E807DABD416B}" destId="{857837D7-38EB-452A-A614-228571F4ADF9}" srcOrd="6" destOrd="0" presId="urn:microsoft.com/office/officeart/2005/8/layout/default"/>
    <dgm:cxn modelId="{A1AEF8B4-7664-48ED-ADC9-995E1D1147C5}" type="presParOf" srcId="{9FB5C096-AC23-4AFE-8F0C-E807DABD416B}" destId="{B2DD0F31-FE5C-4CB8-A35F-8842AB0237DD}" srcOrd="7" destOrd="0" presId="urn:microsoft.com/office/officeart/2005/8/layout/default"/>
    <dgm:cxn modelId="{39C349DB-B26B-4841-B634-DC2EA7FF63F4}" type="presParOf" srcId="{9FB5C096-AC23-4AFE-8F0C-E807DABD416B}" destId="{5E5C6DED-3039-4C70-B45E-C83A174DD68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E4046C-AAC0-4042-90B5-2791EF0F7B2F}" type="doc">
      <dgm:prSet loTypeId="urn:microsoft.com/office/officeart/2005/8/layout/lProcess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7868F7-DF77-4CDB-BDEC-3A0EFE35B6A1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MBE</a:t>
          </a:r>
        </a:p>
      </dgm:t>
    </dgm:pt>
    <dgm:pt modelId="{BAE5AF60-62CE-4628-AF76-7F189314E928}" type="parTrans" cxnId="{EAE2B11A-274B-4DC1-B0B3-B183D87EB264}">
      <dgm:prSet/>
      <dgm:spPr/>
      <dgm:t>
        <a:bodyPr/>
        <a:lstStyle/>
        <a:p>
          <a:endParaRPr lang="en-US"/>
        </a:p>
      </dgm:t>
    </dgm:pt>
    <dgm:pt modelId="{5AC4AE18-73A3-4AD5-A89F-D638E1D7DD1A}" type="sibTrans" cxnId="{EAE2B11A-274B-4DC1-B0B3-B183D87EB264}">
      <dgm:prSet/>
      <dgm:spPr/>
      <dgm:t>
        <a:bodyPr/>
        <a:lstStyle/>
        <a:p>
          <a:endParaRPr lang="en-US"/>
        </a:p>
      </dgm:t>
    </dgm:pt>
    <dgm:pt modelId="{E3308AF8-27F5-4943-82A0-7BD111E90B43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18%</a:t>
          </a:r>
        </a:p>
      </dgm:t>
    </dgm:pt>
    <dgm:pt modelId="{65498324-EED1-4F6E-9265-E9F2C149B80A}" type="parTrans" cxnId="{42414D3A-1C0A-4F11-852D-3148CEBECFC9}">
      <dgm:prSet/>
      <dgm:spPr/>
      <dgm:t>
        <a:bodyPr/>
        <a:lstStyle/>
        <a:p>
          <a:endParaRPr lang="en-US"/>
        </a:p>
      </dgm:t>
    </dgm:pt>
    <dgm:pt modelId="{CAA0FB99-93B6-45B7-96BF-0A02DC0ABCC2}" type="sibTrans" cxnId="{42414D3A-1C0A-4F11-852D-3148CEBECFC9}">
      <dgm:prSet/>
      <dgm:spPr/>
      <dgm:t>
        <a:bodyPr/>
        <a:lstStyle/>
        <a:p>
          <a:endParaRPr lang="en-US"/>
        </a:p>
      </dgm:t>
    </dgm:pt>
    <dgm:pt modelId="{3752AB1D-C5D8-4491-B334-2C31C605DAFA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WBE</a:t>
          </a:r>
        </a:p>
      </dgm:t>
    </dgm:pt>
    <dgm:pt modelId="{A1981190-5211-4000-A963-01A463E9F135}" type="parTrans" cxnId="{AD7B2821-FAA0-4E8F-813F-BC99BA6C5848}">
      <dgm:prSet/>
      <dgm:spPr/>
      <dgm:t>
        <a:bodyPr/>
        <a:lstStyle/>
        <a:p>
          <a:endParaRPr lang="en-US"/>
        </a:p>
      </dgm:t>
    </dgm:pt>
    <dgm:pt modelId="{88AC398D-F0DC-4C80-B3A4-F34F99D1D04E}" type="sibTrans" cxnId="{AD7B2821-FAA0-4E8F-813F-BC99BA6C5848}">
      <dgm:prSet/>
      <dgm:spPr/>
      <dgm:t>
        <a:bodyPr/>
        <a:lstStyle/>
        <a:p>
          <a:endParaRPr lang="en-US"/>
        </a:p>
      </dgm:t>
    </dgm:pt>
    <dgm:pt modelId="{7C743925-B23E-4FEC-8FB1-DCC0AA3BF34B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12%</a:t>
          </a:r>
        </a:p>
      </dgm:t>
    </dgm:pt>
    <dgm:pt modelId="{493CECDC-C49F-4D71-8AE6-B2844A910390}" type="parTrans" cxnId="{49DC1DD8-ED96-4BD3-A31D-24F61B43C867}">
      <dgm:prSet/>
      <dgm:spPr/>
      <dgm:t>
        <a:bodyPr/>
        <a:lstStyle/>
        <a:p>
          <a:endParaRPr lang="en-US"/>
        </a:p>
      </dgm:t>
    </dgm:pt>
    <dgm:pt modelId="{D080AB4B-8691-4EB8-8066-8890DABACD4B}" type="sibTrans" cxnId="{49DC1DD8-ED96-4BD3-A31D-24F61B43C867}">
      <dgm:prSet/>
      <dgm:spPr/>
      <dgm:t>
        <a:bodyPr/>
        <a:lstStyle/>
        <a:p>
          <a:endParaRPr lang="en-US"/>
        </a:p>
      </dgm:t>
    </dgm:pt>
    <dgm:pt modelId="{1361B56E-A771-4801-85AC-04E6D8F6537A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SDVOB</a:t>
          </a:r>
        </a:p>
      </dgm:t>
    </dgm:pt>
    <dgm:pt modelId="{CDFC1815-9BE4-4B8F-B0CF-F8F1ECB8398E}" type="parTrans" cxnId="{ABD257AF-53AF-4CFF-A9CC-410D29473D77}">
      <dgm:prSet/>
      <dgm:spPr/>
      <dgm:t>
        <a:bodyPr/>
        <a:lstStyle/>
        <a:p>
          <a:endParaRPr lang="en-US"/>
        </a:p>
      </dgm:t>
    </dgm:pt>
    <dgm:pt modelId="{517F0404-E9D5-4211-A91C-BB50EA65A1DE}" type="sibTrans" cxnId="{ABD257AF-53AF-4CFF-A9CC-410D29473D77}">
      <dgm:prSet/>
      <dgm:spPr/>
      <dgm:t>
        <a:bodyPr/>
        <a:lstStyle/>
        <a:p>
          <a:endParaRPr lang="en-US"/>
        </a:p>
      </dgm:t>
    </dgm:pt>
    <dgm:pt modelId="{A0058ED2-6906-4972-B426-648462EBCD39}">
      <dgm:prSet phldrT="[Text]" custT="1"/>
      <dgm:spPr/>
      <dgm:t>
        <a:bodyPr/>
        <a:lstStyle/>
        <a:p>
          <a:r>
            <a:rPr lang="en-US" sz="1800" dirty="0"/>
            <a:t>6%</a:t>
          </a:r>
        </a:p>
      </dgm:t>
    </dgm:pt>
    <dgm:pt modelId="{957167BB-C22D-4A4B-98A1-8C07A3EC4BB0}" type="parTrans" cxnId="{52A2527E-6EF0-4071-B607-AE7FF2CC3DD7}">
      <dgm:prSet/>
      <dgm:spPr/>
      <dgm:t>
        <a:bodyPr/>
        <a:lstStyle/>
        <a:p>
          <a:endParaRPr lang="en-US"/>
        </a:p>
      </dgm:t>
    </dgm:pt>
    <dgm:pt modelId="{E0E33BCA-4A35-43BB-91ED-76F6ABD5CBC7}" type="sibTrans" cxnId="{52A2527E-6EF0-4071-B607-AE7FF2CC3DD7}">
      <dgm:prSet/>
      <dgm:spPr/>
      <dgm:t>
        <a:bodyPr/>
        <a:lstStyle/>
        <a:p>
          <a:endParaRPr lang="en-US"/>
        </a:p>
      </dgm:t>
    </dgm:pt>
    <dgm:pt modelId="{2740298E-BAD6-463A-98B0-A285F26A15B4}">
      <dgm:prSet phldrT="[Text]" custT="1"/>
      <dgm:spPr/>
      <dgm:t>
        <a:bodyPr/>
        <a:lstStyle/>
        <a:p>
          <a:r>
            <a:rPr lang="en-US" sz="1800" dirty="0"/>
            <a:t>EEO</a:t>
          </a:r>
        </a:p>
      </dgm:t>
    </dgm:pt>
    <dgm:pt modelId="{3EB6C55F-C2D1-4430-9BE9-BDD8B02C9A7E}" type="parTrans" cxnId="{BEA9E860-FF0E-43E4-98B4-69684F6E84E2}">
      <dgm:prSet/>
      <dgm:spPr/>
      <dgm:t>
        <a:bodyPr/>
        <a:lstStyle/>
        <a:p>
          <a:endParaRPr lang="en-US"/>
        </a:p>
      </dgm:t>
    </dgm:pt>
    <dgm:pt modelId="{00CFA1A9-A3F1-4A2A-9CB2-08A1DF94559D}" type="sibTrans" cxnId="{BEA9E860-FF0E-43E4-98B4-69684F6E84E2}">
      <dgm:prSet/>
      <dgm:spPr/>
      <dgm:t>
        <a:bodyPr/>
        <a:lstStyle/>
        <a:p>
          <a:endParaRPr lang="en-US"/>
        </a:p>
      </dgm:t>
    </dgm:pt>
    <dgm:pt modelId="{938C2615-B14C-4134-AF17-E203FF0A0C65}">
      <dgm:prSet phldrT="[Text]" custT="1"/>
      <dgm:spPr/>
      <dgm:t>
        <a:bodyPr/>
        <a:lstStyle/>
        <a:p>
          <a:r>
            <a:rPr lang="en-US" sz="1200" dirty="0"/>
            <a:t>10%  Upstate</a:t>
          </a:r>
        </a:p>
      </dgm:t>
    </dgm:pt>
    <dgm:pt modelId="{E1AE1F02-7E88-4627-B8B8-F1E7CA283F2B}" type="parTrans" cxnId="{3D9CE160-F231-40D3-9A52-8D72518B217E}">
      <dgm:prSet/>
      <dgm:spPr/>
      <dgm:t>
        <a:bodyPr/>
        <a:lstStyle/>
        <a:p>
          <a:endParaRPr lang="en-US"/>
        </a:p>
      </dgm:t>
    </dgm:pt>
    <dgm:pt modelId="{4946CF37-ED6C-40E0-BFF8-AAB5CB52D116}" type="sibTrans" cxnId="{3D9CE160-F231-40D3-9A52-8D72518B217E}">
      <dgm:prSet/>
      <dgm:spPr/>
      <dgm:t>
        <a:bodyPr/>
        <a:lstStyle/>
        <a:p>
          <a:endParaRPr lang="en-US"/>
        </a:p>
      </dgm:t>
    </dgm:pt>
    <dgm:pt modelId="{76A66D8A-5ADA-4D70-A316-6F967B48038C}">
      <dgm:prSet phldrT="[Text]" custT="1"/>
      <dgm:spPr/>
      <dgm:t>
        <a:bodyPr/>
        <a:lstStyle/>
        <a:p>
          <a:r>
            <a:rPr lang="en-US" sz="1200"/>
            <a:t>45% Downstate</a:t>
          </a:r>
          <a:endParaRPr lang="en-US" sz="1200" dirty="0"/>
        </a:p>
      </dgm:t>
    </dgm:pt>
    <dgm:pt modelId="{43CC1744-621A-450D-BA75-C50959276F38}" type="parTrans" cxnId="{F2514ECC-6415-43EA-93F2-E2122C4AA09E}">
      <dgm:prSet/>
      <dgm:spPr/>
      <dgm:t>
        <a:bodyPr/>
        <a:lstStyle/>
        <a:p>
          <a:endParaRPr lang="en-US"/>
        </a:p>
      </dgm:t>
    </dgm:pt>
    <dgm:pt modelId="{3D7DB451-57A5-409A-89CA-80ED7AA1EE98}" type="sibTrans" cxnId="{F2514ECC-6415-43EA-93F2-E2122C4AA09E}">
      <dgm:prSet/>
      <dgm:spPr/>
      <dgm:t>
        <a:bodyPr/>
        <a:lstStyle/>
        <a:p>
          <a:endParaRPr lang="en-US"/>
        </a:p>
      </dgm:t>
    </dgm:pt>
    <dgm:pt modelId="{9B59202F-FC9C-4785-9800-AB8091CF5621}" type="pres">
      <dgm:prSet presAssocID="{A2E4046C-AAC0-4042-90B5-2791EF0F7B2F}" presName="theList" presStyleCnt="0">
        <dgm:presLayoutVars>
          <dgm:dir/>
          <dgm:animLvl val="lvl"/>
          <dgm:resizeHandles val="exact"/>
        </dgm:presLayoutVars>
      </dgm:prSet>
      <dgm:spPr/>
    </dgm:pt>
    <dgm:pt modelId="{664BDE98-033C-4451-A481-90D77FC228E8}" type="pres">
      <dgm:prSet presAssocID="{337868F7-DF77-4CDB-BDEC-3A0EFE35B6A1}" presName="compNode" presStyleCnt="0"/>
      <dgm:spPr/>
    </dgm:pt>
    <dgm:pt modelId="{4BA59003-5DF6-46A6-B8F9-8AC43F213418}" type="pres">
      <dgm:prSet presAssocID="{337868F7-DF77-4CDB-BDEC-3A0EFE35B6A1}" presName="aNode" presStyleLbl="bgShp" presStyleIdx="0" presStyleCnt="4"/>
      <dgm:spPr/>
    </dgm:pt>
    <dgm:pt modelId="{8B1B79FF-A824-4BF0-A983-D09B18456AA2}" type="pres">
      <dgm:prSet presAssocID="{337868F7-DF77-4CDB-BDEC-3A0EFE35B6A1}" presName="textNode" presStyleLbl="bgShp" presStyleIdx="0" presStyleCnt="4"/>
      <dgm:spPr/>
    </dgm:pt>
    <dgm:pt modelId="{26D65A5A-941A-4240-88F0-7886A24FC46D}" type="pres">
      <dgm:prSet presAssocID="{337868F7-DF77-4CDB-BDEC-3A0EFE35B6A1}" presName="compChildNode" presStyleCnt="0"/>
      <dgm:spPr/>
    </dgm:pt>
    <dgm:pt modelId="{460C4F7E-7BF5-4036-8CBF-B85DA12A184A}" type="pres">
      <dgm:prSet presAssocID="{337868F7-DF77-4CDB-BDEC-3A0EFE35B6A1}" presName="theInnerList" presStyleCnt="0"/>
      <dgm:spPr/>
    </dgm:pt>
    <dgm:pt modelId="{99FDEC99-B957-4527-B641-8E29B77E42D2}" type="pres">
      <dgm:prSet presAssocID="{E3308AF8-27F5-4943-82A0-7BD111E90B43}" presName="childNode" presStyleLbl="node1" presStyleIdx="0" presStyleCnt="5">
        <dgm:presLayoutVars>
          <dgm:bulletEnabled val="1"/>
        </dgm:presLayoutVars>
      </dgm:prSet>
      <dgm:spPr/>
    </dgm:pt>
    <dgm:pt modelId="{9A1F6557-0E9B-4324-9A60-7BEFE55BB0A6}" type="pres">
      <dgm:prSet presAssocID="{337868F7-DF77-4CDB-BDEC-3A0EFE35B6A1}" presName="aSpace" presStyleCnt="0"/>
      <dgm:spPr/>
    </dgm:pt>
    <dgm:pt modelId="{05A81A14-A2B1-4704-B4A4-0E7BCF18D258}" type="pres">
      <dgm:prSet presAssocID="{3752AB1D-C5D8-4491-B334-2C31C605DAFA}" presName="compNode" presStyleCnt="0"/>
      <dgm:spPr/>
    </dgm:pt>
    <dgm:pt modelId="{3C23912E-4049-4B15-804A-A839EEB01C44}" type="pres">
      <dgm:prSet presAssocID="{3752AB1D-C5D8-4491-B334-2C31C605DAFA}" presName="aNode" presStyleLbl="bgShp" presStyleIdx="1" presStyleCnt="4"/>
      <dgm:spPr/>
    </dgm:pt>
    <dgm:pt modelId="{EBCBF246-44E0-486A-AB4A-15E29ED6C293}" type="pres">
      <dgm:prSet presAssocID="{3752AB1D-C5D8-4491-B334-2C31C605DAFA}" presName="textNode" presStyleLbl="bgShp" presStyleIdx="1" presStyleCnt="4"/>
      <dgm:spPr/>
    </dgm:pt>
    <dgm:pt modelId="{AFCD13A3-5E8E-4446-921C-6AFE97B88214}" type="pres">
      <dgm:prSet presAssocID="{3752AB1D-C5D8-4491-B334-2C31C605DAFA}" presName="compChildNode" presStyleCnt="0"/>
      <dgm:spPr/>
    </dgm:pt>
    <dgm:pt modelId="{BC0C16CA-6A75-4DAC-9023-A1D0359211C0}" type="pres">
      <dgm:prSet presAssocID="{3752AB1D-C5D8-4491-B334-2C31C605DAFA}" presName="theInnerList" presStyleCnt="0"/>
      <dgm:spPr/>
    </dgm:pt>
    <dgm:pt modelId="{83608766-79E9-4939-A7C4-4EEF2F93AB06}" type="pres">
      <dgm:prSet presAssocID="{7C743925-B23E-4FEC-8FB1-DCC0AA3BF34B}" presName="childNode" presStyleLbl="node1" presStyleIdx="1" presStyleCnt="5">
        <dgm:presLayoutVars>
          <dgm:bulletEnabled val="1"/>
        </dgm:presLayoutVars>
      </dgm:prSet>
      <dgm:spPr/>
    </dgm:pt>
    <dgm:pt modelId="{C19E560E-F77E-44A6-9D07-FFB75FA0BEDD}" type="pres">
      <dgm:prSet presAssocID="{3752AB1D-C5D8-4491-B334-2C31C605DAFA}" presName="aSpace" presStyleCnt="0"/>
      <dgm:spPr/>
    </dgm:pt>
    <dgm:pt modelId="{0F52ED43-FE5E-41DB-BED9-857B2139C11E}" type="pres">
      <dgm:prSet presAssocID="{1361B56E-A771-4801-85AC-04E6D8F6537A}" presName="compNode" presStyleCnt="0"/>
      <dgm:spPr/>
    </dgm:pt>
    <dgm:pt modelId="{F69931ED-0B37-44C0-9B21-47563C277D41}" type="pres">
      <dgm:prSet presAssocID="{1361B56E-A771-4801-85AC-04E6D8F6537A}" presName="aNode" presStyleLbl="bgShp" presStyleIdx="2" presStyleCnt="4"/>
      <dgm:spPr/>
    </dgm:pt>
    <dgm:pt modelId="{B75D8099-0FD4-4057-BBB0-89CB063BCC84}" type="pres">
      <dgm:prSet presAssocID="{1361B56E-A771-4801-85AC-04E6D8F6537A}" presName="textNode" presStyleLbl="bgShp" presStyleIdx="2" presStyleCnt="4"/>
      <dgm:spPr/>
    </dgm:pt>
    <dgm:pt modelId="{8C592834-5FFE-4E33-9B3A-7C92EEE38B98}" type="pres">
      <dgm:prSet presAssocID="{1361B56E-A771-4801-85AC-04E6D8F6537A}" presName="compChildNode" presStyleCnt="0"/>
      <dgm:spPr/>
    </dgm:pt>
    <dgm:pt modelId="{4BE382CB-05EE-4A03-A513-F61E7EB9E2B8}" type="pres">
      <dgm:prSet presAssocID="{1361B56E-A771-4801-85AC-04E6D8F6537A}" presName="theInnerList" presStyleCnt="0"/>
      <dgm:spPr/>
    </dgm:pt>
    <dgm:pt modelId="{8FE1C5CE-BB4C-49E1-A11D-3DC243DF5730}" type="pres">
      <dgm:prSet presAssocID="{A0058ED2-6906-4972-B426-648462EBCD39}" presName="childNode" presStyleLbl="node1" presStyleIdx="2" presStyleCnt="5">
        <dgm:presLayoutVars>
          <dgm:bulletEnabled val="1"/>
        </dgm:presLayoutVars>
      </dgm:prSet>
      <dgm:spPr/>
    </dgm:pt>
    <dgm:pt modelId="{EF7363DC-5BBB-4110-9133-AD3958C19178}" type="pres">
      <dgm:prSet presAssocID="{1361B56E-A771-4801-85AC-04E6D8F6537A}" presName="aSpace" presStyleCnt="0"/>
      <dgm:spPr/>
    </dgm:pt>
    <dgm:pt modelId="{952A794B-389B-4899-A9DB-9A226359F50E}" type="pres">
      <dgm:prSet presAssocID="{2740298E-BAD6-463A-98B0-A285F26A15B4}" presName="compNode" presStyleCnt="0"/>
      <dgm:spPr/>
    </dgm:pt>
    <dgm:pt modelId="{959CF1DF-FE71-4FA3-B92D-4280930024D5}" type="pres">
      <dgm:prSet presAssocID="{2740298E-BAD6-463A-98B0-A285F26A15B4}" presName="aNode" presStyleLbl="bgShp" presStyleIdx="3" presStyleCnt="4"/>
      <dgm:spPr/>
    </dgm:pt>
    <dgm:pt modelId="{10E85AA8-BF52-4218-8DE6-35E88CA370AD}" type="pres">
      <dgm:prSet presAssocID="{2740298E-BAD6-463A-98B0-A285F26A15B4}" presName="textNode" presStyleLbl="bgShp" presStyleIdx="3" presStyleCnt="4"/>
      <dgm:spPr/>
    </dgm:pt>
    <dgm:pt modelId="{2D820DED-0A63-4727-918F-8E9685547F6C}" type="pres">
      <dgm:prSet presAssocID="{2740298E-BAD6-463A-98B0-A285F26A15B4}" presName="compChildNode" presStyleCnt="0"/>
      <dgm:spPr/>
    </dgm:pt>
    <dgm:pt modelId="{5E05B6CC-13B7-49BB-9500-E24D349FF9D2}" type="pres">
      <dgm:prSet presAssocID="{2740298E-BAD6-463A-98B0-A285F26A15B4}" presName="theInnerList" presStyleCnt="0"/>
      <dgm:spPr/>
    </dgm:pt>
    <dgm:pt modelId="{68433532-3269-4382-AE0D-E744D1B551CA}" type="pres">
      <dgm:prSet presAssocID="{938C2615-B14C-4134-AF17-E203FF0A0C65}" presName="childNode" presStyleLbl="node1" presStyleIdx="3" presStyleCnt="5">
        <dgm:presLayoutVars>
          <dgm:bulletEnabled val="1"/>
        </dgm:presLayoutVars>
      </dgm:prSet>
      <dgm:spPr/>
    </dgm:pt>
    <dgm:pt modelId="{08DB48A6-FB88-43A2-9B62-AE7D59D41E6C}" type="pres">
      <dgm:prSet presAssocID="{938C2615-B14C-4134-AF17-E203FF0A0C65}" presName="aSpace2" presStyleCnt="0"/>
      <dgm:spPr/>
    </dgm:pt>
    <dgm:pt modelId="{31027FE0-ABC2-4120-8CEF-D683DFD70972}" type="pres">
      <dgm:prSet presAssocID="{76A66D8A-5ADA-4D70-A316-6F967B48038C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EAB5D201-A72B-4678-AEFA-473A87687D25}" type="presOf" srcId="{2740298E-BAD6-463A-98B0-A285F26A15B4}" destId="{10E85AA8-BF52-4218-8DE6-35E88CA370AD}" srcOrd="1" destOrd="0" presId="urn:microsoft.com/office/officeart/2005/8/layout/lProcess2"/>
    <dgm:cxn modelId="{2B643509-7D61-44AA-9996-CCFD11F13965}" type="presOf" srcId="{1361B56E-A771-4801-85AC-04E6D8F6537A}" destId="{F69931ED-0B37-44C0-9B21-47563C277D41}" srcOrd="0" destOrd="0" presId="urn:microsoft.com/office/officeart/2005/8/layout/lProcess2"/>
    <dgm:cxn modelId="{F5B1AE0B-F899-421C-BBDF-D252DBDE17E8}" type="presOf" srcId="{337868F7-DF77-4CDB-BDEC-3A0EFE35B6A1}" destId="{8B1B79FF-A824-4BF0-A983-D09B18456AA2}" srcOrd="1" destOrd="0" presId="urn:microsoft.com/office/officeart/2005/8/layout/lProcess2"/>
    <dgm:cxn modelId="{EAE2B11A-274B-4DC1-B0B3-B183D87EB264}" srcId="{A2E4046C-AAC0-4042-90B5-2791EF0F7B2F}" destId="{337868F7-DF77-4CDB-BDEC-3A0EFE35B6A1}" srcOrd="0" destOrd="0" parTransId="{BAE5AF60-62CE-4628-AF76-7F189314E928}" sibTransId="{5AC4AE18-73A3-4AD5-A89F-D638E1D7DD1A}"/>
    <dgm:cxn modelId="{AD7B2821-FAA0-4E8F-813F-BC99BA6C5848}" srcId="{A2E4046C-AAC0-4042-90B5-2791EF0F7B2F}" destId="{3752AB1D-C5D8-4491-B334-2C31C605DAFA}" srcOrd="1" destOrd="0" parTransId="{A1981190-5211-4000-A963-01A463E9F135}" sibTransId="{88AC398D-F0DC-4C80-B3A4-F34F99D1D04E}"/>
    <dgm:cxn modelId="{32971928-792C-4EA9-B01D-1C8F504F41E7}" type="presOf" srcId="{3752AB1D-C5D8-4491-B334-2C31C605DAFA}" destId="{EBCBF246-44E0-486A-AB4A-15E29ED6C293}" srcOrd="1" destOrd="0" presId="urn:microsoft.com/office/officeart/2005/8/layout/lProcess2"/>
    <dgm:cxn modelId="{9793D031-CD60-4DD4-8BC5-7C84AB7DBF74}" type="presOf" srcId="{76A66D8A-5ADA-4D70-A316-6F967B48038C}" destId="{31027FE0-ABC2-4120-8CEF-D683DFD70972}" srcOrd="0" destOrd="0" presId="urn:microsoft.com/office/officeart/2005/8/layout/lProcess2"/>
    <dgm:cxn modelId="{42414D3A-1C0A-4F11-852D-3148CEBECFC9}" srcId="{337868F7-DF77-4CDB-BDEC-3A0EFE35B6A1}" destId="{E3308AF8-27F5-4943-82A0-7BD111E90B43}" srcOrd="0" destOrd="0" parTransId="{65498324-EED1-4F6E-9265-E9F2C149B80A}" sibTransId="{CAA0FB99-93B6-45B7-96BF-0A02DC0ABCC2}"/>
    <dgm:cxn modelId="{3D9CE160-F231-40D3-9A52-8D72518B217E}" srcId="{2740298E-BAD6-463A-98B0-A285F26A15B4}" destId="{938C2615-B14C-4134-AF17-E203FF0A0C65}" srcOrd="0" destOrd="0" parTransId="{E1AE1F02-7E88-4627-B8B8-F1E7CA283F2B}" sibTransId="{4946CF37-ED6C-40E0-BFF8-AAB5CB52D116}"/>
    <dgm:cxn modelId="{BEA9E860-FF0E-43E4-98B4-69684F6E84E2}" srcId="{A2E4046C-AAC0-4042-90B5-2791EF0F7B2F}" destId="{2740298E-BAD6-463A-98B0-A285F26A15B4}" srcOrd="3" destOrd="0" parTransId="{3EB6C55F-C2D1-4430-9BE9-BDD8B02C9A7E}" sibTransId="{00CFA1A9-A3F1-4A2A-9CB2-08A1DF94559D}"/>
    <dgm:cxn modelId="{54BB8F46-F7C6-46A3-89C8-90179A400647}" type="presOf" srcId="{E3308AF8-27F5-4943-82A0-7BD111E90B43}" destId="{99FDEC99-B957-4527-B641-8E29B77E42D2}" srcOrd="0" destOrd="0" presId="urn:microsoft.com/office/officeart/2005/8/layout/lProcess2"/>
    <dgm:cxn modelId="{B06A684A-C9FC-4AFF-8B4A-02247CFF312D}" type="presOf" srcId="{2740298E-BAD6-463A-98B0-A285F26A15B4}" destId="{959CF1DF-FE71-4FA3-B92D-4280930024D5}" srcOrd="0" destOrd="0" presId="urn:microsoft.com/office/officeart/2005/8/layout/lProcess2"/>
    <dgm:cxn modelId="{52A2527E-6EF0-4071-B607-AE7FF2CC3DD7}" srcId="{1361B56E-A771-4801-85AC-04E6D8F6537A}" destId="{A0058ED2-6906-4972-B426-648462EBCD39}" srcOrd="0" destOrd="0" parTransId="{957167BB-C22D-4A4B-98A1-8C07A3EC4BB0}" sibTransId="{E0E33BCA-4A35-43BB-91ED-76F6ABD5CBC7}"/>
    <dgm:cxn modelId="{2F2ED67F-D440-4475-B162-C5EC2D7AE174}" type="presOf" srcId="{1361B56E-A771-4801-85AC-04E6D8F6537A}" destId="{B75D8099-0FD4-4057-BBB0-89CB063BCC84}" srcOrd="1" destOrd="0" presId="urn:microsoft.com/office/officeart/2005/8/layout/lProcess2"/>
    <dgm:cxn modelId="{384D0188-8A29-43B9-979F-E461A5C41655}" type="presOf" srcId="{7C743925-B23E-4FEC-8FB1-DCC0AA3BF34B}" destId="{83608766-79E9-4939-A7C4-4EEF2F93AB06}" srcOrd="0" destOrd="0" presId="urn:microsoft.com/office/officeart/2005/8/layout/lProcess2"/>
    <dgm:cxn modelId="{ABD257AF-53AF-4CFF-A9CC-410D29473D77}" srcId="{A2E4046C-AAC0-4042-90B5-2791EF0F7B2F}" destId="{1361B56E-A771-4801-85AC-04E6D8F6537A}" srcOrd="2" destOrd="0" parTransId="{CDFC1815-9BE4-4B8F-B0CF-F8F1ECB8398E}" sibTransId="{517F0404-E9D5-4211-A91C-BB50EA65A1DE}"/>
    <dgm:cxn modelId="{265B3CB0-BC86-4D33-BFBA-FC8DAACAD6A3}" type="presOf" srcId="{3752AB1D-C5D8-4491-B334-2C31C605DAFA}" destId="{3C23912E-4049-4B15-804A-A839EEB01C44}" srcOrd="0" destOrd="0" presId="urn:microsoft.com/office/officeart/2005/8/layout/lProcess2"/>
    <dgm:cxn modelId="{C63CD3C1-A446-44DB-B26F-C2AF437CD6B9}" type="presOf" srcId="{938C2615-B14C-4134-AF17-E203FF0A0C65}" destId="{68433532-3269-4382-AE0D-E744D1B551CA}" srcOrd="0" destOrd="0" presId="urn:microsoft.com/office/officeart/2005/8/layout/lProcess2"/>
    <dgm:cxn modelId="{F2514ECC-6415-43EA-93F2-E2122C4AA09E}" srcId="{2740298E-BAD6-463A-98B0-A285F26A15B4}" destId="{76A66D8A-5ADA-4D70-A316-6F967B48038C}" srcOrd="1" destOrd="0" parTransId="{43CC1744-621A-450D-BA75-C50959276F38}" sibTransId="{3D7DB451-57A5-409A-89CA-80ED7AA1EE98}"/>
    <dgm:cxn modelId="{49DC1DD8-ED96-4BD3-A31D-24F61B43C867}" srcId="{3752AB1D-C5D8-4491-B334-2C31C605DAFA}" destId="{7C743925-B23E-4FEC-8FB1-DCC0AA3BF34B}" srcOrd="0" destOrd="0" parTransId="{493CECDC-C49F-4D71-8AE6-B2844A910390}" sibTransId="{D080AB4B-8691-4EB8-8066-8890DABACD4B}"/>
    <dgm:cxn modelId="{BC3891DA-5D17-4FFE-B7E8-7240E3C3C942}" type="presOf" srcId="{A2E4046C-AAC0-4042-90B5-2791EF0F7B2F}" destId="{9B59202F-FC9C-4785-9800-AB8091CF5621}" srcOrd="0" destOrd="0" presId="urn:microsoft.com/office/officeart/2005/8/layout/lProcess2"/>
    <dgm:cxn modelId="{AB38F7F0-AD0F-466F-BF6A-AC92499027D3}" type="presOf" srcId="{A0058ED2-6906-4972-B426-648462EBCD39}" destId="{8FE1C5CE-BB4C-49E1-A11D-3DC243DF5730}" srcOrd="0" destOrd="0" presId="urn:microsoft.com/office/officeart/2005/8/layout/lProcess2"/>
    <dgm:cxn modelId="{6617BCF4-2CEC-45BB-86EE-FF7F9766BBA0}" type="presOf" srcId="{337868F7-DF77-4CDB-BDEC-3A0EFE35B6A1}" destId="{4BA59003-5DF6-46A6-B8F9-8AC43F213418}" srcOrd="0" destOrd="0" presId="urn:microsoft.com/office/officeart/2005/8/layout/lProcess2"/>
    <dgm:cxn modelId="{79710D16-B303-4C18-B5E6-785C8D825757}" type="presParOf" srcId="{9B59202F-FC9C-4785-9800-AB8091CF5621}" destId="{664BDE98-033C-4451-A481-90D77FC228E8}" srcOrd="0" destOrd="0" presId="urn:microsoft.com/office/officeart/2005/8/layout/lProcess2"/>
    <dgm:cxn modelId="{A14BC46F-19B4-4188-B5B3-4599CC892E23}" type="presParOf" srcId="{664BDE98-033C-4451-A481-90D77FC228E8}" destId="{4BA59003-5DF6-46A6-B8F9-8AC43F213418}" srcOrd="0" destOrd="0" presId="urn:microsoft.com/office/officeart/2005/8/layout/lProcess2"/>
    <dgm:cxn modelId="{B0F37839-7231-49EE-9DBD-0168660AB7EE}" type="presParOf" srcId="{664BDE98-033C-4451-A481-90D77FC228E8}" destId="{8B1B79FF-A824-4BF0-A983-D09B18456AA2}" srcOrd="1" destOrd="0" presId="urn:microsoft.com/office/officeart/2005/8/layout/lProcess2"/>
    <dgm:cxn modelId="{775CB8D0-567F-44EC-B9DA-8C8F0BAE8603}" type="presParOf" srcId="{664BDE98-033C-4451-A481-90D77FC228E8}" destId="{26D65A5A-941A-4240-88F0-7886A24FC46D}" srcOrd="2" destOrd="0" presId="urn:microsoft.com/office/officeart/2005/8/layout/lProcess2"/>
    <dgm:cxn modelId="{797F3C04-DA59-4703-84B2-0384C6804A14}" type="presParOf" srcId="{26D65A5A-941A-4240-88F0-7886A24FC46D}" destId="{460C4F7E-7BF5-4036-8CBF-B85DA12A184A}" srcOrd="0" destOrd="0" presId="urn:microsoft.com/office/officeart/2005/8/layout/lProcess2"/>
    <dgm:cxn modelId="{E217BB59-ACB9-4F1F-9819-40E44B884FDB}" type="presParOf" srcId="{460C4F7E-7BF5-4036-8CBF-B85DA12A184A}" destId="{99FDEC99-B957-4527-B641-8E29B77E42D2}" srcOrd="0" destOrd="0" presId="urn:microsoft.com/office/officeart/2005/8/layout/lProcess2"/>
    <dgm:cxn modelId="{1A6370F8-CD5D-4802-91F7-2BF592A805E8}" type="presParOf" srcId="{9B59202F-FC9C-4785-9800-AB8091CF5621}" destId="{9A1F6557-0E9B-4324-9A60-7BEFE55BB0A6}" srcOrd="1" destOrd="0" presId="urn:microsoft.com/office/officeart/2005/8/layout/lProcess2"/>
    <dgm:cxn modelId="{51852308-1B4A-4821-A833-24966DC8F13D}" type="presParOf" srcId="{9B59202F-FC9C-4785-9800-AB8091CF5621}" destId="{05A81A14-A2B1-4704-B4A4-0E7BCF18D258}" srcOrd="2" destOrd="0" presId="urn:microsoft.com/office/officeart/2005/8/layout/lProcess2"/>
    <dgm:cxn modelId="{E68467AC-AA7A-4DDE-AF63-98A68D944C1B}" type="presParOf" srcId="{05A81A14-A2B1-4704-B4A4-0E7BCF18D258}" destId="{3C23912E-4049-4B15-804A-A839EEB01C44}" srcOrd="0" destOrd="0" presId="urn:microsoft.com/office/officeart/2005/8/layout/lProcess2"/>
    <dgm:cxn modelId="{64515DBD-8539-4DEC-A552-C39164639E22}" type="presParOf" srcId="{05A81A14-A2B1-4704-B4A4-0E7BCF18D258}" destId="{EBCBF246-44E0-486A-AB4A-15E29ED6C293}" srcOrd="1" destOrd="0" presId="urn:microsoft.com/office/officeart/2005/8/layout/lProcess2"/>
    <dgm:cxn modelId="{8D402878-E9DF-426D-8A7D-445C6CB88C15}" type="presParOf" srcId="{05A81A14-A2B1-4704-B4A4-0E7BCF18D258}" destId="{AFCD13A3-5E8E-4446-921C-6AFE97B88214}" srcOrd="2" destOrd="0" presId="urn:microsoft.com/office/officeart/2005/8/layout/lProcess2"/>
    <dgm:cxn modelId="{1B4FF651-62FE-448F-BE61-95AAADEDFF06}" type="presParOf" srcId="{AFCD13A3-5E8E-4446-921C-6AFE97B88214}" destId="{BC0C16CA-6A75-4DAC-9023-A1D0359211C0}" srcOrd="0" destOrd="0" presId="urn:microsoft.com/office/officeart/2005/8/layout/lProcess2"/>
    <dgm:cxn modelId="{70AF57B9-6122-4781-A8DE-FBD78AEF4EF2}" type="presParOf" srcId="{BC0C16CA-6A75-4DAC-9023-A1D0359211C0}" destId="{83608766-79E9-4939-A7C4-4EEF2F93AB06}" srcOrd="0" destOrd="0" presId="urn:microsoft.com/office/officeart/2005/8/layout/lProcess2"/>
    <dgm:cxn modelId="{020B71BF-0F7E-4541-AF75-3A27299399FE}" type="presParOf" srcId="{9B59202F-FC9C-4785-9800-AB8091CF5621}" destId="{C19E560E-F77E-44A6-9D07-FFB75FA0BEDD}" srcOrd="3" destOrd="0" presId="urn:microsoft.com/office/officeart/2005/8/layout/lProcess2"/>
    <dgm:cxn modelId="{F05E7F72-8FBE-4922-B679-0DC99C691C5F}" type="presParOf" srcId="{9B59202F-FC9C-4785-9800-AB8091CF5621}" destId="{0F52ED43-FE5E-41DB-BED9-857B2139C11E}" srcOrd="4" destOrd="0" presId="urn:microsoft.com/office/officeart/2005/8/layout/lProcess2"/>
    <dgm:cxn modelId="{B6D6DE2D-15B2-4DF1-8E81-24048C2CDCB6}" type="presParOf" srcId="{0F52ED43-FE5E-41DB-BED9-857B2139C11E}" destId="{F69931ED-0B37-44C0-9B21-47563C277D41}" srcOrd="0" destOrd="0" presId="urn:microsoft.com/office/officeart/2005/8/layout/lProcess2"/>
    <dgm:cxn modelId="{E110F108-84F9-4C89-A50F-B0517D2765EE}" type="presParOf" srcId="{0F52ED43-FE5E-41DB-BED9-857B2139C11E}" destId="{B75D8099-0FD4-4057-BBB0-89CB063BCC84}" srcOrd="1" destOrd="0" presId="urn:microsoft.com/office/officeart/2005/8/layout/lProcess2"/>
    <dgm:cxn modelId="{5E72DAFD-0997-4BA3-AE32-C0D06AC66E42}" type="presParOf" srcId="{0F52ED43-FE5E-41DB-BED9-857B2139C11E}" destId="{8C592834-5FFE-4E33-9B3A-7C92EEE38B98}" srcOrd="2" destOrd="0" presId="urn:microsoft.com/office/officeart/2005/8/layout/lProcess2"/>
    <dgm:cxn modelId="{FF177050-F8FF-4A3C-B645-3B1EDB8D1439}" type="presParOf" srcId="{8C592834-5FFE-4E33-9B3A-7C92EEE38B98}" destId="{4BE382CB-05EE-4A03-A513-F61E7EB9E2B8}" srcOrd="0" destOrd="0" presId="urn:microsoft.com/office/officeart/2005/8/layout/lProcess2"/>
    <dgm:cxn modelId="{94F60DE4-1564-4DF4-A708-CA0880C1989B}" type="presParOf" srcId="{4BE382CB-05EE-4A03-A513-F61E7EB9E2B8}" destId="{8FE1C5CE-BB4C-49E1-A11D-3DC243DF5730}" srcOrd="0" destOrd="0" presId="urn:microsoft.com/office/officeart/2005/8/layout/lProcess2"/>
    <dgm:cxn modelId="{02097108-DE96-4EB7-A84F-8AE5B74AF3A4}" type="presParOf" srcId="{9B59202F-FC9C-4785-9800-AB8091CF5621}" destId="{EF7363DC-5BBB-4110-9133-AD3958C19178}" srcOrd="5" destOrd="0" presId="urn:microsoft.com/office/officeart/2005/8/layout/lProcess2"/>
    <dgm:cxn modelId="{9A5F0F65-086E-46B2-A119-9EABF0A565C0}" type="presParOf" srcId="{9B59202F-FC9C-4785-9800-AB8091CF5621}" destId="{952A794B-389B-4899-A9DB-9A226359F50E}" srcOrd="6" destOrd="0" presId="urn:microsoft.com/office/officeart/2005/8/layout/lProcess2"/>
    <dgm:cxn modelId="{E158B474-C3B7-4C7F-B66B-5CD12130C7BA}" type="presParOf" srcId="{952A794B-389B-4899-A9DB-9A226359F50E}" destId="{959CF1DF-FE71-4FA3-B92D-4280930024D5}" srcOrd="0" destOrd="0" presId="urn:microsoft.com/office/officeart/2005/8/layout/lProcess2"/>
    <dgm:cxn modelId="{F1E379AD-0C89-4094-873F-8CC4AD3B45B2}" type="presParOf" srcId="{952A794B-389B-4899-A9DB-9A226359F50E}" destId="{10E85AA8-BF52-4218-8DE6-35E88CA370AD}" srcOrd="1" destOrd="0" presId="urn:microsoft.com/office/officeart/2005/8/layout/lProcess2"/>
    <dgm:cxn modelId="{4C9656A3-909E-4B85-AD66-8018022E200E}" type="presParOf" srcId="{952A794B-389B-4899-A9DB-9A226359F50E}" destId="{2D820DED-0A63-4727-918F-8E9685547F6C}" srcOrd="2" destOrd="0" presId="urn:microsoft.com/office/officeart/2005/8/layout/lProcess2"/>
    <dgm:cxn modelId="{45CF862B-5DBD-4089-B4ED-FE1D65ACB4AD}" type="presParOf" srcId="{2D820DED-0A63-4727-918F-8E9685547F6C}" destId="{5E05B6CC-13B7-49BB-9500-E24D349FF9D2}" srcOrd="0" destOrd="0" presId="urn:microsoft.com/office/officeart/2005/8/layout/lProcess2"/>
    <dgm:cxn modelId="{9DC2586A-8BC6-4C6B-80BB-1FF22D17ADC7}" type="presParOf" srcId="{5E05B6CC-13B7-49BB-9500-E24D349FF9D2}" destId="{68433532-3269-4382-AE0D-E744D1B551CA}" srcOrd="0" destOrd="0" presId="urn:microsoft.com/office/officeart/2005/8/layout/lProcess2"/>
    <dgm:cxn modelId="{BFDAA3FB-25C1-4F4B-B811-DF5EDE479250}" type="presParOf" srcId="{5E05B6CC-13B7-49BB-9500-E24D349FF9D2}" destId="{08DB48A6-FB88-43A2-9B62-AE7D59D41E6C}" srcOrd="1" destOrd="0" presId="urn:microsoft.com/office/officeart/2005/8/layout/lProcess2"/>
    <dgm:cxn modelId="{E6818831-C758-46C6-A36A-8FAE21B738B4}" type="presParOf" srcId="{5E05B6CC-13B7-49BB-9500-E24D349FF9D2}" destId="{31027FE0-ABC2-4120-8CEF-D683DFD7097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ECB8A4-9338-421C-B12F-3D472DA58E15}" type="doc">
      <dgm:prSet loTypeId="urn:microsoft.com/office/officeart/2005/8/layout/chevronAccent+Icon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E0B5F2-0C2E-49B4-8CFB-400BC19ACC2D}">
      <dgm:prSet phldrT="[Text]"/>
      <dgm:spPr/>
      <dgm:t>
        <a:bodyPr/>
        <a:lstStyle/>
        <a:p>
          <a:pPr>
            <a:buClr>
              <a:srgbClr val="002D86"/>
            </a:buClr>
            <a:buFont typeface="Wingdings" panose="05000000000000000000" pitchFamily="2" charset="2"/>
            <a:buChar char="§"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Initial Utilization Plan Through the Statewide Utilization Management Plan (SUMP)</a:t>
          </a:r>
        </a:p>
      </dgm:t>
    </dgm:pt>
    <dgm:pt modelId="{0D3642EE-B9F8-49FC-8823-164CA31D18AD}" type="parTrans" cxnId="{D8757FCD-FC26-4CE0-8CA5-CE309440F54F}">
      <dgm:prSet/>
      <dgm:spPr/>
      <dgm:t>
        <a:bodyPr/>
        <a:lstStyle/>
        <a:p>
          <a:endParaRPr lang="en-US"/>
        </a:p>
      </dgm:t>
    </dgm:pt>
    <dgm:pt modelId="{976C28F0-3EB1-4D6D-AF48-F686265E0BC8}" type="sibTrans" cxnId="{D8757FCD-FC26-4CE0-8CA5-CE309440F54F}">
      <dgm:prSet/>
      <dgm:spPr/>
      <dgm:t>
        <a:bodyPr/>
        <a:lstStyle/>
        <a:p>
          <a:endParaRPr lang="en-US"/>
        </a:p>
      </dgm:t>
    </dgm:pt>
    <dgm:pt modelId="{473D1357-BE9C-4FB0-A77D-60A29F8483E1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Subcontractor Award Documentation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5D60C7-0BE7-434E-8116-8C4C959CBA50}" type="parTrans" cxnId="{6207479D-9EB4-4416-BE92-449469D78D23}">
      <dgm:prSet/>
      <dgm:spPr/>
      <dgm:t>
        <a:bodyPr/>
        <a:lstStyle/>
        <a:p>
          <a:endParaRPr lang="en-US"/>
        </a:p>
      </dgm:t>
    </dgm:pt>
    <dgm:pt modelId="{FCB1F70F-0A8D-4C30-8F77-E57E3B11BF2E}" type="sibTrans" cxnId="{6207479D-9EB4-4416-BE92-449469D78D23}">
      <dgm:prSet/>
      <dgm:spPr/>
      <dgm:t>
        <a:bodyPr/>
        <a:lstStyle/>
        <a:p>
          <a:endParaRPr lang="en-US"/>
        </a:p>
      </dgm:t>
    </dgm:pt>
    <dgm:pt modelId="{D5B8C525-93CB-4634-B027-720AC3C7615F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NYS Contract System subcontractor/supplier payment reporting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1B1AD1-0E2E-43BB-9F11-1807768F949C}" type="parTrans" cxnId="{4F93D007-E3C4-485B-A36A-8D74417977FC}">
      <dgm:prSet/>
      <dgm:spPr/>
      <dgm:t>
        <a:bodyPr/>
        <a:lstStyle/>
        <a:p>
          <a:endParaRPr lang="en-US"/>
        </a:p>
      </dgm:t>
    </dgm:pt>
    <dgm:pt modelId="{66180558-FB2B-4FC6-AAEB-043AFE2F45FF}" type="sibTrans" cxnId="{4F93D007-E3C4-485B-A36A-8D74417977FC}">
      <dgm:prSet/>
      <dgm:spPr/>
      <dgm:t>
        <a:bodyPr/>
        <a:lstStyle/>
        <a:p>
          <a:endParaRPr lang="en-US"/>
        </a:p>
      </dgm:t>
    </dgm:pt>
    <dgm:pt modelId="{54ECB07E-0CB6-4177-97F4-AEF8C2FACF90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EEO Reports</a:t>
          </a:r>
        </a:p>
      </dgm:t>
    </dgm:pt>
    <dgm:pt modelId="{FF70B280-8E92-4FD2-9006-4BBE3AA3CBC3}" type="parTrans" cxnId="{BF7019D2-6DB0-4352-B57E-CDB128A8751A}">
      <dgm:prSet/>
      <dgm:spPr/>
      <dgm:t>
        <a:bodyPr/>
        <a:lstStyle/>
        <a:p>
          <a:endParaRPr lang="en-US"/>
        </a:p>
      </dgm:t>
    </dgm:pt>
    <dgm:pt modelId="{56F41C00-79AC-4E16-BB16-8751D5B397F9}" type="sibTrans" cxnId="{BF7019D2-6DB0-4352-B57E-CDB128A8751A}">
      <dgm:prSet/>
      <dgm:spPr/>
      <dgm:t>
        <a:bodyPr/>
        <a:lstStyle/>
        <a:p>
          <a:endParaRPr lang="en-US"/>
        </a:p>
      </dgm:t>
    </dgm:pt>
    <dgm:pt modelId="{6DE6FFBD-B925-4793-85D9-4262AAEC2B1A}" type="pres">
      <dgm:prSet presAssocID="{65ECB8A4-9338-421C-B12F-3D472DA58E15}" presName="Name0" presStyleCnt="0">
        <dgm:presLayoutVars>
          <dgm:dir/>
          <dgm:resizeHandles val="exact"/>
        </dgm:presLayoutVars>
      </dgm:prSet>
      <dgm:spPr/>
    </dgm:pt>
    <dgm:pt modelId="{71C1B4A3-2607-4E0F-A729-5BC5E397F514}" type="pres">
      <dgm:prSet presAssocID="{B4E0B5F2-0C2E-49B4-8CFB-400BC19ACC2D}" presName="composite" presStyleCnt="0"/>
      <dgm:spPr/>
    </dgm:pt>
    <dgm:pt modelId="{0F301F2B-4EB1-4293-A4E7-B81A582FD1ED}" type="pres">
      <dgm:prSet presAssocID="{B4E0B5F2-0C2E-49B4-8CFB-400BC19ACC2D}" presName="bgChev" presStyleLbl="node1" presStyleIdx="0" presStyleCnt="4"/>
      <dgm:spPr/>
    </dgm:pt>
    <dgm:pt modelId="{06EF8D51-5F4A-4A1B-AAA1-AAE12FA1C079}" type="pres">
      <dgm:prSet presAssocID="{B4E0B5F2-0C2E-49B4-8CFB-400BC19ACC2D}" presName="txNode" presStyleLbl="fgAcc1" presStyleIdx="0" presStyleCnt="4">
        <dgm:presLayoutVars>
          <dgm:bulletEnabled val="1"/>
        </dgm:presLayoutVars>
      </dgm:prSet>
      <dgm:spPr/>
    </dgm:pt>
    <dgm:pt modelId="{BAD65773-67FC-42DD-8139-9AA634A7EF9D}" type="pres">
      <dgm:prSet presAssocID="{976C28F0-3EB1-4D6D-AF48-F686265E0BC8}" presName="compositeSpace" presStyleCnt="0"/>
      <dgm:spPr/>
    </dgm:pt>
    <dgm:pt modelId="{B2A6F520-3D35-415E-A968-9CB84039EC2C}" type="pres">
      <dgm:prSet presAssocID="{473D1357-BE9C-4FB0-A77D-60A29F8483E1}" presName="composite" presStyleCnt="0"/>
      <dgm:spPr/>
    </dgm:pt>
    <dgm:pt modelId="{1F82E29B-E263-4746-958C-806811CED857}" type="pres">
      <dgm:prSet presAssocID="{473D1357-BE9C-4FB0-A77D-60A29F8483E1}" presName="bgChev" presStyleLbl="node1" presStyleIdx="1" presStyleCnt="4"/>
      <dgm:spPr/>
    </dgm:pt>
    <dgm:pt modelId="{B03532FF-36FB-4075-9328-9AD479B9CC5C}" type="pres">
      <dgm:prSet presAssocID="{473D1357-BE9C-4FB0-A77D-60A29F8483E1}" presName="txNode" presStyleLbl="fgAcc1" presStyleIdx="1" presStyleCnt="4">
        <dgm:presLayoutVars>
          <dgm:bulletEnabled val="1"/>
        </dgm:presLayoutVars>
      </dgm:prSet>
      <dgm:spPr/>
    </dgm:pt>
    <dgm:pt modelId="{FE939200-6E4F-47B9-B4C2-EB5F545CDF94}" type="pres">
      <dgm:prSet presAssocID="{FCB1F70F-0A8D-4C30-8F77-E57E3B11BF2E}" presName="compositeSpace" presStyleCnt="0"/>
      <dgm:spPr/>
    </dgm:pt>
    <dgm:pt modelId="{DE17E89D-A837-40CF-B60F-505240DD52A7}" type="pres">
      <dgm:prSet presAssocID="{D5B8C525-93CB-4634-B027-720AC3C7615F}" presName="composite" presStyleCnt="0"/>
      <dgm:spPr/>
    </dgm:pt>
    <dgm:pt modelId="{DD7B8205-E086-4ECE-9CA9-3C5AEF72EC14}" type="pres">
      <dgm:prSet presAssocID="{D5B8C525-93CB-4634-B027-720AC3C7615F}" presName="bgChev" presStyleLbl="node1" presStyleIdx="2" presStyleCnt="4"/>
      <dgm:spPr/>
    </dgm:pt>
    <dgm:pt modelId="{0B7FECEF-2AF2-4D7F-ADED-F236FA860566}" type="pres">
      <dgm:prSet presAssocID="{D5B8C525-93CB-4634-B027-720AC3C7615F}" presName="txNode" presStyleLbl="fgAcc1" presStyleIdx="2" presStyleCnt="4">
        <dgm:presLayoutVars>
          <dgm:bulletEnabled val="1"/>
        </dgm:presLayoutVars>
      </dgm:prSet>
      <dgm:spPr/>
    </dgm:pt>
    <dgm:pt modelId="{D86DFEA2-6843-4DFF-8F1D-58E791EAD7DD}" type="pres">
      <dgm:prSet presAssocID="{66180558-FB2B-4FC6-AAEB-043AFE2F45FF}" presName="compositeSpace" presStyleCnt="0"/>
      <dgm:spPr/>
    </dgm:pt>
    <dgm:pt modelId="{B9018B6F-827E-497A-BA0D-52EED97E30B4}" type="pres">
      <dgm:prSet presAssocID="{54ECB07E-0CB6-4177-97F4-AEF8C2FACF90}" presName="composite" presStyleCnt="0"/>
      <dgm:spPr/>
    </dgm:pt>
    <dgm:pt modelId="{D9A70C42-BED2-4369-88E5-E105BD037282}" type="pres">
      <dgm:prSet presAssocID="{54ECB07E-0CB6-4177-97F4-AEF8C2FACF90}" presName="bgChev" presStyleLbl="node1" presStyleIdx="3" presStyleCnt="4"/>
      <dgm:spPr/>
    </dgm:pt>
    <dgm:pt modelId="{2D347F49-B9F4-474A-B198-7955D9019663}" type="pres">
      <dgm:prSet presAssocID="{54ECB07E-0CB6-4177-97F4-AEF8C2FACF90}" presName="txNode" presStyleLbl="fgAcc1" presStyleIdx="3" presStyleCnt="4">
        <dgm:presLayoutVars>
          <dgm:bulletEnabled val="1"/>
        </dgm:presLayoutVars>
      </dgm:prSet>
      <dgm:spPr/>
    </dgm:pt>
  </dgm:ptLst>
  <dgm:cxnLst>
    <dgm:cxn modelId="{4F93D007-E3C4-485B-A36A-8D74417977FC}" srcId="{65ECB8A4-9338-421C-B12F-3D472DA58E15}" destId="{D5B8C525-93CB-4634-B027-720AC3C7615F}" srcOrd="2" destOrd="0" parTransId="{891B1AD1-0E2E-43BB-9F11-1807768F949C}" sibTransId="{66180558-FB2B-4FC6-AAEB-043AFE2F45FF}"/>
    <dgm:cxn modelId="{B745783B-0713-4BC6-988D-AECF45469257}" type="presOf" srcId="{B4E0B5F2-0C2E-49B4-8CFB-400BC19ACC2D}" destId="{06EF8D51-5F4A-4A1B-AAA1-AAE12FA1C079}" srcOrd="0" destOrd="0" presId="urn:microsoft.com/office/officeart/2005/8/layout/chevronAccent+Icon"/>
    <dgm:cxn modelId="{9B7E8E52-6482-411E-8FBC-9E001BCD2B22}" type="presOf" srcId="{54ECB07E-0CB6-4177-97F4-AEF8C2FACF90}" destId="{2D347F49-B9F4-474A-B198-7955D9019663}" srcOrd="0" destOrd="0" presId="urn:microsoft.com/office/officeart/2005/8/layout/chevronAccent+Icon"/>
    <dgm:cxn modelId="{53847358-4387-4EF8-892A-42C02BE93964}" type="presOf" srcId="{65ECB8A4-9338-421C-B12F-3D472DA58E15}" destId="{6DE6FFBD-B925-4793-85D9-4262AAEC2B1A}" srcOrd="0" destOrd="0" presId="urn:microsoft.com/office/officeart/2005/8/layout/chevronAccent+Icon"/>
    <dgm:cxn modelId="{6207479D-9EB4-4416-BE92-449469D78D23}" srcId="{65ECB8A4-9338-421C-B12F-3D472DA58E15}" destId="{473D1357-BE9C-4FB0-A77D-60A29F8483E1}" srcOrd="1" destOrd="0" parTransId="{FB5D60C7-0BE7-434E-8116-8C4C959CBA50}" sibTransId="{FCB1F70F-0A8D-4C30-8F77-E57E3B11BF2E}"/>
    <dgm:cxn modelId="{29087CB6-9042-4E96-B92C-69783C3EDAC2}" type="presOf" srcId="{D5B8C525-93CB-4634-B027-720AC3C7615F}" destId="{0B7FECEF-2AF2-4D7F-ADED-F236FA860566}" srcOrd="0" destOrd="0" presId="urn:microsoft.com/office/officeart/2005/8/layout/chevronAccent+Icon"/>
    <dgm:cxn modelId="{8B9A7CC0-1E7B-4125-944A-5A14A67C3311}" type="presOf" srcId="{473D1357-BE9C-4FB0-A77D-60A29F8483E1}" destId="{B03532FF-36FB-4075-9328-9AD479B9CC5C}" srcOrd="0" destOrd="0" presId="urn:microsoft.com/office/officeart/2005/8/layout/chevronAccent+Icon"/>
    <dgm:cxn modelId="{D8757FCD-FC26-4CE0-8CA5-CE309440F54F}" srcId="{65ECB8A4-9338-421C-B12F-3D472DA58E15}" destId="{B4E0B5F2-0C2E-49B4-8CFB-400BC19ACC2D}" srcOrd="0" destOrd="0" parTransId="{0D3642EE-B9F8-49FC-8823-164CA31D18AD}" sibTransId="{976C28F0-3EB1-4D6D-AF48-F686265E0BC8}"/>
    <dgm:cxn modelId="{BF7019D2-6DB0-4352-B57E-CDB128A8751A}" srcId="{65ECB8A4-9338-421C-B12F-3D472DA58E15}" destId="{54ECB07E-0CB6-4177-97F4-AEF8C2FACF90}" srcOrd="3" destOrd="0" parTransId="{FF70B280-8E92-4FD2-9006-4BBE3AA3CBC3}" sibTransId="{56F41C00-79AC-4E16-BB16-8751D5B397F9}"/>
    <dgm:cxn modelId="{F0ABCEC2-502B-4FDA-A69D-A329120F42D0}" type="presParOf" srcId="{6DE6FFBD-B925-4793-85D9-4262AAEC2B1A}" destId="{71C1B4A3-2607-4E0F-A729-5BC5E397F514}" srcOrd="0" destOrd="0" presId="urn:microsoft.com/office/officeart/2005/8/layout/chevronAccent+Icon"/>
    <dgm:cxn modelId="{0CFEB2C4-45DB-4157-BC7F-AD7A97D2493E}" type="presParOf" srcId="{71C1B4A3-2607-4E0F-A729-5BC5E397F514}" destId="{0F301F2B-4EB1-4293-A4E7-B81A582FD1ED}" srcOrd="0" destOrd="0" presId="urn:microsoft.com/office/officeart/2005/8/layout/chevronAccent+Icon"/>
    <dgm:cxn modelId="{F72BFBEB-729E-4F84-B0EA-AE02514C0A60}" type="presParOf" srcId="{71C1B4A3-2607-4E0F-A729-5BC5E397F514}" destId="{06EF8D51-5F4A-4A1B-AAA1-AAE12FA1C079}" srcOrd="1" destOrd="0" presId="urn:microsoft.com/office/officeart/2005/8/layout/chevronAccent+Icon"/>
    <dgm:cxn modelId="{363A89D3-9FDB-4D4D-8303-461B31E0B4D8}" type="presParOf" srcId="{6DE6FFBD-B925-4793-85D9-4262AAEC2B1A}" destId="{BAD65773-67FC-42DD-8139-9AA634A7EF9D}" srcOrd="1" destOrd="0" presId="urn:microsoft.com/office/officeart/2005/8/layout/chevronAccent+Icon"/>
    <dgm:cxn modelId="{5A1A469A-62DA-405C-BA30-D43B0C158949}" type="presParOf" srcId="{6DE6FFBD-B925-4793-85D9-4262AAEC2B1A}" destId="{B2A6F520-3D35-415E-A968-9CB84039EC2C}" srcOrd="2" destOrd="0" presId="urn:microsoft.com/office/officeart/2005/8/layout/chevronAccent+Icon"/>
    <dgm:cxn modelId="{8B4E458F-F295-407A-A3A4-B1CBAE8AB8D1}" type="presParOf" srcId="{B2A6F520-3D35-415E-A968-9CB84039EC2C}" destId="{1F82E29B-E263-4746-958C-806811CED857}" srcOrd="0" destOrd="0" presId="urn:microsoft.com/office/officeart/2005/8/layout/chevronAccent+Icon"/>
    <dgm:cxn modelId="{C8BFE9E4-6C19-4A16-B41F-50C4061CAB7F}" type="presParOf" srcId="{B2A6F520-3D35-415E-A968-9CB84039EC2C}" destId="{B03532FF-36FB-4075-9328-9AD479B9CC5C}" srcOrd="1" destOrd="0" presId="urn:microsoft.com/office/officeart/2005/8/layout/chevronAccent+Icon"/>
    <dgm:cxn modelId="{CCA8D01F-C30F-49D8-A241-9E08F2ECC869}" type="presParOf" srcId="{6DE6FFBD-B925-4793-85D9-4262AAEC2B1A}" destId="{FE939200-6E4F-47B9-B4C2-EB5F545CDF94}" srcOrd="3" destOrd="0" presId="urn:microsoft.com/office/officeart/2005/8/layout/chevronAccent+Icon"/>
    <dgm:cxn modelId="{4B355746-6F5F-4A64-A72C-6CF1941F8507}" type="presParOf" srcId="{6DE6FFBD-B925-4793-85D9-4262AAEC2B1A}" destId="{DE17E89D-A837-40CF-B60F-505240DD52A7}" srcOrd="4" destOrd="0" presId="urn:microsoft.com/office/officeart/2005/8/layout/chevronAccent+Icon"/>
    <dgm:cxn modelId="{6510DACB-2014-4C07-99A9-B45CDF654BBA}" type="presParOf" srcId="{DE17E89D-A837-40CF-B60F-505240DD52A7}" destId="{DD7B8205-E086-4ECE-9CA9-3C5AEF72EC14}" srcOrd="0" destOrd="0" presId="urn:microsoft.com/office/officeart/2005/8/layout/chevronAccent+Icon"/>
    <dgm:cxn modelId="{83458FCC-8ACC-4E4A-AC10-49C852BA1600}" type="presParOf" srcId="{DE17E89D-A837-40CF-B60F-505240DD52A7}" destId="{0B7FECEF-2AF2-4D7F-ADED-F236FA860566}" srcOrd="1" destOrd="0" presId="urn:microsoft.com/office/officeart/2005/8/layout/chevronAccent+Icon"/>
    <dgm:cxn modelId="{1DA553E5-F8BA-4798-B2BE-9B8C1F507365}" type="presParOf" srcId="{6DE6FFBD-B925-4793-85D9-4262AAEC2B1A}" destId="{D86DFEA2-6843-4DFF-8F1D-58E791EAD7DD}" srcOrd="5" destOrd="0" presId="urn:microsoft.com/office/officeart/2005/8/layout/chevronAccent+Icon"/>
    <dgm:cxn modelId="{10BCF511-3F41-4812-A664-4A9185EC4E7B}" type="presParOf" srcId="{6DE6FFBD-B925-4793-85D9-4262AAEC2B1A}" destId="{B9018B6F-827E-497A-BA0D-52EED97E30B4}" srcOrd="6" destOrd="0" presId="urn:microsoft.com/office/officeart/2005/8/layout/chevronAccent+Icon"/>
    <dgm:cxn modelId="{41B265C4-6EF0-4051-B76F-E3DB19438CE0}" type="presParOf" srcId="{B9018B6F-827E-497A-BA0D-52EED97E30B4}" destId="{D9A70C42-BED2-4369-88E5-E105BD037282}" srcOrd="0" destOrd="0" presId="urn:microsoft.com/office/officeart/2005/8/layout/chevronAccent+Icon"/>
    <dgm:cxn modelId="{47D1151E-97AB-490F-91A7-DAAEC10328DC}" type="presParOf" srcId="{B9018B6F-827E-497A-BA0D-52EED97E30B4}" destId="{2D347F49-B9F4-474A-B198-7955D9019663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E5721-8FAF-4C75-A157-A1AA00C7B8B1}">
      <dsp:nvSpPr>
        <dsp:cNvPr id="0" name=""/>
        <dsp:cNvSpPr/>
      </dsp:nvSpPr>
      <dsp:spPr>
        <a:xfrm rot="5400000">
          <a:off x="4315968" y="-1033272"/>
          <a:ext cx="256032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Based upon an agreed upon </a:t>
          </a:r>
          <a:r>
            <a:rPr lang="en-US" sz="1900" b="1" kern="1200" dirty="0">
              <a:latin typeface="Arial" panose="020B0604020202020204" pitchFamily="34" charset="0"/>
              <a:cs typeface="Arial" panose="020B0604020202020204" pitchFamily="34" charset="0"/>
            </a:rPr>
            <a:t>mark-up percentage</a:t>
          </a: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Term of two years, with a two year option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$80,000 dollar cap on each individual work order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$80,000 cap excludes the general contractor’s agreed upon mark-up percentage </a:t>
          </a:r>
        </a:p>
      </dsp:txBody>
      <dsp:txXfrm rot="-5400000">
        <a:off x="2962657" y="445024"/>
        <a:ext cx="5141959" cy="2310350"/>
      </dsp:txXfrm>
    </dsp:sp>
    <dsp:sp modelId="{4C351193-6A6C-4B2B-9A3B-C6DB4E8BC8E2}">
      <dsp:nvSpPr>
        <dsp:cNvPr id="0" name=""/>
        <dsp:cNvSpPr/>
      </dsp:nvSpPr>
      <dsp:spPr>
        <a:xfrm>
          <a:off x="0" y="0"/>
          <a:ext cx="2962656" cy="320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latin typeface="Arial" panose="020B0604020202020204" pitchFamily="34" charset="0"/>
              <a:cs typeface="Arial" panose="020B0604020202020204" pitchFamily="34" charset="0"/>
            </a:rPr>
            <a:t>GC-CMM contracts:</a:t>
          </a:r>
        </a:p>
      </dsp:txBody>
      <dsp:txXfrm>
        <a:off x="144625" y="144625"/>
        <a:ext cx="2673406" cy="29111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2138B-B7A0-46FA-94CA-8B68C87046AB}">
      <dsp:nvSpPr>
        <dsp:cNvPr id="0" name=""/>
        <dsp:cNvSpPr/>
      </dsp:nvSpPr>
      <dsp:spPr>
        <a:xfrm>
          <a:off x="3125" y="559147"/>
          <a:ext cx="1692175" cy="10153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Investigation and Planning</a:t>
          </a:r>
        </a:p>
      </dsp:txBody>
      <dsp:txXfrm>
        <a:off x="3125" y="559147"/>
        <a:ext cx="1692175" cy="1015305"/>
      </dsp:txXfrm>
    </dsp:sp>
    <dsp:sp modelId="{2FBB5BB1-0E11-4E14-8553-36A6214931AC}">
      <dsp:nvSpPr>
        <dsp:cNvPr id="0" name=""/>
        <dsp:cNvSpPr/>
      </dsp:nvSpPr>
      <dsp:spPr>
        <a:xfrm>
          <a:off x="1864518" y="559147"/>
          <a:ext cx="1692175" cy="10153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Bidding and Pre-Construction</a:t>
          </a:r>
        </a:p>
      </dsp:txBody>
      <dsp:txXfrm>
        <a:off x="1864518" y="559147"/>
        <a:ext cx="1692175" cy="1015305"/>
      </dsp:txXfrm>
    </dsp:sp>
    <dsp:sp modelId="{1B2D7DDA-ECE6-446C-B30E-5152DA2F2681}">
      <dsp:nvSpPr>
        <dsp:cNvPr id="0" name=""/>
        <dsp:cNvSpPr/>
      </dsp:nvSpPr>
      <dsp:spPr>
        <a:xfrm>
          <a:off x="3725912" y="559147"/>
          <a:ext cx="1692175" cy="10153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Construction Management</a:t>
          </a:r>
        </a:p>
      </dsp:txBody>
      <dsp:txXfrm>
        <a:off x="3725912" y="559147"/>
        <a:ext cx="1692175" cy="1015305"/>
      </dsp:txXfrm>
    </dsp:sp>
    <dsp:sp modelId="{857837D7-38EB-452A-A614-228571F4ADF9}">
      <dsp:nvSpPr>
        <dsp:cNvPr id="0" name=""/>
        <dsp:cNvSpPr/>
      </dsp:nvSpPr>
      <dsp:spPr>
        <a:xfrm>
          <a:off x="5587305" y="559147"/>
          <a:ext cx="1692175" cy="10153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Supervision and Coordination</a:t>
          </a:r>
        </a:p>
      </dsp:txBody>
      <dsp:txXfrm>
        <a:off x="5587305" y="559147"/>
        <a:ext cx="1692175" cy="1015305"/>
      </dsp:txXfrm>
    </dsp:sp>
    <dsp:sp modelId="{5E5C6DED-3039-4C70-B45E-C83A174DD68F}">
      <dsp:nvSpPr>
        <dsp:cNvPr id="0" name=""/>
        <dsp:cNvSpPr/>
      </dsp:nvSpPr>
      <dsp:spPr>
        <a:xfrm>
          <a:off x="7448698" y="559147"/>
          <a:ext cx="1692175" cy="10153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Close-out</a:t>
          </a:r>
        </a:p>
      </dsp:txBody>
      <dsp:txXfrm>
        <a:off x="7448698" y="559147"/>
        <a:ext cx="1692175" cy="10153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59003-5DF6-46A6-B8F9-8AC43F213418}">
      <dsp:nvSpPr>
        <dsp:cNvPr id="0" name=""/>
        <dsp:cNvSpPr/>
      </dsp:nvSpPr>
      <dsp:spPr>
        <a:xfrm>
          <a:off x="1469" y="0"/>
          <a:ext cx="1442144" cy="10662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MBE</a:t>
          </a:r>
        </a:p>
      </dsp:txBody>
      <dsp:txXfrm>
        <a:off x="1469" y="0"/>
        <a:ext cx="1442144" cy="319867"/>
      </dsp:txXfrm>
    </dsp:sp>
    <dsp:sp modelId="{99FDEC99-B957-4527-B641-8E29B77E42D2}">
      <dsp:nvSpPr>
        <dsp:cNvPr id="0" name=""/>
        <dsp:cNvSpPr/>
      </dsp:nvSpPr>
      <dsp:spPr>
        <a:xfrm>
          <a:off x="145684" y="319867"/>
          <a:ext cx="1153715" cy="6930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18%</a:t>
          </a:r>
        </a:p>
      </dsp:txBody>
      <dsp:txXfrm>
        <a:off x="165983" y="340166"/>
        <a:ext cx="1113117" cy="652447"/>
      </dsp:txXfrm>
    </dsp:sp>
    <dsp:sp modelId="{3C23912E-4049-4B15-804A-A839EEB01C44}">
      <dsp:nvSpPr>
        <dsp:cNvPr id="0" name=""/>
        <dsp:cNvSpPr/>
      </dsp:nvSpPr>
      <dsp:spPr>
        <a:xfrm>
          <a:off x="1551775" y="0"/>
          <a:ext cx="1442144" cy="10662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WBE</a:t>
          </a:r>
        </a:p>
      </dsp:txBody>
      <dsp:txXfrm>
        <a:off x="1551775" y="0"/>
        <a:ext cx="1442144" cy="319867"/>
      </dsp:txXfrm>
    </dsp:sp>
    <dsp:sp modelId="{83608766-79E9-4939-A7C4-4EEF2F93AB06}">
      <dsp:nvSpPr>
        <dsp:cNvPr id="0" name=""/>
        <dsp:cNvSpPr/>
      </dsp:nvSpPr>
      <dsp:spPr>
        <a:xfrm>
          <a:off x="1695989" y="319867"/>
          <a:ext cx="1153715" cy="6930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12%</a:t>
          </a:r>
        </a:p>
      </dsp:txBody>
      <dsp:txXfrm>
        <a:off x="1716288" y="340166"/>
        <a:ext cx="1113117" cy="652447"/>
      </dsp:txXfrm>
    </dsp:sp>
    <dsp:sp modelId="{F69931ED-0B37-44C0-9B21-47563C277D41}">
      <dsp:nvSpPr>
        <dsp:cNvPr id="0" name=""/>
        <dsp:cNvSpPr/>
      </dsp:nvSpPr>
      <dsp:spPr>
        <a:xfrm>
          <a:off x="3102080" y="0"/>
          <a:ext cx="1442144" cy="10662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SDVOB</a:t>
          </a:r>
        </a:p>
      </dsp:txBody>
      <dsp:txXfrm>
        <a:off x="3102080" y="0"/>
        <a:ext cx="1442144" cy="319867"/>
      </dsp:txXfrm>
    </dsp:sp>
    <dsp:sp modelId="{8FE1C5CE-BB4C-49E1-A11D-3DC243DF5730}">
      <dsp:nvSpPr>
        <dsp:cNvPr id="0" name=""/>
        <dsp:cNvSpPr/>
      </dsp:nvSpPr>
      <dsp:spPr>
        <a:xfrm>
          <a:off x="3246294" y="319867"/>
          <a:ext cx="1153715" cy="6930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6%</a:t>
          </a:r>
        </a:p>
      </dsp:txBody>
      <dsp:txXfrm>
        <a:off x="3266593" y="340166"/>
        <a:ext cx="1113117" cy="652447"/>
      </dsp:txXfrm>
    </dsp:sp>
    <dsp:sp modelId="{959CF1DF-FE71-4FA3-B92D-4280930024D5}">
      <dsp:nvSpPr>
        <dsp:cNvPr id="0" name=""/>
        <dsp:cNvSpPr/>
      </dsp:nvSpPr>
      <dsp:spPr>
        <a:xfrm>
          <a:off x="4652385" y="0"/>
          <a:ext cx="1442144" cy="10662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EEO</a:t>
          </a:r>
        </a:p>
      </dsp:txBody>
      <dsp:txXfrm>
        <a:off x="4652385" y="0"/>
        <a:ext cx="1442144" cy="319867"/>
      </dsp:txXfrm>
    </dsp:sp>
    <dsp:sp modelId="{68433532-3269-4382-AE0D-E744D1B551CA}">
      <dsp:nvSpPr>
        <dsp:cNvPr id="0" name=""/>
        <dsp:cNvSpPr/>
      </dsp:nvSpPr>
      <dsp:spPr>
        <a:xfrm>
          <a:off x="4796600" y="320179"/>
          <a:ext cx="1153715" cy="321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10%  Upstate</a:t>
          </a:r>
        </a:p>
      </dsp:txBody>
      <dsp:txXfrm>
        <a:off x="4806016" y="329595"/>
        <a:ext cx="1134883" cy="302649"/>
      </dsp:txXfrm>
    </dsp:sp>
    <dsp:sp modelId="{31027FE0-ABC2-4120-8CEF-D683DFD70972}">
      <dsp:nvSpPr>
        <dsp:cNvPr id="0" name=""/>
        <dsp:cNvSpPr/>
      </dsp:nvSpPr>
      <dsp:spPr>
        <a:xfrm>
          <a:off x="4796600" y="691119"/>
          <a:ext cx="1153715" cy="321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45% Downstate</a:t>
          </a:r>
          <a:endParaRPr lang="en-US" sz="1200" kern="1200" dirty="0"/>
        </a:p>
      </dsp:txBody>
      <dsp:txXfrm>
        <a:off x="4806016" y="700535"/>
        <a:ext cx="1134883" cy="3026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01F2B-4EB1-4293-A4E7-B81A582FD1ED}">
      <dsp:nvSpPr>
        <dsp:cNvPr id="0" name=""/>
        <dsp:cNvSpPr/>
      </dsp:nvSpPr>
      <dsp:spPr>
        <a:xfrm>
          <a:off x="4099" y="1083952"/>
          <a:ext cx="1929314" cy="744715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EF8D51-5F4A-4A1B-AAA1-AAE12FA1C079}">
      <dsp:nvSpPr>
        <dsp:cNvPr id="0" name=""/>
        <dsp:cNvSpPr/>
      </dsp:nvSpPr>
      <dsp:spPr>
        <a:xfrm>
          <a:off x="518583" y="1270131"/>
          <a:ext cx="1629199" cy="744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2D86"/>
            </a:buClr>
            <a:buFont typeface="Wingdings" panose="05000000000000000000" pitchFamily="2" charset="2"/>
            <a:buNone/>
          </a:pPr>
          <a:r>
            <a:rPr lang="en-US" sz="1000" kern="1200" dirty="0">
              <a:latin typeface="Arial" panose="020B0604020202020204" pitchFamily="34" charset="0"/>
              <a:cs typeface="Arial" panose="020B0604020202020204" pitchFamily="34" charset="0"/>
            </a:rPr>
            <a:t>Initial Utilization Plan Through the Statewide Utilization Management Plan (SUMP)</a:t>
          </a:r>
        </a:p>
      </dsp:txBody>
      <dsp:txXfrm>
        <a:off x="540395" y="1291943"/>
        <a:ext cx="1585575" cy="701091"/>
      </dsp:txXfrm>
    </dsp:sp>
    <dsp:sp modelId="{1F82E29B-E263-4746-958C-806811CED857}">
      <dsp:nvSpPr>
        <dsp:cNvPr id="0" name=""/>
        <dsp:cNvSpPr/>
      </dsp:nvSpPr>
      <dsp:spPr>
        <a:xfrm>
          <a:off x="2207805" y="1083952"/>
          <a:ext cx="1929314" cy="744715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3532FF-36FB-4075-9328-9AD479B9CC5C}">
      <dsp:nvSpPr>
        <dsp:cNvPr id="0" name=""/>
        <dsp:cNvSpPr/>
      </dsp:nvSpPr>
      <dsp:spPr>
        <a:xfrm>
          <a:off x="2722289" y="1270131"/>
          <a:ext cx="1629199" cy="744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" panose="020B0604020202020204" pitchFamily="34" charset="0"/>
              <a:cs typeface="Arial" panose="020B0604020202020204" pitchFamily="34" charset="0"/>
            </a:rPr>
            <a:t>Subcontractor Award Documentation</a:t>
          </a:r>
          <a:endParaRPr lang="en-US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4101" y="1291943"/>
        <a:ext cx="1585575" cy="701091"/>
      </dsp:txXfrm>
    </dsp:sp>
    <dsp:sp modelId="{DD7B8205-E086-4ECE-9CA9-3C5AEF72EC14}">
      <dsp:nvSpPr>
        <dsp:cNvPr id="0" name=""/>
        <dsp:cNvSpPr/>
      </dsp:nvSpPr>
      <dsp:spPr>
        <a:xfrm>
          <a:off x="4411511" y="1083952"/>
          <a:ext cx="1929314" cy="744715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7FECEF-2AF2-4D7F-ADED-F236FA860566}">
      <dsp:nvSpPr>
        <dsp:cNvPr id="0" name=""/>
        <dsp:cNvSpPr/>
      </dsp:nvSpPr>
      <dsp:spPr>
        <a:xfrm>
          <a:off x="4925995" y="1270131"/>
          <a:ext cx="1629199" cy="744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" panose="020B0604020202020204" pitchFamily="34" charset="0"/>
              <a:cs typeface="Arial" panose="020B0604020202020204" pitchFamily="34" charset="0"/>
            </a:rPr>
            <a:t>NYS Contract System subcontractor/supplier payment reporting</a:t>
          </a:r>
          <a:endParaRPr lang="en-US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47807" y="1291943"/>
        <a:ext cx="1585575" cy="701091"/>
      </dsp:txXfrm>
    </dsp:sp>
    <dsp:sp modelId="{D9A70C42-BED2-4369-88E5-E105BD037282}">
      <dsp:nvSpPr>
        <dsp:cNvPr id="0" name=""/>
        <dsp:cNvSpPr/>
      </dsp:nvSpPr>
      <dsp:spPr>
        <a:xfrm>
          <a:off x="6615217" y="1083952"/>
          <a:ext cx="1929314" cy="744715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347F49-B9F4-474A-B198-7955D9019663}">
      <dsp:nvSpPr>
        <dsp:cNvPr id="0" name=""/>
        <dsp:cNvSpPr/>
      </dsp:nvSpPr>
      <dsp:spPr>
        <a:xfrm>
          <a:off x="7129701" y="1270131"/>
          <a:ext cx="1629199" cy="744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rial" panose="020B0604020202020204" pitchFamily="34" charset="0"/>
              <a:cs typeface="Arial" panose="020B0604020202020204" pitchFamily="34" charset="0"/>
            </a:rPr>
            <a:t>EEO Reports</a:t>
          </a:r>
        </a:p>
      </dsp:txBody>
      <dsp:txXfrm>
        <a:off x="7151513" y="1291943"/>
        <a:ext cx="1585575" cy="701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r>
              <a:rPr lang="en-US"/>
              <a:t>3/3/2020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58A14595-9814-40B5-98CC-9A864E1F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231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r>
              <a:rPr lang="en-US"/>
              <a:t>3/3/2020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F6DA9C80-B631-4EC4-8253-F63CFD015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570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lIns="88139" tIns="44070" rIns="88139" bIns="4407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87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74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00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65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23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86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59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75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68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27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62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44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94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281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18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54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57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43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62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51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5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0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2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02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2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3/3/2020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CAC6D-BD82-4571-9E34-C1EFF11A94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714750"/>
            <a:ext cx="9144000" cy="14859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714750"/>
            <a:ext cx="9144000" cy="76200"/>
          </a:xfrm>
          <a:prstGeom prst="rect">
            <a:avLst/>
          </a:prstGeom>
          <a:solidFill>
            <a:srgbClr val="007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03" y="427710"/>
            <a:ext cx="2111794" cy="67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4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581150"/>
            <a:ext cx="5334000" cy="27432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540453"/>
            <a:ext cx="5334000" cy="81394"/>
          </a:xfrm>
          <a:prstGeom prst="rect">
            <a:avLst/>
          </a:prstGeom>
          <a:solidFill>
            <a:srgbClr val="007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305800" y="88105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200" smtClean="0">
                <a:solidFill>
                  <a:srgbClr val="002D73"/>
                </a:solidFill>
              </a:rPr>
              <a:pPr/>
              <a:t>‹#›</a:t>
            </a:fld>
            <a:endParaRPr lang="en-US" sz="1200" dirty="0">
              <a:solidFill>
                <a:srgbClr val="002D7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550" y="4543711"/>
            <a:ext cx="1003098" cy="32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4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62344"/>
            <a:ext cx="9144000" cy="299605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3"/>
          <p:cNvSpPr txBox="1">
            <a:spLocks/>
          </p:cNvSpPr>
          <p:nvPr userDrawn="1"/>
        </p:nvSpPr>
        <p:spPr>
          <a:xfrm>
            <a:off x="8305800" y="88105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0" y="-19050"/>
            <a:ext cx="9144000" cy="81394"/>
          </a:xfrm>
          <a:prstGeom prst="rect">
            <a:avLst/>
          </a:prstGeom>
          <a:solidFill>
            <a:srgbClr val="007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550" y="4543711"/>
            <a:ext cx="1003098" cy="32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3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3/3/2020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344"/>
            <a:ext cx="9144000" cy="299605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1"/>
          <p:cNvSpPr txBox="1">
            <a:spLocks/>
          </p:cNvSpPr>
          <p:nvPr userDrawn="1"/>
        </p:nvSpPr>
        <p:spPr>
          <a:xfrm>
            <a:off x="152400" y="8810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200" smtClean="0"/>
              <a:pPr/>
              <a:t>March 3, 2020</a:t>
            </a:fld>
            <a:endParaRPr lang="en-US" sz="1200" dirty="0"/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8305800" y="88105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-19050"/>
            <a:ext cx="9144000" cy="81394"/>
          </a:xfrm>
          <a:prstGeom prst="rect">
            <a:avLst/>
          </a:prstGeom>
          <a:solidFill>
            <a:srgbClr val="007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255" y="4512475"/>
            <a:ext cx="1197689" cy="38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7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opgworkforcereporting@dasny.or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nam02.safelinks.protection.outlook.com/?url=http%3A%2F%2Fonline.ogs.ny.gov%2FSDVOB%2Fsearch&amp;data=02%7C01%7CDByrnes%40dasny.org%7C701366be314c4fec8ab508d7bee8c1a9%7C886b09f58d684ba88fafccc214b01239%7C0%7C0%7C637187779221458544&amp;sdata=Jy90BmDnUacDA%2FxEqjmrp56UhgXv1t2UMZHyhYKfJr4%3D&amp;reserved=0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s://ny.newnycontracts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lipartof.com/portfolio/3pod/illustration/3d-gold-business-men-shaking-hands-1050832.html" TargetMode="External"/><Relationship Id="rId5" Type="http://schemas.openxmlformats.org/officeDocument/2006/relationships/hyperlink" Target="mailto:ccroskey@dasny.org" TargetMode="External"/><Relationship Id="rId4" Type="http://schemas.openxmlformats.org/officeDocument/2006/relationships/hyperlink" Target="mailto:kkreski@dasny.or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2400" y="1200150"/>
            <a:ext cx="8839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Programs Group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2780343"/>
            <a:ext cx="58674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Contractor Community Minor Maintenance Program (GC-CMM)</a:t>
            </a:r>
          </a:p>
        </p:txBody>
      </p:sp>
      <p:sp>
        <p:nvSpPr>
          <p:cNvPr id="4" name="Date Placeholder 1"/>
          <p:cNvSpPr txBox="1">
            <a:spLocks/>
          </p:cNvSpPr>
          <p:nvPr/>
        </p:nvSpPr>
        <p:spPr>
          <a:xfrm>
            <a:off x="457200" y="394335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March 3, 2020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80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700" y="5143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CMM Goal Requirements</a:t>
            </a:r>
            <a:endParaRPr lang="en-US" sz="3200" b="1" dirty="0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2266950"/>
            <a:ext cx="876300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2D8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CMM must achieve the required MWBE participation goals over the term of their contract</a:t>
            </a:r>
          </a:p>
          <a:p>
            <a:pPr>
              <a:buClr>
                <a:srgbClr val="002D86"/>
              </a:buClr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2D8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CMM should engage subcontractor/supplier participation on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job order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ensure that the contractually required MWBE goals are met before expiration of the contract</a:t>
            </a:r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152400" y="8810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March 3, 2020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8E425A4-D14D-4B13-A034-FF47756025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6434420"/>
              </p:ext>
            </p:extLst>
          </p:nvPr>
        </p:nvGraphicFramePr>
        <p:xfrm>
          <a:off x="1219200" y="1111825"/>
          <a:ext cx="6096000" cy="106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1407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850" y="590550"/>
            <a:ext cx="882015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OPG Reporting</a:t>
            </a:r>
            <a:endParaRPr lang="en-US" sz="3200" b="1" dirty="0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152400" y="8810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March 3, 2020</a:t>
            </a:r>
          </a:p>
          <a:p>
            <a:r>
              <a:rPr lang="en-US" sz="1200" dirty="0" err="1"/>
              <a:t>ber</a:t>
            </a:r>
            <a:r>
              <a:rPr lang="en-US" sz="1200" dirty="0"/>
              <a:t> 12, 2016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F7236D8-603F-405E-BC42-16E6EE980B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7061314"/>
              </p:ext>
            </p:extLst>
          </p:nvPr>
        </p:nvGraphicFramePr>
        <p:xfrm>
          <a:off x="190500" y="971550"/>
          <a:ext cx="8763000" cy="309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0602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26FB16-3B80-4A82-ADFD-A0C6D74FAE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33" t="20371" r="5000" b="20371"/>
          <a:stretch/>
        </p:blipFill>
        <p:spPr>
          <a:xfrm>
            <a:off x="304800" y="1200150"/>
            <a:ext cx="8682990" cy="3657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95B9D8-DABD-4E11-AD84-1110E57205A8}"/>
              </a:ext>
            </a:extLst>
          </p:cNvPr>
          <p:cNvSpPr txBox="1"/>
          <p:nvPr/>
        </p:nvSpPr>
        <p:spPr>
          <a:xfrm>
            <a:off x="1143000" y="51435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EEO Report - Form 162</a:t>
            </a:r>
          </a:p>
        </p:txBody>
      </p:sp>
    </p:spTree>
    <p:extLst>
      <p:ext uri="{BB962C8B-B14F-4D97-AF65-F5344CB8AC3E}">
        <p14:creationId xmlns:p14="http://schemas.microsoft.com/office/powerpoint/2010/main" val="1004326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MWBE Subcontract Agreement</a:t>
            </a:r>
            <a:endParaRPr lang="en-US" sz="3200" b="1" dirty="0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152400" y="88105"/>
            <a:ext cx="2133600" cy="1976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March 3, 2020</a:t>
            </a:r>
          </a:p>
          <a:p>
            <a:r>
              <a:rPr lang="en-US" sz="1200" dirty="0"/>
              <a:t> 12, 2016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971550"/>
            <a:ext cx="6477000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rgbClr val="002D73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646569"/>
                </a:solidFill>
              </a:rPr>
              <a:t>Forward a copy of the signed Subcontract Agreement between the Prime and MWBE to DASNY’s Opportunity Programs Group.</a:t>
            </a:r>
          </a:p>
          <a:p>
            <a:pPr marL="228600" indent="-228600">
              <a:buClr>
                <a:srgbClr val="002D73"/>
              </a:buClr>
              <a:buNone/>
              <a:defRPr/>
            </a:pPr>
            <a:r>
              <a:rPr lang="en-US" sz="1600" b="1" i="1" dirty="0">
                <a:solidFill>
                  <a:srgbClr val="6465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(i.e. executed subcontract agreement, purchase order or letter of intent)</a:t>
            </a:r>
            <a:endParaRPr lang="en-US" sz="1600" dirty="0">
              <a:solidFill>
                <a:srgbClr val="646569"/>
              </a:solidFill>
            </a:endParaRPr>
          </a:p>
          <a:p>
            <a:pPr marL="228600" indent="-228600">
              <a:buClr>
                <a:srgbClr val="002D73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646569"/>
                </a:solidFill>
              </a:rPr>
              <a:t>Email documentation to: </a:t>
            </a:r>
          </a:p>
          <a:p>
            <a:pPr marL="228600" indent="-228600">
              <a:buClr>
                <a:srgbClr val="002D73"/>
              </a:buClr>
              <a:buFont typeface="Wingdings" panose="05000000000000000000" pitchFamily="2" charset="2"/>
              <a:buChar char="§"/>
              <a:defRPr/>
            </a:pPr>
            <a:endParaRPr lang="en-US" sz="2400" dirty="0">
              <a:solidFill>
                <a:srgbClr val="646569"/>
              </a:solidFill>
            </a:endParaRPr>
          </a:p>
          <a:p>
            <a:pPr marL="285750" indent="-57150" algn="ctr">
              <a:spcBef>
                <a:spcPts val="0"/>
              </a:spcBef>
              <a:buClr>
                <a:srgbClr val="002D73"/>
              </a:buClr>
              <a:buNone/>
              <a:defRPr/>
            </a:pPr>
            <a:r>
              <a:rPr lang="en-US" sz="1600" dirty="0">
                <a:solidFill>
                  <a:srgbClr val="646569"/>
                </a:solidFill>
              </a:rPr>
              <a:t>Kimberly D. Smith</a:t>
            </a:r>
          </a:p>
          <a:p>
            <a:pPr marL="285750" indent="-57150" algn="ctr">
              <a:spcBef>
                <a:spcPts val="0"/>
              </a:spcBef>
              <a:buClr>
                <a:srgbClr val="002D73"/>
              </a:buClr>
              <a:buNone/>
              <a:defRPr/>
            </a:pPr>
            <a:r>
              <a:rPr lang="en-US" sz="1600" dirty="0">
                <a:solidFill>
                  <a:srgbClr val="646569"/>
                </a:solidFill>
              </a:rPr>
              <a:t>Sr. Opportunity Programs Analyst</a:t>
            </a:r>
          </a:p>
          <a:p>
            <a:pPr marL="285750" indent="-57150" algn="ctr">
              <a:spcBef>
                <a:spcPts val="0"/>
              </a:spcBef>
              <a:buClr>
                <a:srgbClr val="002D73"/>
              </a:buClr>
              <a:buNone/>
              <a:defRPr/>
            </a:pPr>
            <a:r>
              <a:rPr lang="en-US" sz="1600" dirty="0">
                <a:solidFill>
                  <a:srgbClr val="646569"/>
                </a:solidFill>
              </a:rPr>
              <a:t>Construction / Opportunity Programs</a:t>
            </a:r>
          </a:p>
          <a:p>
            <a:pPr marL="285750" indent="-57150" algn="ctr">
              <a:spcBef>
                <a:spcPts val="0"/>
              </a:spcBef>
              <a:buClr>
                <a:srgbClr val="002D73"/>
              </a:buClr>
              <a:buNone/>
              <a:defRPr/>
            </a:pPr>
            <a:r>
              <a:rPr lang="en-US" sz="1600" dirty="0">
                <a:solidFill>
                  <a:srgbClr val="646569"/>
                </a:solidFill>
              </a:rPr>
              <a:t>KSmith@DASNY.org	</a:t>
            </a:r>
            <a:endParaRPr lang="en-US" sz="1400" dirty="0">
              <a:solidFill>
                <a:srgbClr val="646569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819150"/>
            <a:ext cx="2162175" cy="3269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Arrow: Right 1"/>
          <p:cNvSpPr/>
          <p:nvPr/>
        </p:nvSpPr>
        <p:spPr>
          <a:xfrm>
            <a:off x="609600" y="34099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58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MWBE Payment Reporting</a:t>
            </a:r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152400" y="8810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March 3,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022925"/>
            <a:ext cx="8610600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January 1, 2014, all prime contractors holding a DASNY contract are required to use the NYS Contract System to report all subcontractor and supplier payments for contract payments received from DASNY.</a:t>
            </a:r>
          </a:p>
          <a:p>
            <a:pPr>
              <a:defRPr/>
            </a:pPr>
            <a:endParaRPr lang="en-US" sz="24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to: </a:t>
            </a:r>
            <a:r>
              <a:rPr lang="en-US" altLang="en-US" sz="1800" dirty="0">
                <a:solidFill>
                  <a:srgbClr val="0000FF"/>
                </a:solidFill>
              </a:rPr>
              <a:t>https://ny.newnycontracts.com/</a:t>
            </a:r>
          </a:p>
          <a:p>
            <a:pPr marL="342900" indent="-342900">
              <a:buFont typeface="+mj-lt"/>
              <a:buAutoNum type="arabicPeriod"/>
              <a:tabLst>
                <a:tab pos="228600" algn="l"/>
              </a:tabLst>
              <a:defRPr/>
            </a:pPr>
            <a:r>
              <a:rPr lang="en-US" altLang="en-US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Locate your company’s account</a:t>
            </a:r>
          </a:p>
          <a:p>
            <a:pPr marL="342900" indent="-342900">
              <a:buFont typeface="+mj-lt"/>
              <a:buAutoNum type="arabicPeriod"/>
              <a:tabLst>
                <a:tab pos="342900" algn="l"/>
              </a:tabLst>
              <a:defRPr/>
            </a:pPr>
            <a:r>
              <a:rPr lang="en-US" altLang="en-US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Authorize users for your company </a:t>
            </a:r>
          </a:p>
          <a:p>
            <a:pPr marL="0" lvl="1">
              <a:tabLst>
                <a:tab pos="342900" algn="l"/>
              </a:tabLst>
              <a:defRPr/>
            </a:pPr>
            <a:r>
              <a:rPr lang="en-US" altLang="en-US" sz="1400" i="1" dirty="0">
                <a:solidFill>
                  <a:srgbClr val="6465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*Please authorize the staff responsible for </a:t>
            </a:r>
          </a:p>
          <a:p>
            <a:pPr marL="0" lvl="1">
              <a:tabLst>
                <a:tab pos="342900" algn="l"/>
              </a:tabLst>
              <a:defRPr/>
            </a:pPr>
            <a:r>
              <a:rPr lang="en-US" altLang="en-US" sz="1400" i="1" dirty="0">
                <a:solidFill>
                  <a:srgbClr val="6465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confirming payment information for your firm.</a:t>
            </a:r>
          </a:p>
          <a:p>
            <a:pPr marL="0" lvl="1">
              <a:tabLst>
                <a:tab pos="342900" algn="l"/>
              </a:tabLst>
              <a:defRPr/>
            </a:pPr>
            <a:endParaRPr lang="en-US" altLang="en-US" sz="10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  <a:tabLst>
                <a:tab pos="342900" algn="l"/>
              </a:tabLst>
              <a:defRPr/>
            </a:pPr>
            <a:r>
              <a:rPr lang="en-US" altLang="en-US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and Respond to the audits</a:t>
            </a:r>
          </a:p>
          <a:p>
            <a:pPr marL="342900" indent="-342900">
              <a:buFont typeface="+mj-lt"/>
              <a:buAutoNum type="arabicPeriod"/>
              <a:tabLst>
                <a:tab pos="342900" algn="l"/>
              </a:tabLst>
              <a:defRPr/>
            </a:pPr>
            <a:r>
              <a:rPr lang="en-US" altLang="en-US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all MWBE subcontractor/supplier </a:t>
            </a:r>
          </a:p>
          <a:p>
            <a:pPr>
              <a:tabLst>
                <a:tab pos="342900" algn="l"/>
              </a:tabLst>
              <a:defRPr/>
            </a:pPr>
            <a:r>
              <a:rPr lang="en-US" altLang="en-US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payments to receive proper utilization credit.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200" dirty="0"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" t="4872" r="1129" b="44943"/>
          <a:stretch/>
        </p:blipFill>
        <p:spPr bwMode="auto">
          <a:xfrm>
            <a:off x="4979987" y="1885950"/>
            <a:ext cx="3735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/>
          <a:srcRect l="11695" t="25083" r="1262" b="51455"/>
          <a:stretch/>
        </p:blipFill>
        <p:spPr bwMode="auto">
          <a:xfrm>
            <a:off x="4572000" y="2343150"/>
            <a:ext cx="4152900" cy="16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2790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EEO Reporting</a:t>
            </a:r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152400" y="8810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March 3, 2020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19643" r="18776" b="21046"/>
          <a:stretch/>
        </p:blipFill>
        <p:spPr bwMode="auto">
          <a:xfrm>
            <a:off x="4671385" y="679593"/>
            <a:ext cx="4167815" cy="3187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971550"/>
            <a:ext cx="4191000" cy="2057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rgbClr val="002D73"/>
              </a:buClr>
              <a:buFont typeface="Wingdings" panose="05000000000000000000" pitchFamily="2" charset="2"/>
              <a:buChar char="§"/>
              <a:defRPr/>
            </a:pPr>
            <a:endParaRPr lang="en-US" sz="2400" dirty="0">
              <a:solidFill>
                <a:srgbClr val="646569"/>
              </a:solidFill>
            </a:endParaRPr>
          </a:p>
          <a:p>
            <a:pPr marL="228600" indent="-228600">
              <a:buClr>
                <a:srgbClr val="002D73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646569"/>
                </a:solidFill>
              </a:rPr>
              <a:t>Forward a copy of the EEO Reports to:   </a:t>
            </a:r>
          </a:p>
          <a:p>
            <a:pPr marL="285750" indent="-57150">
              <a:spcBef>
                <a:spcPts val="0"/>
              </a:spcBef>
              <a:buClr>
                <a:srgbClr val="002D73"/>
              </a:buClr>
              <a:buNone/>
              <a:defRPr/>
            </a:pPr>
            <a:endParaRPr lang="en-US" sz="2400" dirty="0">
              <a:solidFill>
                <a:srgbClr val="646569"/>
              </a:solidFill>
            </a:endParaRPr>
          </a:p>
          <a:p>
            <a:pPr marL="285750" indent="-57150">
              <a:spcBef>
                <a:spcPts val="0"/>
              </a:spcBef>
              <a:buClr>
                <a:srgbClr val="002D73"/>
              </a:buClr>
              <a:buNone/>
              <a:defRPr/>
            </a:pPr>
            <a:r>
              <a:rPr lang="en-US" sz="1800" dirty="0">
                <a:solidFill>
                  <a:srgbClr val="646569"/>
                </a:solidFill>
                <a:hlinkClick r:id="rId3"/>
              </a:rPr>
              <a:t>opgworkforcereporting@dasny.org</a:t>
            </a:r>
            <a:endParaRPr lang="en-US" sz="1800" dirty="0">
              <a:solidFill>
                <a:srgbClr val="6465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91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N.Y.S. Certified MWBEs/SDVOBs</a:t>
            </a:r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152400" y="124003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March 3, 2020</a:t>
            </a:r>
          </a:p>
          <a:p>
            <a:r>
              <a:rPr lang="en-US" sz="1200" dirty="0" err="1"/>
              <a:t>ober</a:t>
            </a:r>
            <a:r>
              <a:rPr lang="en-US" sz="1200" dirty="0"/>
              <a:t> 12, 2016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996257"/>
            <a:ext cx="6248400" cy="44256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1" indent="-342900">
              <a:buClr>
                <a:srgbClr val="002D73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the Online Directory of NYS Certified firms</a:t>
            </a:r>
          </a:p>
          <a:p>
            <a:pPr marL="0" lvl="1">
              <a:buClr>
                <a:srgbClr val="002D73"/>
              </a:buClr>
              <a:defRPr/>
            </a:pPr>
            <a:r>
              <a:rPr lang="en-US" altLang="en-US" sz="20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en-US" sz="20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https://ny.newnycontracts.com/</a:t>
            </a:r>
            <a:endParaRPr lang="en-US" altLang="en-US" sz="20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>
              <a:buClr>
                <a:srgbClr val="002D73"/>
              </a:buClr>
              <a:defRPr/>
            </a:pP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http://online.ogs.ny.gov/SDVOB/search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0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50000"/>
              </a:lnSpc>
              <a:buClr>
                <a:srgbClr val="002D73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a working relationship</a:t>
            </a:r>
          </a:p>
          <a:p>
            <a:pPr marL="342900" lvl="1" indent="-342900">
              <a:buClr>
                <a:srgbClr val="002D73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the Opportunity Programs Group:</a:t>
            </a:r>
          </a:p>
          <a:p>
            <a:pPr marL="0" lvl="1">
              <a:buClr>
                <a:srgbClr val="002D73"/>
              </a:buClr>
              <a:defRPr/>
            </a:pPr>
            <a:endParaRPr lang="en-US" sz="20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buClr>
                <a:srgbClr val="002D73"/>
              </a:buClr>
              <a:defRPr/>
            </a:pPr>
            <a:r>
              <a:rPr lang="en-US" sz="2200" dirty="0"/>
              <a:t>	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Upstate – Kim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Kreski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buClr>
                <a:srgbClr val="002D73"/>
              </a:buCl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518-257-3706 or </a:t>
            </a:r>
            <a:r>
              <a:rPr lang="en-US" sz="2000" i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kkreski@dasny.org</a:t>
            </a:r>
            <a:endParaRPr lang="en-US" sz="2000" i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>
              <a:buClr>
                <a:srgbClr val="002D73"/>
              </a:buClr>
              <a:defRPr/>
            </a:pPr>
            <a:r>
              <a:rPr lang="en-US" sz="20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457200" lvl="2">
              <a:buClr>
                <a:srgbClr val="002D73"/>
              </a:buClr>
              <a:defRPr/>
            </a:pPr>
            <a:r>
              <a:rPr lang="en-US" sz="20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Downstate - Charles Croskey </a:t>
            </a:r>
          </a:p>
          <a:p>
            <a:pPr marL="0" lvl="1">
              <a:buClr>
                <a:srgbClr val="002D73"/>
              </a:buClr>
              <a:defRPr/>
            </a:pPr>
            <a:r>
              <a:rPr lang="en-US" sz="20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	212-273-5115 or </a:t>
            </a:r>
            <a:r>
              <a:rPr lang="en-US" sz="2000" i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ccroskey@dasny.org</a:t>
            </a:r>
            <a:endParaRPr lang="en-US" sz="2000" i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buClr>
                <a:srgbClr val="002D73"/>
              </a:buClr>
              <a:defRPr/>
            </a:pPr>
            <a:endParaRPr lang="en-US" sz="2000" i="1" u="sng" dirty="0">
              <a:solidFill>
                <a:srgbClr val="0000FF"/>
              </a:solidFill>
            </a:endParaRPr>
          </a:p>
          <a:p>
            <a:pPr lvl="1">
              <a:lnSpc>
                <a:spcPct val="150000"/>
              </a:lnSpc>
              <a:defRPr/>
            </a:pPr>
            <a:endParaRPr lang="en-US" sz="2200" dirty="0">
              <a:latin typeface="+mn-lt"/>
            </a:endParaRPr>
          </a:p>
        </p:txBody>
      </p:sp>
      <p:pic>
        <p:nvPicPr>
          <p:cNvPr id="7" name="Picture 9" descr="Royalty Free RF Clip Art Illustration Of A 3d Gold Business Men Shaking Hands by 3poD">
            <a:hlinkClick r:id="rId6" tooltip="Royalty Free RF Clip Art Illustration Of A 3d Gold Business Men Shaking Hands by 3poD"/>
          </p:cNvPr>
          <p:cNvPicPr>
            <a:picLocks noChangeAspect="1" noChangeArrowheads="1"/>
          </p:cNvPicPr>
          <p:nvPr/>
        </p:nvPicPr>
        <p:blipFill>
          <a:blip r:embed="rId7"/>
          <a:srcRect b="13726"/>
          <a:stretch>
            <a:fillRect/>
          </a:stretch>
        </p:blipFill>
        <p:spPr bwMode="auto">
          <a:xfrm>
            <a:off x="0" y="3819330"/>
            <a:ext cx="1371600" cy="1200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86600" y="1112799"/>
            <a:ext cx="1417682" cy="936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Arrow: Up 8">
            <a:extLst>
              <a:ext uri="{FF2B5EF4-FFF2-40B4-BE49-F238E27FC236}">
                <a16:creationId xmlns:a16="http://schemas.microsoft.com/office/drawing/2014/main" id="{549154A8-A970-4D08-850B-248D2E3A3A2C}"/>
              </a:ext>
            </a:extLst>
          </p:cNvPr>
          <p:cNvSpPr/>
          <p:nvPr/>
        </p:nvSpPr>
        <p:spPr>
          <a:xfrm>
            <a:off x="1350518" y="2952750"/>
            <a:ext cx="484632" cy="6747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24EF5D2F-A1B9-4AAC-A1C9-EDF6603FF190}"/>
              </a:ext>
            </a:extLst>
          </p:cNvPr>
          <p:cNvSpPr/>
          <p:nvPr/>
        </p:nvSpPr>
        <p:spPr>
          <a:xfrm>
            <a:off x="1343152" y="3848241"/>
            <a:ext cx="484632" cy="674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849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 txBox="1">
            <a:spLocks/>
          </p:cNvSpPr>
          <p:nvPr/>
        </p:nvSpPr>
        <p:spPr>
          <a:xfrm>
            <a:off x="152400" y="8810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March 3, 2020</a:t>
            </a:r>
          </a:p>
          <a:p>
            <a:r>
              <a:rPr lang="en-US" sz="1200" dirty="0"/>
              <a:t>,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6548" y="361949"/>
            <a:ext cx="8981252" cy="742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en-US" sz="2900" b="1" dirty="0">
                <a:solidFill>
                  <a:srgbClr val="002D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if my firm does not meet the MWBE goals?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33773" y="895350"/>
            <a:ext cx="8381999" cy="56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2D86"/>
              </a:buClr>
            </a:pP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firm is encouraged to make a Good Faith Effort to engage subcontractor/supplier participation on every job order.</a:t>
            </a:r>
          </a:p>
          <a:p>
            <a:pPr>
              <a:buClr>
                <a:srgbClr val="002D86"/>
              </a:buClr>
            </a:pPr>
            <a:endParaRPr lang="en-US" sz="1000" dirty="0">
              <a:latin typeface="+mn-lt"/>
            </a:endParaRPr>
          </a:p>
          <a:p>
            <a:pPr marL="342900" indent="-342900">
              <a:buClr>
                <a:srgbClr val="002D8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 to meet the goals will result in a finding of non-compliance resulting in sanctions and exclusion from future contracts with DASNY.</a:t>
            </a:r>
          </a:p>
          <a:p>
            <a:pPr marL="342900" indent="-342900">
              <a:buClr>
                <a:srgbClr val="002D86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2D8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for MWBE waivers at the end of the contract are not acceptable. </a:t>
            </a:r>
          </a:p>
          <a:p>
            <a:pPr marL="342900" indent="-342900">
              <a:buClr>
                <a:srgbClr val="002D86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2D8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MWBE waiver requests must be forwarded to the OPG Analyst</a:t>
            </a:r>
          </a:p>
          <a:p>
            <a:pPr>
              <a:buClr>
                <a:srgbClr val="002D86"/>
              </a:buClr>
            </a:pPr>
            <a:endParaRPr lang="en-US" sz="20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2D8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“Good Faith Efforts” documentation will be required</a:t>
            </a:r>
          </a:p>
          <a:p>
            <a:pPr marL="342900" indent="-342900">
              <a:buClr>
                <a:srgbClr val="002D86"/>
              </a:buClr>
              <a:buFont typeface="Wingdings" panose="05000000000000000000" pitchFamily="2" charset="2"/>
              <a:buChar char="§"/>
            </a:pPr>
            <a:endParaRPr lang="en-US" dirty="0">
              <a:latin typeface="+mn-lt"/>
            </a:endParaRPr>
          </a:p>
          <a:p>
            <a:pPr>
              <a:buClr>
                <a:srgbClr val="002D86"/>
              </a:buClr>
            </a:pP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pPr>
              <a:buClr>
                <a:schemeClr val="accent2"/>
              </a:buClr>
            </a:pPr>
            <a:endParaRPr lang="en-US" dirty="0">
              <a:latin typeface="+mn-lt"/>
            </a:endParaRPr>
          </a:p>
          <a:p>
            <a:pPr>
              <a:buClr>
                <a:schemeClr val="accent2"/>
              </a:buClr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5903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541526"/>
            <a:ext cx="5829300" cy="5386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Programs Group</a:t>
            </a:r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152400" y="8810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March 3, 2020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" y="2190750"/>
            <a:ext cx="4267200" cy="106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>
              <a:solidFill>
                <a:srgbClr val="646569"/>
              </a:solidFill>
            </a:endParaRPr>
          </a:p>
          <a:p>
            <a:pPr marL="0" indent="0" algn="ctr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>
              <a:solidFill>
                <a:srgbClr val="646569"/>
              </a:solidFill>
            </a:endParaRPr>
          </a:p>
          <a:p>
            <a:pPr marL="0" indent="0" algn="ctr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>
              <a:solidFill>
                <a:srgbClr val="646569"/>
              </a:solidFill>
            </a:endParaRPr>
          </a:p>
          <a:p>
            <a:pPr marL="0" indent="0" algn="ctr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1800" dirty="0">
                <a:solidFill>
                  <a:srgbClr val="646569"/>
                </a:solidFill>
              </a:rPr>
              <a:t>Thomas Christian </a:t>
            </a:r>
          </a:p>
          <a:p>
            <a:pPr marL="0" indent="0" algn="ctr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1800" dirty="0">
                <a:solidFill>
                  <a:srgbClr val="646569"/>
                </a:solidFill>
              </a:rPr>
              <a:t>Asst. Director Upstate Operations</a:t>
            </a:r>
          </a:p>
          <a:p>
            <a:pPr marL="0" indent="0" algn="ctr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1485900" algn="l"/>
              </a:tabLst>
              <a:defRPr/>
            </a:pPr>
            <a:r>
              <a:rPr lang="en-US" altLang="en-US" sz="2000" dirty="0">
                <a:solidFill>
                  <a:srgbClr val="646569"/>
                </a:solidFill>
              </a:rPr>
              <a:t>518-257-3795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78380" y="384048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2D86"/>
              </a:buClr>
              <a:buSzTx/>
              <a:tabLst/>
              <a:defRPr/>
            </a:pPr>
            <a:endParaRPr lang="en-US" altLang="en-US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60045" y="1080135"/>
            <a:ext cx="362331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33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D86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3563" indent="-222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B54A"/>
              </a:buClr>
              <a:buSzPct val="8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001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334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89D3"/>
              </a:buClr>
              <a:buSzPct val="9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18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8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M. Clay </a:t>
            </a:r>
          </a:p>
          <a:p>
            <a:pPr marL="0" indent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8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Sr. Director OPG, Co-Leader of Procurement</a:t>
            </a:r>
          </a:p>
          <a:p>
            <a:pPr marL="0" indent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8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518-257-3464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57700" y="1136749"/>
            <a:ext cx="4428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57150" algn="ctr">
              <a:spcBef>
                <a:spcPts val="0"/>
              </a:spcBef>
              <a:buClr>
                <a:srgbClr val="002D73"/>
              </a:buClr>
              <a:buNone/>
              <a:defRPr/>
            </a:pPr>
            <a:endParaRPr lang="en-US" dirty="0">
              <a:solidFill>
                <a:srgbClr val="646569"/>
              </a:solidFill>
            </a:endParaRPr>
          </a:p>
          <a:p>
            <a:pPr marL="285750" indent="-57150" algn="ctr">
              <a:spcBef>
                <a:spcPts val="0"/>
              </a:spcBef>
              <a:buClr>
                <a:srgbClr val="002D73"/>
              </a:buClr>
              <a:buNone/>
              <a:defRPr/>
            </a:pPr>
            <a:r>
              <a:rPr lang="en-US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Kimberly D. Smith</a:t>
            </a:r>
          </a:p>
          <a:p>
            <a:pPr marL="285750" indent="-57150" algn="ctr">
              <a:spcBef>
                <a:spcPts val="0"/>
              </a:spcBef>
              <a:buClr>
                <a:srgbClr val="002D73"/>
              </a:buClr>
              <a:buNone/>
              <a:defRPr/>
            </a:pPr>
            <a:r>
              <a:rPr lang="en-US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Sr. Opportunity Programs Analyst</a:t>
            </a:r>
          </a:p>
          <a:p>
            <a:pPr marL="285750" indent="-57150" algn="ctr">
              <a:spcBef>
                <a:spcPts val="0"/>
              </a:spcBef>
              <a:buClr>
                <a:srgbClr val="002D73"/>
              </a:buClr>
              <a:buNone/>
              <a:defRPr/>
            </a:pPr>
            <a:r>
              <a:rPr lang="en-US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/ Opportunity Programs</a:t>
            </a:r>
          </a:p>
          <a:p>
            <a:pPr marL="285750" indent="-57150" algn="ctr">
              <a:spcBef>
                <a:spcPts val="0"/>
              </a:spcBef>
              <a:buClr>
                <a:srgbClr val="002D73"/>
              </a:buClr>
              <a:buNone/>
              <a:defRPr/>
            </a:pPr>
            <a:r>
              <a:rPr lang="en-US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518-729-8095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347972" y="231648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2D86"/>
              </a:buClr>
              <a:buSzTx/>
              <a:tabLst/>
              <a:defRPr/>
            </a:pPr>
            <a:endParaRPr lang="en-US" altLang="en-US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ctr" defTabSz="91440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2D86"/>
              </a:buClr>
              <a:buSzTx/>
              <a:tabLst/>
              <a:defRPr/>
            </a:pPr>
            <a:endParaRPr lang="en-US" altLang="en-US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ctr" defTabSz="91440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2D86"/>
              </a:buClr>
              <a:buSzTx/>
              <a:tabLst/>
              <a:defRPr/>
            </a:pPr>
            <a:endParaRPr lang="en-US" altLang="en-US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ctr" defTabSz="91440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2D86"/>
              </a:buClr>
              <a:buSzTx/>
              <a:tabLst/>
              <a:defRPr/>
            </a:pPr>
            <a:r>
              <a:rPr lang="en-US" altLang="en-US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Charles Croskey, MWBE Business Development &amp; Outreach Coordinator</a:t>
            </a:r>
          </a:p>
          <a:p>
            <a:pPr marL="228600" marR="0" lvl="0" indent="-228600" algn="ctr" defTabSz="91440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2D86"/>
              </a:buClr>
              <a:buSzTx/>
              <a:tabLst/>
              <a:defRPr/>
            </a:pPr>
            <a:r>
              <a:rPr lang="en-US" altLang="en-US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212-273-5115</a:t>
            </a:r>
          </a:p>
          <a:p>
            <a:pPr marL="228600" marR="0" lvl="0" indent="-228600" algn="ctr" defTabSz="91440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2D86"/>
              </a:buClr>
              <a:buSzTx/>
              <a:tabLst/>
              <a:defRPr/>
            </a:pPr>
            <a:endParaRPr lang="en-US" altLang="en-US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808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2B3E6-2295-4CAB-8A7E-060681042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b="1" dirty="0"/>
              <a:t>Questions regarding this Webinar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3EB641-5672-465D-98D0-60646A51F2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Email your questions to Dbyrnes@DASNY.org</a:t>
            </a:r>
          </a:p>
          <a:p>
            <a:r>
              <a:rPr lang="en-US" dirty="0"/>
              <a:t>Questions will be received through Friday, March 6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  <a:p>
            <a:r>
              <a:rPr lang="en-US" dirty="0"/>
              <a:t>Q &amp; A will be compiled and posted to DASNY.org with the GC CMM RFP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36B595C-86E0-4580-8124-CBE2399EF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953000" y="1178642"/>
            <a:ext cx="3394075" cy="3394075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1113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0A376-28A8-4856-9107-B96E65FF9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Region Breakdown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B5EC5F-C742-4E6B-BE22-60ED4EA13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0299" y="895350"/>
            <a:ext cx="6021101" cy="400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80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15911"/>
            <a:ext cx="8229600" cy="647713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rgbClr val="002D73"/>
                </a:solidFill>
              </a:rPr>
              <a:t>About DASNY’s Community Minor Maintenance Program (CMM)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002D73"/>
              </a:buCl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rgbClr val="646569"/>
                </a:solidFill>
              </a:rPr>
              <a:t>CMM was established in 2011 at the request of the New York State Department of Mental Hygiene  (DMH) - Office of Mental Health (OMH), Office for People with Developmental Disabilities (OPWDD) &amp; Office of Addiction Services and Supports (OASAS)</a:t>
            </a:r>
          </a:p>
          <a:p>
            <a:pPr>
              <a:buClr>
                <a:srgbClr val="002D73"/>
              </a:buCl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rgbClr val="646569"/>
                </a:solidFill>
              </a:rPr>
              <a:t>CMM undertakes smaller construction projects located throughout the State of New York for both DMH and the State University of New York (SUNY)</a:t>
            </a:r>
          </a:p>
          <a:p>
            <a:pPr>
              <a:buClr>
                <a:srgbClr val="002D73"/>
              </a:buCl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rgbClr val="646569"/>
                </a:solidFill>
              </a:rPr>
              <a:t>Projects generally have a single scope of work and range in construction value from $10,000 - $80,000</a:t>
            </a:r>
          </a:p>
          <a:p>
            <a:pPr>
              <a:buClr>
                <a:srgbClr val="002D73"/>
              </a:buCl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rgbClr val="646569"/>
                </a:solidFill>
              </a:rPr>
              <a:t>Work generally consists of exterior work, including roof replacement, driveway replacement, and renovations or replacement of exterior decks, windows, stairways, and entrances</a:t>
            </a:r>
          </a:p>
          <a:p>
            <a:pPr>
              <a:buClr>
                <a:srgbClr val="002D73"/>
              </a:buCl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rgbClr val="646569"/>
                </a:solidFill>
              </a:rPr>
              <a:t>Interior renovations such as kitchen and bathroom rehabilitation, painting and flooring replacement may also be undertaken under the CMM Program</a:t>
            </a:r>
          </a:p>
        </p:txBody>
      </p:sp>
    </p:spTree>
    <p:extLst>
      <p:ext uri="{BB962C8B-B14F-4D97-AF65-F5344CB8AC3E}">
        <p14:creationId xmlns:p14="http://schemas.microsoft.com/office/powerpoint/2010/main" val="3633090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002D73"/>
                </a:solidFill>
              </a:rPr>
              <a:t>Options for Performing Work Under CMM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002D73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646569"/>
                </a:solidFill>
              </a:rPr>
              <a:t>Work under CMM may be performed through either a Job Order Contract (JOC) contractor or a General Contractor Community Minor Maintenance (GC-CMM) contractor </a:t>
            </a:r>
          </a:p>
          <a:p>
            <a:pPr>
              <a:buClr>
                <a:srgbClr val="002D73"/>
              </a:buClr>
              <a:buFont typeface="Wingdings" panose="05000000000000000000" pitchFamily="2" charset="2"/>
              <a:buChar char="§"/>
            </a:pPr>
            <a:endParaRPr lang="en-US" sz="2600" dirty="0">
              <a:solidFill>
                <a:srgbClr val="646569"/>
              </a:solidFill>
            </a:endParaRPr>
          </a:p>
          <a:p>
            <a:pPr>
              <a:buClr>
                <a:srgbClr val="002D73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646569"/>
                </a:solidFill>
              </a:rPr>
              <a:t>GC-CMM method provides a more expedited contracting process and cost-effective method of managing and supervising the work</a:t>
            </a:r>
          </a:p>
        </p:txBody>
      </p:sp>
    </p:spTree>
    <p:extLst>
      <p:ext uri="{BB962C8B-B14F-4D97-AF65-F5344CB8AC3E}">
        <p14:creationId xmlns:p14="http://schemas.microsoft.com/office/powerpoint/2010/main" val="2667639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49"/>
            <a:ext cx="8229600" cy="70167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D73"/>
                </a:solidFill>
              </a:rPr>
              <a:t>The GC-CMM Contracting Method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A02A69-E430-49C9-967B-4707B8F6F6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789060"/>
              </p:ext>
            </p:extLst>
          </p:nvPr>
        </p:nvGraphicFramePr>
        <p:xfrm>
          <a:off x="457200" y="1276350"/>
          <a:ext cx="82296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4378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49"/>
            <a:ext cx="8229600" cy="70167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D73"/>
                </a:solidFill>
              </a:rPr>
              <a:t>About The Mark-up Percentage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2D73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646569"/>
                </a:solidFill>
              </a:rPr>
              <a:t>Mark-up percentage covers GC’s cost for:</a:t>
            </a:r>
          </a:p>
          <a:p>
            <a:pPr lvl="1">
              <a:buClr>
                <a:srgbClr val="002D73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646569"/>
                </a:solidFill>
              </a:rPr>
              <a:t>Supervising and coordinating work</a:t>
            </a:r>
          </a:p>
          <a:p>
            <a:pPr lvl="1">
              <a:buClr>
                <a:srgbClr val="002D73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646569"/>
                </a:solidFill>
              </a:rPr>
              <a:t>Overhead and profit </a:t>
            </a:r>
          </a:p>
          <a:p>
            <a:pPr lvl="1">
              <a:buClr>
                <a:srgbClr val="002D73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646569"/>
                </a:solidFill>
              </a:rPr>
              <a:t>Insurances</a:t>
            </a:r>
          </a:p>
          <a:p>
            <a:pPr marL="457200" lvl="1" indent="0">
              <a:buClr>
                <a:srgbClr val="002D73"/>
              </a:buClr>
              <a:buNone/>
            </a:pPr>
            <a:endParaRPr lang="en-US" sz="2400" dirty="0">
              <a:solidFill>
                <a:srgbClr val="646569"/>
              </a:solidFill>
            </a:endParaRPr>
          </a:p>
          <a:p>
            <a:pPr>
              <a:buClr>
                <a:srgbClr val="002D73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646569"/>
                </a:solidFill>
              </a:rPr>
              <a:t>GC applies the mark-up to any sub-contractor performing work on a CMM Program project</a:t>
            </a:r>
          </a:p>
        </p:txBody>
      </p:sp>
    </p:spTree>
    <p:extLst>
      <p:ext uri="{BB962C8B-B14F-4D97-AF65-F5344CB8AC3E}">
        <p14:creationId xmlns:p14="http://schemas.microsoft.com/office/powerpoint/2010/main" val="171657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49"/>
            <a:ext cx="8229600" cy="838201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2D73"/>
                </a:solidFill>
              </a:rPr>
              <a:t>Services Provided by GC under CMM Contracts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48AB35-7AFD-42ED-B61A-82623ECA7A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613383"/>
              </p:ext>
            </p:extLst>
          </p:nvPr>
        </p:nvGraphicFramePr>
        <p:xfrm>
          <a:off x="0" y="2419350"/>
          <a:ext cx="91440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CC82E6D-E7B1-440D-94FF-0A7BA9BBCA89}"/>
              </a:ext>
            </a:extLst>
          </p:cNvPr>
          <p:cNvSpPr/>
          <p:nvPr/>
        </p:nvSpPr>
        <p:spPr>
          <a:xfrm>
            <a:off x="472440" y="1588353"/>
            <a:ext cx="8077200" cy="83099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provided by GC for each work order include but are not limited to:</a:t>
            </a:r>
          </a:p>
        </p:txBody>
      </p:sp>
    </p:spTree>
    <p:extLst>
      <p:ext uri="{BB962C8B-B14F-4D97-AF65-F5344CB8AC3E}">
        <p14:creationId xmlns:p14="http://schemas.microsoft.com/office/powerpoint/2010/main" val="3853552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49"/>
            <a:ext cx="8229600" cy="701675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2D73"/>
                </a:solidFill>
              </a:rPr>
              <a:t>GC’s General Responsibilities</a:t>
            </a:r>
            <a:r>
              <a:rPr lang="en-US" b="1" dirty="0">
                <a:solidFill>
                  <a:srgbClr val="002D73"/>
                </a:solidFill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229600" cy="3276600"/>
          </a:xfrm>
        </p:spPr>
        <p:txBody>
          <a:bodyPr>
            <a:noAutofit/>
          </a:bodyPr>
          <a:lstStyle/>
          <a:p>
            <a:pPr>
              <a:buClr>
                <a:srgbClr val="002D73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646569"/>
                </a:solidFill>
              </a:rPr>
              <a:t>Obtain at least three price quotes for the scope of work for each work authorization issued</a:t>
            </a:r>
          </a:p>
          <a:p>
            <a:pPr>
              <a:buClr>
                <a:srgbClr val="002D73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646569"/>
                </a:solidFill>
              </a:rPr>
              <a:t>Perform all work required using subcontractor </a:t>
            </a:r>
            <a:r>
              <a:rPr lang="en-US" sz="2200" u="sng" dirty="0">
                <a:solidFill>
                  <a:srgbClr val="646569"/>
                </a:solidFill>
              </a:rPr>
              <a:t>unless otherwise approved by DASNY</a:t>
            </a:r>
          </a:p>
          <a:p>
            <a:pPr>
              <a:buClr>
                <a:srgbClr val="002D73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646569"/>
                </a:solidFill>
              </a:rPr>
              <a:t>Obtain written approval from DASNY before self-performing </a:t>
            </a:r>
            <a:r>
              <a:rPr lang="en-US" sz="2200" u="sng" dirty="0">
                <a:solidFill>
                  <a:srgbClr val="646569"/>
                </a:solidFill>
              </a:rPr>
              <a:t>any</a:t>
            </a:r>
            <a:r>
              <a:rPr lang="en-US" sz="2200" dirty="0">
                <a:solidFill>
                  <a:srgbClr val="646569"/>
                </a:solidFill>
              </a:rPr>
              <a:t> work</a:t>
            </a:r>
          </a:p>
          <a:p>
            <a:pPr>
              <a:buClr>
                <a:srgbClr val="002D73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646569"/>
                </a:solidFill>
              </a:rPr>
              <a:t>Perform incidental portions of the scope of work such as custodial services or using GC’s own work force, as directed by DASNY</a:t>
            </a:r>
          </a:p>
        </p:txBody>
      </p:sp>
    </p:spTree>
    <p:extLst>
      <p:ext uri="{BB962C8B-B14F-4D97-AF65-F5344CB8AC3E}">
        <p14:creationId xmlns:p14="http://schemas.microsoft.com/office/powerpoint/2010/main" val="2436008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49"/>
            <a:ext cx="8229600" cy="701675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rgbClr val="002D73"/>
                </a:solidFill>
              </a:rPr>
              <a:t>Compliance and Reporting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546475"/>
          </a:xfrm>
        </p:spPr>
        <p:txBody>
          <a:bodyPr>
            <a:normAutofit fontScale="62500" lnSpcReduction="20000"/>
          </a:bodyPr>
          <a:lstStyle/>
          <a:p>
            <a:pPr>
              <a:buClr>
                <a:srgbClr val="002D73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646569"/>
              </a:solidFill>
            </a:endParaRPr>
          </a:p>
          <a:p>
            <a:pPr>
              <a:buClr>
                <a:srgbClr val="002D73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646569"/>
                </a:solidFill>
              </a:rPr>
              <a:t>Satisfy MWBE goals assigned to GC-CMM contract on </a:t>
            </a:r>
            <a:r>
              <a:rPr lang="en-US" u="sng" dirty="0">
                <a:solidFill>
                  <a:srgbClr val="646569"/>
                </a:solidFill>
              </a:rPr>
              <a:t>each </a:t>
            </a:r>
            <a:r>
              <a:rPr lang="en-US" dirty="0">
                <a:solidFill>
                  <a:srgbClr val="646569"/>
                </a:solidFill>
              </a:rPr>
              <a:t>work order issued</a:t>
            </a:r>
          </a:p>
          <a:p>
            <a:pPr>
              <a:buClr>
                <a:srgbClr val="002D73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646569"/>
                </a:solidFill>
              </a:rPr>
              <a:t>May solicit NYS Certified M/WBEs only for a specific scope of work</a:t>
            </a:r>
          </a:p>
          <a:p>
            <a:pPr>
              <a:buClr>
                <a:srgbClr val="002D73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646569"/>
                </a:solidFill>
              </a:rPr>
              <a:t>Pay subcontractors and suppliers </a:t>
            </a:r>
            <a:r>
              <a:rPr lang="en-US" u="sng" dirty="0">
                <a:solidFill>
                  <a:srgbClr val="646569"/>
                </a:solidFill>
              </a:rPr>
              <a:t>within 10 days</a:t>
            </a:r>
            <a:r>
              <a:rPr lang="en-US" dirty="0">
                <a:solidFill>
                  <a:srgbClr val="646569"/>
                </a:solidFill>
              </a:rPr>
              <a:t> of receiving payment from DASNY</a:t>
            </a:r>
          </a:p>
          <a:p>
            <a:pPr>
              <a:buClr>
                <a:srgbClr val="002D73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646569"/>
                </a:solidFill>
              </a:rPr>
              <a:t>Report payments made to subcontractors and suppliers in the New York State Contract System (NYSCS)</a:t>
            </a:r>
          </a:p>
          <a:p>
            <a:pPr>
              <a:buClr>
                <a:srgbClr val="002D73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646569"/>
                </a:solidFill>
              </a:rPr>
              <a:t>Require subs and suppliers to confirm in the NYSCS the payments reported by GC</a:t>
            </a:r>
          </a:p>
          <a:p>
            <a:pPr>
              <a:buClr>
                <a:srgbClr val="002D73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646569"/>
                </a:solidFill>
              </a:rPr>
              <a:t>Provide DASNY with monthly EEO/Workforce utilization reports</a:t>
            </a:r>
          </a:p>
        </p:txBody>
      </p:sp>
    </p:spTree>
    <p:extLst>
      <p:ext uri="{BB962C8B-B14F-4D97-AF65-F5344CB8AC3E}">
        <p14:creationId xmlns:p14="http://schemas.microsoft.com/office/powerpoint/2010/main" val="146929189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partment xmlns="2c831770-9957-4912-b938-be7eb79aef05">Communications &amp; Marketing</Department>
    <Template_x0020_Date xmlns="2c831770-9957-4912-b938-be7eb79aef05">2015-03-30T04:00:00+00:00</Template_x0020_Date>
    <Instructions xmlns="2c831770-9957-4912-b938-be7eb79aef05">
      <Url xsi:nil="true"/>
      <Description xsi:nil="true"/>
    </Instructions>
    <Contact xmlns="2c831770-9957-4912-b938-be7eb79aef05">
      <UserInfo>
        <DisplayName>DELMAR\jgregory</DisplayName>
        <AccountId>421</AccountId>
        <AccountType/>
      </UserInfo>
    </Contact>
    <Division xmlns="2c831770-9957-4912-b938-be7eb79aef05">Office of Executive Initiatives</Division>
    <_dlc_DocId xmlns="343ae18a-3d04-4e59-aa87-cc4de56dbf5d">FQ5K6PAZVSUW-51-361</_dlc_DocId>
    <_dlc_DocIdUrl xmlns="343ae18a-3d04-4e59-aa87-cc4de56dbf5d">
      <Url>http://intranet.delmar.dasny.org/_layouts/DocIdRedir.aspx?ID=FQ5K6PAZVSUW-51-361</Url>
      <Description>FQ5K6PAZVSUW-51-361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3D0C0F7F5B3B4F8E717E6436139ADA" ma:contentTypeVersion="12" ma:contentTypeDescription="Create a new document." ma:contentTypeScope="" ma:versionID="a3cbdcc7be4d24b9bb271b3121afae44">
  <xsd:schema xmlns:xsd="http://www.w3.org/2001/XMLSchema" xmlns:xs="http://www.w3.org/2001/XMLSchema" xmlns:p="http://schemas.microsoft.com/office/2006/metadata/properties" xmlns:ns2="343ae18a-3d04-4e59-aa87-cc4de56dbf5d" xmlns:ns3="2c831770-9957-4912-b938-be7eb79aef05" targetNamespace="http://schemas.microsoft.com/office/2006/metadata/properties" ma:root="true" ma:fieldsID="21a25e2ed3ddc0d005ecbff04f96a99a" ns2:_="" ns3:_="">
    <xsd:import namespace="343ae18a-3d04-4e59-aa87-cc4de56dbf5d"/>
    <xsd:import namespace="2c831770-9957-4912-b938-be7eb79aef0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ivision" minOccurs="0"/>
                <xsd:element ref="ns3:Department" minOccurs="0"/>
                <xsd:element ref="ns3:Template_x0020_Date" minOccurs="0"/>
                <xsd:element ref="ns3:Instructions" minOccurs="0"/>
                <xsd:element ref="ns3:Cont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ae18a-3d04-4e59-aa87-cc4de56dbf5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831770-9957-4912-b938-be7eb79aef05" elementFormDefault="qualified">
    <xsd:import namespace="http://schemas.microsoft.com/office/2006/documentManagement/types"/>
    <xsd:import namespace="http://schemas.microsoft.com/office/infopath/2007/PartnerControls"/>
    <xsd:element name="Division" ma:index="11" nillable="true" ma:displayName="Division" ma:indexed="true" ma:internalName="Division">
      <xsd:simpleType>
        <xsd:restriction base="dms:Text">
          <xsd:maxLength value="255"/>
        </xsd:restriction>
      </xsd:simpleType>
    </xsd:element>
    <xsd:element name="Department" ma:index="12" nillable="true" ma:displayName="Department" ma:internalName="Department">
      <xsd:simpleType>
        <xsd:restriction base="dms:Text">
          <xsd:maxLength value="255"/>
        </xsd:restriction>
      </xsd:simpleType>
    </xsd:element>
    <xsd:element name="Template_x0020_Date" ma:index="13" nillable="true" ma:displayName="Template Date" ma:format="DateOnly" ma:internalName="Template_x0020_Date">
      <xsd:simpleType>
        <xsd:restriction base="dms:DateTime"/>
      </xsd:simpleType>
    </xsd:element>
    <xsd:element name="Instructions" ma:index="14" nillable="true" ma:displayName="Instructions" ma:format="Hyperlink" ma:internalName="Instruction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ontact" ma:index="15" nillable="true" ma:displayName="Liaison" ma:list="UserInfo" ma:SharePointGroup="0" ma:internalName="Contact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A9CBC5-D819-4D9B-9D6B-F7A09D87DB3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41F8B16-B740-4AF2-905B-0F55AB1209FA}">
  <ds:schemaRefs>
    <ds:schemaRef ds:uri="343ae18a-3d04-4e59-aa87-cc4de56dbf5d"/>
    <ds:schemaRef ds:uri="http://schemas.microsoft.com/office/2006/metadata/properties"/>
    <ds:schemaRef ds:uri="http://purl.org/dc/terms/"/>
    <ds:schemaRef ds:uri="http://schemas.microsoft.com/office/2006/documentManagement/types"/>
    <ds:schemaRef ds:uri="2c831770-9957-4912-b938-be7eb79aef05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BB00D30-9030-48AE-9559-BAAB1B52B88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B894CC6-70CF-4026-B904-7353F91D8E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ae18a-3d04-4e59-aa87-cc4de56dbf5d"/>
    <ds:schemaRef ds:uri="2c831770-9957-4912-b938-be7eb79aef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7814</TotalTime>
  <Words>998</Words>
  <Application>Microsoft Office PowerPoint</Application>
  <PresentationFormat>On-screen Show (16:9)</PresentationFormat>
  <Paragraphs>154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Cover Master</vt:lpstr>
      <vt:lpstr>Section Master</vt:lpstr>
      <vt:lpstr>Content Master</vt:lpstr>
      <vt:lpstr>2_Custom Design</vt:lpstr>
      <vt:lpstr>PowerPoint Presentation</vt:lpstr>
      <vt:lpstr>Region Breakdown</vt:lpstr>
      <vt:lpstr>About DASNY’s Community Minor Maintenance Program (CMM)</vt:lpstr>
      <vt:lpstr>Options for Performing Work Under CMM</vt:lpstr>
      <vt:lpstr>The GC-CMM Contracting Method</vt:lpstr>
      <vt:lpstr>About The Mark-up Percentage</vt:lpstr>
      <vt:lpstr>Services Provided by GC under CMM Contracts</vt:lpstr>
      <vt:lpstr>GC’s General Responsibilities </vt:lpstr>
      <vt:lpstr>Compliance and Reporting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regarding this Webinar</vt:lpstr>
    </vt:vector>
  </TitlesOfParts>
  <Company>New York State - Office of General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Warner, Jennifer</dc:creator>
  <cp:lastModifiedBy>Byrnes, Dawn</cp:lastModifiedBy>
  <cp:revision>187</cp:revision>
  <cp:lastPrinted>2020-03-03T14:19:25Z</cp:lastPrinted>
  <dcterms:created xsi:type="dcterms:W3CDTF">2014-12-09T18:34:34Z</dcterms:created>
  <dcterms:modified xsi:type="dcterms:W3CDTF">2020-03-03T14:34:11Z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0x0101005F3D0C0F7F5B3B4F8E717E6436139ADA</vt:lpwstr>
  </property>
  <property fmtid="{D5CDD505-2E9C-101B-9397-08002B2CF9AE}" pid="3" name="_dlc_DocIdItemGuid">
    <vt:lpwstr>d9a45b99-cd5b-49de-a9c5-f87b95b76eb2</vt:lpwstr>
  </property>
</Properties>
</file>