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25" r:id="rId4"/>
    <p:sldMasterId id="2147484542" r:id="rId5"/>
    <p:sldMasterId id="2147484544" r:id="rId6"/>
  </p:sldMasterIdLst>
  <p:notesMasterIdLst>
    <p:notesMasterId r:id="rId32"/>
  </p:notesMasterIdLst>
  <p:handoutMasterIdLst>
    <p:handoutMasterId r:id="rId33"/>
  </p:handoutMasterIdLst>
  <p:sldIdLst>
    <p:sldId id="334" r:id="rId7"/>
    <p:sldId id="287" r:id="rId8"/>
    <p:sldId id="338" r:id="rId9"/>
    <p:sldId id="261" r:id="rId10"/>
    <p:sldId id="339" r:id="rId11"/>
    <p:sldId id="329" r:id="rId12"/>
    <p:sldId id="330" r:id="rId13"/>
    <p:sldId id="346" r:id="rId14"/>
    <p:sldId id="341" r:id="rId15"/>
    <p:sldId id="256" r:id="rId16"/>
    <p:sldId id="267" r:id="rId17"/>
    <p:sldId id="282" r:id="rId18"/>
    <p:sldId id="260" r:id="rId19"/>
    <p:sldId id="262" r:id="rId20"/>
    <p:sldId id="347" r:id="rId21"/>
    <p:sldId id="283" r:id="rId22"/>
    <p:sldId id="284" r:id="rId23"/>
    <p:sldId id="345" r:id="rId24"/>
    <p:sldId id="335" r:id="rId25"/>
    <p:sldId id="337" r:id="rId26"/>
    <p:sldId id="336" r:id="rId27"/>
    <p:sldId id="320" r:id="rId28"/>
    <p:sldId id="344" r:id="rId29"/>
    <p:sldId id="276" r:id="rId30"/>
    <p:sldId id="343" r:id="rId31"/>
  </p:sldIdLst>
  <p:sldSz cx="9144000" cy="6858000" type="screen4x3"/>
  <p:notesSz cx="6858000" cy="2000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8362" userDrawn="1">
          <p15:clr>
            <a:srgbClr val="A4A3A4"/>
          </p15:clr>
        </p15:guide>
        <p15:guide id="2" pos="30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lis, Kimberly" initials="EK" lastIdx="5" clrIdx="0">
    <p:extLst>
      <p:ext uri="{19B8F6BF-5375-455C-9EA6-DF929625EA0E}">
        <p15:presenceInfo xmlns:p15="http://schemas.microsoft.com/office/powerpoint/2012/main" userId="S-1-5-21-2115308653-85219063-1139810728-2012" providerId="AD"/>
      </p:ext>
    </p:extLst>
  </p:cmAuthor>
  <p:cmAuthor id="2" name="Nadeau, Kimberly" initials="NK" lastIdx="26" clrIdx="1">
    <p:extLst>
      <p:ext uri="{19B8F6BF-5375-455C-9EA6-DF929625EA0E}">
        <p15:presenceInfo xmlns:p15="http://schemas.microsoft.com/office/powerpoint/2012/main" userId="S::KNadeau@dasny.org::c433214a-69bc-4d72-830d-5daf1b3223b3" providerId="AD"/>
      </p:ext>
    </p:extLst>
  </p:cmAuthor>
  <p:cmAuthor id="3" name="Lai, Sophy" initials="LS" lastIdx="3" clrIdx="2">
    <p:extLst>
      <p:ext uri="{19B8F6BF-5375-455C-9EA6-DF929625EA0E}">
        <p15:presenceInfo xmlns:p15="http://schemas.microsoft.com/office/powerpoint/2012/main" userId="S::slai@dasny.org::7bd69813-9525-4b1d-b01b-9ad4b2bddcf8" providerId="AD"/>
      </p:ext>
    </p:extLst>
  </p:cmAuthor>
  <p:cmAuthor id="4" name="Reed, Stanley" initials="RS" lastIdx="14" clrIdx="3">
    <p:extLst>
      <p:ext uri="{19B8F6BF-5375-455C-9EA6-DF929625EA0E}">
        <p15:presenceInfo xmlns:p15="http://schemas.microsoft.com/office/powerpoint/2012/main" userId="S::sreed@dasny.org::74057975-0bee-43d8-a43d-f737f853cfda" providerId="AD"/>
      </p:ext>
    </p:extLst>
  </p:cmAuthor>
  <p:cmAuthor id="5" name="Lenge, Heidi" initials="LH" lastIdx="4" clrIdx="4">
    <p:extLst>
      <p:ext uri="{19B8F6BF-5375-455C-9EA6-DF929625EA0E}">
        <p15:presenceInfo xmlns:p15="http://schemas.microsoft.com/office/powerpoint/2012/main" userId="S::hlenge@dasny.org::7754a3db-6891-4b2c-830c-d925eebd462d" providerId="AD"/>
      </p:ext>
    </p:extLst>
  </p:cmAuthor>
  <p:cmAuthor id="6" name="Ellis, Kimberly" initials="EK [2]" lastIdx="10" clrIdx="5">
    <p:extLst>
      <p:ext uri="{19B8F6BF-5375-455C-9EA6-DF929625EA0E}">
        <p15:presenceInfo xmlns:p15="http://schemas.microsoft.com/office/powerpoint/2012/main" userId="S::kellis@dasny.org::d4969e23-fd77-47bb-852c-b2644b223a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D73"/>
    <a:srgbClr val="007681"/>
    <a:srgbClr val="00602B"/>
    <a:srgbClr val="001357"/>
    <a:srgbClr val="66FF66"/>
    <a:srgbClr val="1AD6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162" y="53"/>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8362"/>
        <p:guide pos="30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commentAuthors" Target="commen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6451C95-FCCE-401B-B5B6-80C9698444E6}"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lang="en-US"/>
        </a:p>
      </dgm:t>
    </dgm:pt>
    <dgm:pt modelId="{DC8DFEE7-8D91-4A99-9BA6-E00216932045}" type="pres">
      <dgm:prSet presAssocID="{D6451C95-FCCE-401B-B5B6-80C9698444E6}" presName="mainComposite" presStyleCnt="0">
        <dgm:presLayoutVars>
          <dgm:chPref val="1"/>
          <dgm:dir/>
          <dgm:animOne val="branch"/>
          <dgm:animLvl val="lvl"/>
          <dgm:resizeHandles val="exact"/>
        </dgm:presLayoutVars>
      </dgm:prSet>
      <dgm:spPr/>
    </dgm:pt>
    <dgm:pt modelId="{7D73F333-89F6-4988-AF44-7804E1289449}" type="pres">
      <dgm:prSet presAssocID="{D6451C95-FCCE-401B-B5B6-80C9698444E6}" presName="hierFlow" presStyleCnt="0"/>
      <dgm:spPr/>
    </dgm:pt>
    <dgm:pt modelId="{2D2A5AED-FAC5-40BC-9164-40D1ED654B56}" type="pres">
      <dgm:prSet presAssocID="{D6451C95-FCCE-401B-B5B6-80C9698444E6}" presName="hierChild1" presStyleCnt="0">
        <dgm:presLayoutVars>
          <dgm:chPref val="1"/>
          <dgm:animOne val="branch"/>
          <dgm:animLvl val="lvl"/>
        </dgm:presLayoutVars>
      </dgm:prSet>
      <dgm:spPr/>
    </dgm:pt>
    <dgm:pt modelId="{2420878E-5E1C-48F9-9C4D-92374796B347}" type="pres">
      <dgm:prSet presAssocID="{D6451C95-FCCE-401B-B5B6-80C9698444E6}" presName="bgShapesFlow" presStyleCnt="0"/>
      <dgm:spPr/>
    </dgm:pt>
  </dgm:ptLst>
  <dgm:cxnLst>
    <dgm:cxn modelId="{D061133A-B442-4439-A431-008A79FA1CA6}" type="presOf" srcId="{D6451C95-FCCE-401B-B5B6-80C9698444E6}" destId="{DC8DFEE7-8D91-4A99-9BA6-E00216932045}" srcOrd="0" destOrd="0" presId="urn:microsoft.com/office/officeart/2005/8/layout/hierarchy6"/>
    <dgm:cxn modelId="{442FBA06-4002-4D1A-BB90-85BFF14A9371}" type="presParOf" srcId="{DC8DFEE7-8D91-4A99-9BA6-E00216932045}" destId="{7D73F333-89F6-4988-AF44-7804E1289449}" srcOrd="0" destOrd="0" presId="urn:microsoft.com/office/officeart/2005/8/layout/hierarchy6"/>
    <dgm:cxn modelId="{F47941E7-E784-4109-BFD2-A70876AFE464}" type="presParOf" srcId="{7D73F333-89F6-4988-AF44-7804E1289449}" destId="{2D2A5AED-FAC5-40BC-9164-40D1ED654B56}" srcOrd="0" destOrd="0" presId="urn:microsoft.com/office/officeart/2005/8/layout/hierarchy6"/>
    <dgm:cxn modelId="{CA8A2C09-C1E3-41A6-BB19-012F661673B0}" type="presParOf" srcId="{DC8DFEE7-8D91-4A99-9BA6-E00216932045}" destId="{2420878E-5E1C-48F9-9C4D-92374796B347}" srcOrd="1" destOrd="0" presId="urn:microsoft.com/office/officeart/2005/8/layout/hierarchy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2A5D9C1-0995-4E0A-B482-D6E2D5F48CD2}"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lang="en-US"/>
        </a:p>
      </dgm:t>
    </dgm:pt>
    <dgm:pt modelId="{2049C336-BBD2-4096-A3B7-433D0580E2D8}">
      <dgm:prSet phldrT="[Text]"/>
      <dgm:spPr/>
      <dgm:t>
        <a:bodyPr/>
        <a:lstStyle/>
        <a:p>
          <a:endParaRPr lang="en-US"/>
        </a:p>
      </dgm:t>
    </dgm:pt>
    <dgm:pt modelId="{6924F18B-A8DA-492A-9454-23EA83D1F636}" type="parTrans" cxnId="{B7C6E8E3-25C8-4DC7-9A01-CF4F7E7867D7}">
      <dgm:prSet/>
      <dgm:spPr/>
      <dgm:t>
        <a:bodyPr/>
        <a:lstStyle/>
        <a:p>
          <a:endParaRPr lang="en-US"/>
        </a:p>
      </dgm:t>
    </dgm:pt>
    <dgm:pt modelId="{A2477E2E-DD74-433F-9A47-B1E303D2886D}" type="sibTrans" cxnId="{B7C6E8E3-25C8-4DC7-9A01-CF4F7E7867D7}">
      <dgm:prSet/>
      <dgm:spPr/>
      <dgm:t>
        <a:bodyPr/>
        <a:lstStyle/>
        <a:p>
          <a:endParaRPr lang="en-US"/>
        </a:p>
      </dgm:t>
    </dgm:pt>
    <dgm:pt modelId="{A13E0D17-EFB4-455C-8C72-9E28A65E1315}">
      <dgm:prSet phldrT="[Text]"/>
      <dgm:spPr/>
      <dgm:t>
        <a:bodyPr/>
        <a:lstStyle/>
        <a:p>
          <a:r>
            <a:rPr lang="en-US"/>
            <a:t> </a:t>
          </a:r>
        </a:p>
      </dgm:t>
    </dgm:pt>
    <dgm:pt modelId="{B6D4DC1E-B3AA-439F-9D0C-06639B262445}" type="parTrans" cxnId="{0C3FF19A-1A97-4039-9263-0130C040581A}">
      <dgm:prSet/>
      <dgm:spPr/>
      <dgm:t>
        <a:bodyPr/>
        <a:lstStyle/>
        <a:p>
          <a:endParaRPr lang="en-US"/>
        </a:p>
      </dgm:t>
    </dgm:pt>
    <dgm:pt modelId="{80A5DC1F-EC73-4B6D-9BFC-1B911F83767B}" type="sibTrans" cxnId="{0C3FF19A-1A97-4039-9263-0130C040581A}">
      <dgm:prSet/>
      <dgm:spPr/>
      <dgm:t>
        <a:bodyPr/>
        <a:lstStyle/>
        <a:p>
          <a:endParaRPr lang="en-US"/>
        </a:p>
      </dgm:t>
    </dgm:pt>
    <dgm:pt modelId="{459A2D05-B48C-4C1D-A7DC-AEE6DC47D931}">
      <dgm:prSet phldrT="[Text]"/>
      <dgm:spPr/>
      <dgm:t>
        <a:bodyPr/>
        <a:lstStyle/>
        <a:p>
          <a:r>
            <a:rPr lang="en-US"/>
            <a:t> </a:t>
          </a:r>
        </a:p>
      </dgm:t>
    </dgm:pt>
    <dgm:pt modelId="{9C7421F2-6044-4944-90D9-2E2D74A335BE}" type="parTrans" cxnId="{BB286119-9C98-4B7E-AB71-9FD3D0DBB17E}">
      <dgm:prSet/>
      <dgm:spPr/>
      <dgm:t>
        <a:bodyPr/>
        <a:lstStyle/>
        <a:p>
          <a:endParaRPr lang="en-US"/>
        </a:p>
      </dgm:t>
    </dgm:pt>
    <dgm:pt modelId="{1B0E4EC0-78B5-4B0A-A0AD-5CAA436F2EE5}" type="sibTrans" cxnId="{BB286119-9C98-4B7E-AB71-9FD3D0DBB17E}">
      <dgm:prSet/>
      <dgm:spPr/>
      <dgm:t>
        <a:bodyPr/>
        <a:lstStyle/>
        <a:p>
          <a:endParaRPr lang="en-US"/>
        </a:p>
      </dgm:t>
    </dgm:pt>
    <dgm:pt modelId="{D15BB587-E0F7-47EB-96C1-59065D4D987B}" type="pres">
      <dgm:prSet presAssocID="{F2A5D9C1-0995-4E0A-B482-D6E2D5F48CD2}" presName="mainComposite" presStyleCnt="0">
        <dgm:presLayoutVars>
          <dgm:chPref val="1"/>
          <dgm:dir/>
          <dgm:animOne val="branch"/>
          <dgm:animLvl val="lvl"/>
          <dgm:resizeHandles val="exact"/>
        </dgm:presLayoutVars>
      </dgm:prSet>
      <dgm:spPr/>
    </dgm:pt>
    <dgm:pt modelId="{687DE1AC-E823-4DAD-9356-0D0B0276BA53}" type="pres">
      <dgm:prSet presAssocID="{F2A5D9C1-0995-4E0A-B482-D6E2D5F48CD2}" presName="hierFlow" presStyleCnt="0"/>
      <dgm:spPr/>
    </dgm:pt>
    <dgm:pt modelId="{7EE37939-6697-42C8-A30F-67977F4409AD}" type="pres">
      <dgm:prSet presAssocID="{F2A5D9C1-0995-4E0A-B482-D6E2D5F48CD2}" presName="hierChild1" presStyleCnt="0">
        <dgm:presLayoutVars>
          <dgm:chPref val="1"/>
          <dgm:animOne val="branch"/>
          <dgm:animLvl val="lvl"/>
        </dgm:presLayoutVars>
      </dgm:prSet>
      <dgm:spPr/>
    </dgm:pt>
    <dgm:pt modelId="{AEA0B41E-4BE3-4C70-B63A-E9088422A762}" type="pres">
      <dgm:prSet presAssocID="{2049C336-BBD2-4096-A3B7-433D0580E2D8}" presName="Name14" presStyleCnt="0"/>
      <dgm:spPr/>
    </dgm:pt>
    <dgm:pt modelId="{486E60EB-3F1E-404E-B392-12328C476FB2}" type="pres">
      <dgm:prSet presAssocID="{2049C336-BBD2-4096-A3B7-433D0580E2D8}" presName="level1Shape" presStyleLbl="node0" presStyleIdx="0" presStyleCnt="1">
        <dgm:presLayoutVars>
          <dgm:chPref val="3"/>
        </dgm:presLayoutVars>
      </dgm:prSet>
      <dgm:spPr/>
    </dgm:pt>
    <dgm:pt modelId="{D5A00522-95D7-4D80-9038-9DB5AF88F8D9}" type="pres">
      <dgm:prSet presAssocID="{2049C336-BBD2-4096-A3B7-433D0580E2D8}" presName="hierChild2" presStyleCnt="0"/>
      <dgm:spPr/>
    </dgm:pt>
    <dgm:pt modelId="{A92AC89D-7437-4339-9E82-143036B66142}" type="pres">
      <dgm:prSet presAssocID="{B6D4DC1E-B3AA-439F-9D0C-06639B262445}" presName="Name19" presStyleLbl="parChTrans1D2" presStyleIdx="0" presStyleCnt="2"/>
      <dgm:spPr/>
    </dgm:pt>
    <dgm:pt modelId="{D9C8D9F4-AB10-4F28-B698-B39B9B060185}" type="pres">
      <dgm:prSet presAssocID="{A13E0D17-EFB4-455C-8C72-9E28A65E1315}" presName="Name21" presStyleCnt="0"/>
      <dgm:spPr/>
    </dgm:pt>
    <dgm:pt modelId="{6AEC93F8-1682-4D85-817C-E6E1B792068A}" type="pres">
      <dgm:prSet presAssocID="{A13E0D17-EFB4-455C-8C72-9E28A65E1315}" presName="level2Shape" presStyleLbl="node2" presStyleIdx="0" presStyleCnt="2"/>
      <dgm:spPr/>
    </dgm:pt>
    <dgm:pt modelId="{8E638593-D63B-416E-B86D-59D50347453D}" type="pres">
      <dgm:prSet presAssocID="{A13E0D17-EFB4-455C-8C72-9E28A65E1315}" presName="hierChild3" presStyleCnt="0"/>
      <dgm:spPr/>
    </dgm:pt>
    <dgm:pt modelId="{0DF0C8D2-2F4F-4575-A48E-473C3427AD35}" type="pres">
      <dgm:prSet presAssocID="{9C7421F2-6044-4944-90D9-2E2D74A335BE}" presName="Name19" presStyleLbl="parChTrans1D2" presStyleIdx="1" presStyleCnt="2"/>
      <dgm:spPr/>
    </dgm:pt>
    <dgm:pt modelId="{9779C16F-8395-4F75-B3A6-3FA5FB62002F}" type="pres">
      <dgm:prSet presAssocID="{459A2D05-B48C-4C1D-A7DC-AEE6DC47D931}" presName="Name21" presStyleCnt="0"/>
      <dgm:spPr/>
    </dgm:pt>
    <dgm:pt modelId="{7908133A-A6E9-4CB7-8AC5-77CE32321EF8}" type="pres">
      <dgm:prSet presAssocID="{459A2D05-B48C-4C1D-A7DC-AEE6DC47D931}" presName="level2Shape" presStyleLbl="node2" presStyleIdx="1" presStyleCnt="2"/>
      <dgm:spPr/>
    </dgm:pt>
    <dgm:pt modelId="{C2BC750A-69A8-4371-B406-582C8E9CB74F}" type="pres">
      <dgm:prSet presAssocID="{459A2D05-B48C-4C1D-A7DC-AEE6DC47D931}" presName="hierChild3" presStyleCnt="0"/>
      <dgm:spPr/>
    </dgm:pt>
    <dgm:pt modelId="{4AA43F34-CFBF-46AC-9505-B5F00B783F1B}" type="pres">
      <dgm:prSet presAssocID="{F2A5D9C1-0995-4E0A-B482-D6E2D5F48CD2}" presName="bgShapesFlow" presStyleCnt="0"/>
      <dgm:spPr/>
    </dgm:pt>
  </dgm:ptLst>
  <dgm:cxnLst>
    <dgm:cxn modelId="{95ABF318-07D2-418C-AE67-FB926E7E1552}" type="presOf" srcId="{B6D4DC1E-B3AA-439F-9D0C-06639B262445}" destId="{A92AC89D-7437-4339-9E82-143036B66142}" srcOrd="0" destOrd="0" presId="urn:microsoft.com/office/officeart/2005/8/layout/hierarchy6"/>
    <dgm:cxn modelId="{BB286119-9C98-4B7E-AB71-9FD3D0DBB17E}" srcId="{2049C336-BBD2-4096-A3B7-433D0580E2D8}" destId="{459A2D05-B48C-4C1D-A7DC-AEE6DC47D931}" srcOrd="1" destOrd="0" parTransId="{9C7421F2-6044-4944-90D9-2E2D74A335BE}" sibTransId="{1B0E4EC0-78B5-4B0A-A0AD-5CAA436F2EE5}"/>
    <dgm:cxn modelId="{C674A631-3F70-4B71-9CEE-DB9C8797885E}" type="presOf" srcId="{F2A5D9C1-0995-4E0A-B482-D6E2D5F48CD2}" destId="{D15BB587-E0F7-47EB-96C1-59065D4D987B}" srcOrd="0" destOrd="0" presId="urn:microsoft.com/office/officeart/2005/8/layout/hierarchy6"/>
    <dgm:cxn modelId="{0E746032-8B7C-4041-A974-B971BA603510}" type="presOf" srcId="{459A2D05-B48C-4C1D-A7DC-AEE6DC47D931}" destId="{7908133A-A6E9-4CB7-8AC5-77CE32321EF8}" srcOrd="0" destOrd="0" presId="urn:microsoft.com/office/officeart/2005/8/layout/hierarchy6"/>
    <dgm:cxn modelId="{29D9347E-A746-448E-A13B-3FE4E1584EC8}" type="presOf" srcId="{2049C336-BBD2-4096-A3B7-433D0580E2D8}" destId="{486E60EB-3F1E-404E-B392-12328C476FB2}" srcOrd="0" destOrd="0" presId="urn:microsoft.com/office/officeart/2005/8/layout/hierarchy6"/>
    <dgm:cxn modelId="{8D7BFB8B-2D92-4565-9B06-848817658E50}" type="presOf" srcId="{A13E0D17-EFB4-455C-8C72-9E28A65E1315}" destId="{6AEC93F8-1682-4D85-817C-E6E1B792068A}" srcOrd="0" destOrd="0" presId="urn:microsoft.com/office/officeart/2005/8/layout/hierarchy6"/>
    <dgm:cxn modelId="{0C3FF19A-1A97-4039-9263-0130C040581A}" srcId="{2049C336-BBD2-4096-A3B7-433D0580E2D8}" destId="{A13E0D17-EFB4-455C-8C72-9E28A65E1315}" srcOrd="0" destOrd="0" parTransId="{B6D4DC1E-B3AA-439F-9D0C-06639B262445}" sibTransId="{80A5DC1F-EC73-4B6D-9BFC-1B911F83767B}"/>
    <dgm:cxn modelId="{233DD5E2-86A6-47E4-91C2-513BF2E3F314}" type="presOf" srcId="{9C7421F2-6044-4944-90D9-2E2D74A335BE}" destId="{0DF0C8D2-2F4F-4575-A48E-473C3427AD35}" srcOrd="0" destOrd="0" presId="urn:microsoft.com/office/officeart/2005/8/layout/hierarchy6"/>
    <dgm:cxn modelId="{B7C6E8E3-25C8-4DC7-9A01-CF4F7E7867D7}" srcId="{F2A5D9C1-0995-4E0A-B482-D6E2D5F48CD2}" destId="{2049C336-BBD2-4096-A3B7-433D0580E2D8}" srcOrd="0" destOrd="0" parTransId="{6924F18B-A8DA-492A-9454-23EA83D1F636}" sibTransId="{A2477E2E-DD74-433F-9A47-B1E303D2886D}"/>
    <dgm:cxn modelId="{FDC1B216-3AEC-406A-83E8-DA22D1C758B5}" type="presParOf" srcId="{D15BB587-E0F7-47EB-96C1-59065D4D987B}" destId="{687DE1AC-E823-4DAD-9356-0D0B0276BA53}" srcOrd="0" destOrd="0" presId="urn:microsoft.com/office/officeart/2005/8/layout/hierarchy6"/>
    <dgm:cxn modelId="{BFF86976-4625-411F-8402-7E8C991B088E}" type="presParOf" srcId="{687DE1AC-E823-4DAD-9356-0D0B0276BA53}" destId="{7EE37939-6697-42C8-A30F-67977F4409AD}" srcOrd="0" destOrd="0" presId="urn:microsoft.com/office/officeart/2005/8/layout/hierarchy6"/>
    <dgm:cxn modelId="{0DBCF1FE-6218-48B2-8379-80763C28E8D7}" type="presParOf" srcId="{7EE37939-6697-42C8-A30F-67977F4409AD}" destId="{AEA0B41E-4BE3-4C70-B63A-E9088422A762}" srcOrd="0" destOrd="0" presId="urn:microsoft.com/office/officeart/2005/8/layout/hierarchy6"/>
    <dgm:cxn modelId="{35ABA73A-1DF2-4C19-A0C9-6F4AD2E9F0D9}" type="presParOf" srcId="{AEA0B41E-4BE3-4C70-B63A-E9088422A762}" destId="{486E60EB-3F1E-404E-B392-12328C476FB2}" srcOrd="0" destOrd="0" presId="urn:microsoft.com/office/officeart/2005/8/layout/hierarchy6"/>
    <dgm:cxn modelId="{993370A7-6FF3-4B69-B018-311B65305C02}" type="presParOf" srcId="{AEA0B41E-4BE3-4C70-B63A-E9088422A762}" destId="{D5A00522-95D7-4D80-9038-9DB5AF88F8D9}" srcOrd="1" destOrd="0" presId="urn:microsoft.com/office/officeart/2005/8/layout/hierarchy6"/>
    <dgm:cxn modelId="{5909F746-B885-47FE-944E-2819812D54DD}" type="presParOf" srcId="{D5A00522-95D7-4D80-9038-9DB5AF88F8D9}" destId="{A92AC89D-7437-4339-9E82-143036B66142}" srcOrd="0" destOrd="0" presId="urn:microsoft.com/office/officeart/2005/8/layout/hierarchy6"/>
    <dgm:cxn modelId="{F22C3B3B-F087-4F8B-8B8B-06BDE18BBAF7}" type="presParOf" srcId="{D5A00522-95D7-4D80-9038-9DB5AF88F8D9}" destId="{D9C8D9F4-AB10-4F28-B698-B39B9B060185}" srcOrd="1" destOrd="0" presId="urn:microsoft.com/office/officeart/2005/8/layout/hierarchy6"/>
    <dgm:cxn modelId="{B2DC42F0-B7DA-4445-98FA-40BEEA22EFF5}" type="presParOf" srcId="{D9C8D9F4-AB10-4F28-B698-B39B9B060185}" destId="{6AEC93F8-1682-4D85-817C-E6E1B792068A}" srcOrd="0" destOrd="0" presId="urn:microsoft.com/office/officeart/2005/8/layout/hierarchy6"/>
    <dgm:cxn modelId="{10C50845-31C2-43D3-85DD-FE764B3284B3}" type="presParOf" srcId="{D9C8D9F4-AB10-4F28-B698-B39B9B060185}" destId="{8E638593-D63B-416E-B86D-59D50347453D}" srcOrd="1" destOrd="0" presId="urn:microsoft.com/office/officeart/2005/8/layout/hierarchy6"/>
    <dgm:cxn modelId="{9FEB6038-5B2D-4405-AF7E-779455D986DD}" type="presParOf" srcId="{D5A00522-95D7-4D80-9038-9DB5AF88F8D9}" destId="{0DF0C8D2-2F4F-4575-A48E-473C3427AD35}" srcOrd="2" destOrd="0" presId="urn:microsoft.com/office/officeart/2005/8/layout/hierarchy6"/>
    <dgm:cxn modelId="{3EB67A07-1F39-4F71-94D5-C14899E3D3A8}" type="presParOf" srcId="{D5A00522-95D7-4D80-9038-9DB5AF88F8D9}" destId="{9779C16F-8395-4F75-B3A6-3FA5FB62002F}" srcOrd="3" destOrd="0" presId="urn:microsoft.com/office/officeart/2005/8/layout/hierarchy6"/>
    <dgm:cxn modelId="{7A57691A-401E-4168-B036-B77014078EBE}" type="presParOf" srcId="{9779C16F-8395-4F75-B3A6-3FA5FB62002F}" destId="{7908133A-A6E9-4CB7-8AC5-77CE32321EF8}" srcOrd="0" destOrd="0" presId="urn:microsoft.com/office/officeart/2005/8/layout/hierarchy6"/>
    <dgm:cxn modelId="{838F94EF-4735-4C16-881C-6104D99458B8}" type="presParOf" srcId="{9779C16F-8395-4F75-B3A6-3FA5FB62002F}" destId="{C2BC750A-69A8-4371-B406-582C8E9CB74F}" srcOrd="1" destOrd="0" presId="urn:microsoft.com/office/officeart/2005/8/layout/hierarchy6"/>
    <dgm:cxn modelId="{23433340-B3F4-4256-9E51-217B4A936CD4}" type="presParOf" srcId="{D15BB587-E0F7-47EB-96C1-59065D4D987B}" destId="{4AA43F34-CFBF-46AC-9505-B5F00B783F1B}" srcOrd="1" destOrd="0" presId="urn:microsoft.com/office/officeart/2005/8/layout/hierarchy6"/>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83231D0-8EAB-4458-8411-BBCC1E36F3A5}"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lang="en-US"/>
        </a:p>
      </dgm:t>
    </dgm:pt>
    <dgm:pt modelId="{F7B9305F-D368-48F6-8CD6-788523219D62}">
      <dgm:prSet phldrT="[Text]"/>
      <dgm:spPr/>
      <dgm:t>
        <a:bodyPr/>
        <a:lstStyle/>
        <a:p>
          <a:endParaRPr lang="en-US"/>
        </a:p>
      </dgm:t>
    </dgm:pt>
    <dgm:pt modelId="{B779CD39-0AAC-4F20-8901-35BA253BA530}" type="parTrans" cxnId="{4A27C6ED-14E0-4968-A24E-F4FE0FBA4D0E}">
      <dgm:prSet/>
      <dgm:spPr/>
      <dgm:t>
        <a:bodyPr/>
        <a:lstStyle/>
        <a:p>
          <a:endParaRPr lang="en-US"/>
        </a:p>
      </dgm:t>
    </dgm:pt>
    <dgm:pt modelId="{5C0E5F52-8249-42E1-8BD6-F8011D1EA122}" type="sibTrans" cxnId="{4A27C6ED-14E0-4968-A24E-F4FE0FBA4D0E}">
      <dgm:prSet/>
      <dgm:spPr/>
      <dgm:t>
        <a:bodyPr/>
        <a:lstStyle/>
        <a:p>
          <a:endParaRPr lang="en-US"/>
        </a:p>
      </dgm:t>
    </dgm:pt>
    <dgm:pt modelId="{D67722A6-46D5-4E58-8D1F-5B0E80D93CC2}">
      <dgm:prSet phldrT="[Text]"/>
      <dgm:spPr/>
      <dgm:t>
        <a:bodyPr/>
        <a:lstStyle/>
        <a:p>
          <a:r>
            <a:rPr lang="en-US"/>
            <a:t> </a:t>
          </a:r>
        </a:p>
      </dgm:t>
    </dgm:pt>
    <dgm:pt modelId="{6520170C-7023-4852-B0D1-401194286803}" type="parTrans" cxnId="{7CDACF02-68BE-446A-9CB7-473D0A6ADF6E}">
      <dgm:prSet/>
      <dgm:spPr/>
      <dgm:t>
        <a:bodyPr/>
        <a:lstStyle/>
        <a:p>
          <a:endParaRPr lang="en-US"/>
        </a:p>
      </dgm:t>
    </dgm:pt>
    <dgm:pt modelId="{EAE13140-162B-40E9-83B1-B6A504F2C5F2}" type="sibTrans" cxnId="{7CDACF02-68BE-446A-9CB7-473D0A6ADF6E}">
      <dgm:prSet/>
      <dgm:spPr/>
      <dgm:t>
        <a:bodyPr/>
        <a:lstStyle/>
        <a:p>
          <a:endParaRPr lang="en-US"/>
        </a:p>
      </dgm:t>
    </dgm:pt>
    <dgm:pt modelId="{D8F74938-9CAF-4525-B1FD-B477FC5E3748}">
      <dgm:prSet phldrT="[Text]"/>
      <dgm:spPr/>
      <dgm:t>
        <a:bodyPr/>
        <a:lstStyle/>
        <a:p>
          <a:r>
            <a:rPr lang="en-US"/>
            <a:t> </a:t>
          </a:r>
        </a:p>
      </dgm:t>
    </dgm:pt>
    <dgm:pt modelId="{C9209CF0-7070-486A-814F-6B8F4953BB71}" type="parTrans" cxnId="{20375094-192B-4719-8795-11DFDF050565}">
      <dgm:prSet/>
      <dgm:spPr/>
      <dgm:t>
        <a:bodyPr/>
        <a:lstStyle/>
        <a:p>
          <a:endParaRPr lang="en-US"/>
        </a:p>
      </dgm:t>
    </dgm:pt>
    <dgm:pt modelId="{0723CDA3-F3B2-433B-B368-6CDBFF56D1EC}" type="sibTrans" cxnId="{20375094-192B-4719-8795-11DFDF050565}">
      <dgm:prSet/>
      <dgm:spPr/>
      <dgm:t>
        <a:bodyPr/>
        <a:lstStyle/>
        <a:p>
          <a:endParaRPr lang="en-US"/>
        </a:p>
      </dgm:t>
    </dgm:pt>
    <dgm:pt modelId="{BA05F777-14B5-45EB-80A5-46BA059FE965}">
      <dgm:prSet phldrT="[Text]"/>
      <dgm:spPr/>
      <dgm:t>
        <a:bodyPr/>
        <a:lstStyle/>
        <a:p>
          <a:r>
            <a:rPr lang="en-US"/>
            <a:t> </a:t>
          </a:r>
        </a:p>
      </dgm:t>
    </dgm:pt>
    <dgm:pt modelId="{A64AF8BE-34DB-4E11-B149-091A65F503D1}" type="parTrans" cxnId="{4C8BE2F5-D971-432B-A4BA-AB419D83626F}">
      <dgm:prSet/>
      <dgm:spPr/>
      <dgm:t>
        <a:bodyPr/>
        <a:lstStyle/>
        <a:p>
          <a:endParaRPr lang="en-US"/>
        </a:p>
      </dgm:t>
    </dgm:pt>
    <dgm:pt modelId="{5B184F5E-B913-44A5-9C1F-39380B0E7FE4}" type="sibTrans" cxnId="{4C8BE2F5-D971-432B-A4BA-AB419D83626F}">
      <dgm:prSet/>
      <dgm:spPr/>
      <dgm:t>
        <a:bodyPr/>
        <a:lstStyle/>
        <a:p>
          <a:endParaRPr lang="en-US"/>
        </a:p>
      </dgm:t>
    </dgm:pt>
    <dgm:pt modelId="{497FD8FC-57D9-4FA8-B39F-BA862AAD84AA}">
      <dgm:prSet/>
      <dgm:spPr/>
      <dgm:t>
        <a:bodyPr/>
        <a:lstStyle/>
        <a:p>
          <a:endParaRPr lang="en-US"/>
        </a:p>
      </dgm:t>
    </dgm:pt>
    <dgm:pt modelId="{5927DCA3-6DEC-4717-808D-05DC1026AD16}" type="parTrans" cxnId="{3AB650D0-6B51-4A63-915D-64347B2F7D15}">
      <dgm:prSet/>
      <dgm:spPr/>
      <dgm:t>
        <a:bodyPr/>
        <a:lstStyle/>
        <a:p>
          <a:endParaRPr lang="en-US"/>
        </a:p>
      </dgm:t>
    </dgm:pt>
    <dgm:pt modelId="{90AB769C-6C18-4B5F-91B4-F90CC9E775D6}" type="sibTrans" cxnId="{3AB650D0-6B51-4A63-915D-64347B2F7D15}">
      <dgm:prSet/>
      <dgm:spPr/>
      <dgm:t>
        <a:bodyPr/>
        <a:lstStyle/>
        <a:p>
          <a:endParaRPr lang="en-US"/>
        </a:p>
      </dgm:t>
    </dgm:pt>
    <dgm:pt modelId="{F1FAD4AE-155B-4675-A320-CF9CB5A31E95}">
      <dgm:prSet/>
      <dgm:spPr/>
      <dgm:t>
        <a:bodyPr/>
        <a:lstStyle/>
        <a:p>
          <a:endParaRPr lang="en-US"/>
        </a:p>
      </dgm:t>
    </dgm:pt>
    <dgm:pt modelId="{6BF9C76C-C4D8-4873-B8E4-DE71A8CE0AEB}" type="parTrans" cxnId="{178D9344-197D-40C0-8E9C-CC5A663D47C9}">
      <dgm:prSet/>
      <dgm:spPr/>
      <dgm:t>
        <a:bodyPr/>
        <a:lstStyle/>
        <a:p>
          <a:endParaRPr lang="en-US"/>
        </a:p>
      </dgm:t>
    </dgm:pt>
    <dgm:pt modelId="{769B981F-D14C-432F-8C7A-F5FBF0881107}" type="sibTrans" cxnId="{178D9344-197D-40C0-8E9C-CC5A663D47C9}">
      <dgm:prSet/>
      <dgm:spPr/>
      <dgm:t>
        <a:bodyPr/>
        <a:lstStyle/>
        <a:p>
          <a:endParaRPr lang="en-US"/>
        </a:p>
      </dgm:t>
    </dgm:pt>
    <dgm:pt modelId="{96AF765E-5167-4EAB-B0F9-4D2EDC087C77}" type="pres">
      <dgm:prSet presAssocID="{F83231D0-8EAB-4458-8411-BBCC1E36F3A5}" presName="mainComposite" presStyleCnt="0">
        <dgm:presLayoutVars>
          <dgm:chPref val="1"/>
          <dgm:dir/>
          <dgm:animOne val="branch"/>
          <dgm:animLvl val="lvl"/>
          <dgm:resizeHandles val="exact"/>
        </dgm:presLayoutVars>
      </dgm:prSet>
      <dgm:spPr/>
    </dgm:pt>
    <dgm:pt modelId="{33F78482-F2A3-491B-9A0A-5EA5B7B113B4}" type="pres">
      <dgm:prSet presAssocID="{F83231D0-8EAB-4458-8411-BBCC1E36F3A5}" presName="hierFlow" presStyleCnt="0"/>
      <dgm:spPr/>
    </dgm:pt>
    <dgm:pt modelId="{15494120-8211-45C7-93F1-9F56F4D02AD0}" type="pres">
      <dgm:prSet presAssocID="{F83231D0-8EAB-4458-8411-BBCC1E36F3A5}" presName="hierChild1" presStyleCnt="0">
        <dgm:presLayoutVars>
          <dgm:chPref val="1"/>
          <dgm:animOne val="branch"/>
          <dgm:animLvl val="lvl"/>
        </dgm:presLayoutVars>
      </dgm:prSet>
      <dgm:spPr/>
    </dgm:pt>
    <dgm:pt modelId="{13322D90-4D09-4D25-8C67-77A3E164431E}" type="pres">
      <dgm:prSet presAssocID="{F7B9305F-D368-48F6-8CD6-788523219D62}" presName="Name14" presStyleCnt="0"/>
      <dgm:spPr/>
    </dgm:pt>
    <dgm:pt modelId="{B4C974A3-76E7-4240-9B86-FA41C31E1446}" type="pres">
      <dgm:prSet presAssocID="{F7B9305F-D368-48F6-8CD6-788523219D62}" presName="level1Shape" presStyleLbl="node0" presStyleIdx="0" presStyleCnt="1">
        <dgm:presLayoutVars>
          <dgm:chPref val="3"/>
        </dgm:presLayoutVars>
      </dgm:prSet>
      <dgm:spPr/>
    </dgm:pt>
    <dgm:pt modelId="{2074FEB9-77D0-4857-8DC3-C8043667EF52}" type="pres">
      <dgm:prSet presAssocID="{F7B9305F-D368-48F6-8CD6-788523219D62}" presName="hierChild2" presStyleCnt="0"/>
      <dgm:spPr/>
    </dgm:pt>
    <dgm:pt modelId="{3104D02F-CDB3-4D66-B369-574B443262CC}" type="pres">
      <dgm:prSet presAssocID="{6520170C-7023-4852-B0D1-401194286803}" presName="Name19" presStyleLbl="parChTrans1D2" presStyleIdx="0" presStyleCnt="3"/>
      <dgm:spPr/>
    </dgm:pt>
    <dgm:pt modelId="{C8F37A25-CC12-4E8A-BAF3-FE669BFC99E9}" type="pres">
      <dgm:prSet presAssocID="{D67722A6-46D5-4E58-8D1F-5B0E80D93CC2}" presName="Name21" presStyleCnt="0"/>
      <dgm:spPr/>
    </dgm:pt>
    <dgm:pt modelId="{5F45EB0E-B5F3-4DC4-837D-5F24A8143DA1}" type="pres">
      <dgm:prSet presAssocID="{D67722A6-46D5-4E58-8D1F-5B0E80D93CC2}" presName="level2Shape" presStyleLbl="node2" presStyleIdx="0" presStyleCnt="3"/>
      <dgm:spPr/>
    </dgm:pt>
    <dgm:pt modelId="{2708899B-62B6-4BA0-AC82-C1A4814F9B96}" type="pres">
      <dgm:prSet presAssocID="{D67722A6-46D5-4E58-8D1F-5B0E80D93CC2}" presName="hierChild3" presStyleCnt="0"/>
      <dgm:spPr/>
    </dgm:pt>
    <dgm:pt modelId="{214B3AC6-A8DF-429B-8518-95F3D9FE93FC}" type="pres">
      <dgm:prSet presAssocID="{5927DCA3-6DEC-4717-808D-05DC1026AD16}" presName="Name19" presStyleLbl="parChTrans1D3" presStyleIdx="0" presStyleCnt="2"/>
      <dgm:spPr/>
    </dgm:pt>
    <dgm:pt modelId="{E3978711-3579-4007-91C4-043BA897EB75}" type="pres">
      <dgm:prSet presAssocID="{497FD8FC-57D9-4FA8-B39F-BA862AAD84AA}" presName="Name21" presStyleCnt="0"/>
      <dgm:spPr/>
    </dgm:pt>
    <dgm:pt modelId="{D557DDF9-A508-4706-A210-F62B06EBF194}" type="pres">
      <dgm:prSet presAssocID="{497FD8FC-57D9-4FA8-B39F-BA862AAD84AA}" presName="level2Shape" presStyleLbl="node3" presStyleIdx="0" presStyleCnt="2"/>
      <dgm:spPr/>
    </dgm:pt>
    <dgm:pt modelId="{04AC90F5-086B-4BB5-875E-C55952A5F367}" type="pres">
      <dgm:prSet presAssocID="{497FD8FC-57D9-4FA8-B39F-BA862AAD84AA}" presName="hierChild3" presStyleCnt="0"/>
      <dgm:spPr/>
    </dgm:pt>
    <dgm:pt modelId="{B0E6C2AC-7095-47EB-ACBE-38B65B812B4A}" type="pres">
      <dgm:prSet presAssocID="{6BF9C76C-C4D8-4873-B8E4-DE71A8CE0AEB}" presName="Name19" presStyleLbl="parChTrans1D3" presStyleIdx="1" presStyleCnt="2"/>
      <dgm:spPr/>
    </dgm:pt>
    <dgm:pt modelId="{42A6ED6C-C8B0-4563-8EE0-E7D380C05558}" type="pres">
      <dgm:prSet presAssocID="{F1FAD4AE-155B-4675-A320-CF9CB5A31E95}" presName="Name21" presStyleCnt="0"/>
      <dgm:spPr/>
    </dgm:pt>
    <dgm:pt modelId="{6B3EE2DE-45AD-4F20-A72A-A8DDF752BFC9}" type="pres">
      <dgm:prSet presAssocID="{F1FAD4AE-155B-4675-A320-CF9CB5A31E95}" presName="level2Shape" presStyleLbl="node3" presStyleIdx="1" presStyleCnt="2"/>
      <dgm:spPr/>
    </dgm:pt>
    <dgm:pt modelId="{4ECEC6DA-C963-4FE9-8C6F-BB3D923D6770}" type="pres">
      <dgm:prSet presAssocID="{F1FAD4AE-155B-4675-A320-CF9CB5A31E95}" presName="hierChild3" presStyleCnt="0"/>
      <dgm:spPr/>
    </dgm:pt>
    <dgm:pt modelId="{A50B067F-55F9-4C4E-B564-00CCF61614F2}" type="pres">
      <dgm:prSet presAssocID="{C9209CF0-7070-486A-814F-6B8F4953BB71}" presName="Name19" presStyleLbl="parChTrans1D2" presStyleIdx="1" presStyleCnt="3"/>
      <dgm:spPr/>
    </dgm:pt>
    <dgm:pt modelId="{32134C37-1F65-4CF0-853A-56B85144AEB7}" type="pres">
      <dgm:prSet presAssocID="{D8F74938-9CAF-4525-B1FD-B477FC5E3748}" presName="Name21" presStyleCnt="0"/>
      <dgm:spPr/>
    </dgm:pt>
    <dgm:pt modelId="{536116E4-28B8-411D-BEE7-D76E87497D5F}" type="pres">
      <dgm:prSet presAssocID="{D8F74938-9CAF-4525-B1FD-B477FC5E3748}" presName="level2Shape" presStyleLbl="node2" presStyleIdx="1" presStyleCnt="3"/>
      <dgm:spPr/>
    </dgm:pt>
    <dgm:pt modelId="{3B78D471-8E4A-4159-9EDB-7A75C1771D6D}" type="pres">
      <dgm:prSet presAssocID="{D8F74938-9CAF-4525-B1FD-B477FC5E3748}" presName="hierChild3" presStyleCnt="0"/>
      <dgm:spPr/>
    </dgm:pt>
    <dgm:pt modelId="{0F0ACD0C-2C7C-4247-9A8F-197952650582}" type="pres">
      <dgm:prSet presAssocID="{A64AF8BE-34DB-4E11-B149-091A65F503D1}" presName="Name19" presStyleLbl="parChTrans1D2" presStyleIdx="2" presStyleCnt="3"/>
      <dgm:spPr/>
    </dgm:pt>
    <dgm:pt modelId="{F6D6EF18-12E0-4662-8E79-3CFB95736F60}" type="pres">
      <dgm:prSet presAssocID="{BA05F777-14B5-45EB-80A5-46BA059FE965}" presName="Name21" presStyleCnt="0"/>
      <dgm:spPr/>
    </dgm:pt>
    <dgm:pt modelId="{811E1865-F2F7-47DE-BC55-BF62489FF69B}" type="pres">
      <dgm:prSet presAssocID="{BA05F777-14B5-45EB-80A5-46BA059FE965}" presName="level2Shape" presStyleLbl="node2" presStyleIdx="2" presStyleCnt="3"/>
      <dgm:spPr/>
    </dgm:pt>
    <dgm:pt modelId="{7D825824-3059-449E-BF68-FB395E5B3B21}" type="pres">
      <dgm:prSet presAssocID="{BA05F777-14B5-45EB-80A5-46BA059FE965}" presName="hierChild3" presStyleCnt="0"/>
      <dgm:spPr/>
    </dgm:pt>
    <dgm:pt modelId="{9B9F5A0A-C6B9-40C9-985F-A4467AC13809}" type="pres">
      <dgm:prSet presAssocID="{F83231D0-8EAB-4458-8411-BBCC1E36F3A5}" presName="bgShapesFlow" presStyleCnt="0"/>
      <dgm:spPr/>
    </dgm:pt>
  </dgm:ptLst>
  <dgm:cxnLst>
    <dgm:cxn modelId="{7CDACF02-68BE-446A-9CB7-473D0A6ADF6E}" srcId="{F7B9305F-D368-48F6-8CD6-788523219D62}" destId="{D67722A6-46D5-4E58-8D1F-5B0E80D93CC2}" srcOrd="0" destOrd="0" parTransId="{6520170C-7023-4852-B0D1-401194286803}" sibTransId="{EAE13140-162B-40E9-83B1-B6A504F2C5F2}"/>
    <dgm:cxn modelId="{1591CF03-AF62-40F8-97B7-FF8F2EBA6FF2}" type="presOf" srcId="{D8F74938-9CAF-4525-B1FD-B477FC5E3748}" destId="{536116E4-28B8-411D-BEE7-D76E87497D5F}" srcOrd="0" destOrd="0" presId="urn:microsoft.com/office/officeart/2005/8/layout/hierarchy6"/>
    <dgm:cxn modelId="{E4FD1F08-E122-4E69-A809-31F290798983}" type="presOf" srcId="{6520170C-7023-4852-B0D1-401194286803}" destId="{3104D02F-CDB3-4D66-B369-574B443262CC}" srcOrd="0" destOrd="0" presId="urn:microsoft.com/office/officeart/2005/8/layout/hierarchy6"/>
    <dgm:cxn modelId="{DCE45F08-1CA2-48EE-8B5A-7CF39B86EE20}" type="presOf" srcId="{F83231D0-8EAB-4458-8411-BBCC1E36F3A5}" destId="{96AF765E-5167-4EAB-B0F9-4D2EDC087C77}" srcOrd="0" destOrd="0" presId="urn:microsoft.com/office/officeart/2005/8/layout/hierarchy6"/>
    <dgm:cxn modelId="{4E71CC37-DB35-44EE-9DA8-5835CCAA9D0C}" type="presOf" srcId="{D67722A6-46D5-4E58-8D1F-5B0E80D93CC2}" destId="{5F45EB0E-B5F3-4DC4-837D-5F24A8143DA1}" srcOrd="0" destOrd="0" presId="urn:microsoft.com/office/officeart/2005/8/layout/hierarchy6"/>
    <dgm:cxn modelId="{11E49A63-D36F-4391-A3B3-49BC42CE5CFA}" type="presOf" srcId="{F7B9305F-D368-48F6-8CD6-788523219D62}" destId="{B4C974A3-76E7-4240-9B86-FA41C31E1446}" srcOrd="0" destOrd="0" presId="urn:microsoft.com/office/officeart/2005/8/layout/hierarchy6"/>
    <dgm:cxn modelId="{178D9344-197D-40C0-8E9C-CC5A663D47C9}" srcId="{D67722A6-46D5-4E58-8D1F-5B0E80D93CC2}" destId="{F1FAD4AE-155B-4675-A320-CF9CB5A31E95}" srcOrd="1" destOrd="0" parTransId="{6BF9C76C-C4D8-4873-B8E4-DE71A8CE0AEB}" sibTransId="{769B981F-D14C-432F-8C7A-F5FBF0881107}"/>
    <dgm:cxn modelId="{76BDB68A-64C1-4CE3-8772-3D0C55E6CF6B}" type="presOf" srcId="{BA05F777-14B5-45EB-80A5-46BA059FE965}" destId="{811E1865-F2F7-47DE-BC55-BF62489FF69B}" srcOrd="0" destOrd="0" presId="urn:microsoft.com/office/officeart/2005/8/layout/hierarchy6"/>
    <dgm:cxn modelId="{A9A60490-D0AD-4268-8CE3-D93742D88C03}" type="presOf" srcId="{A64AF8BE-34DB-4E11-B149-091A65F503D1}" destId="{0F0ACD0C-2C7C-4247-9A8F-197952650582}" srcOrd="0" destOrd="0" presId="urn:microsoft.com/office/officeart/2005/8/layout/hierarchy6"/>
    <dgm:cxn modelId="{20375094-192B-4719-8795-11DFDF050565}" srcId="{F7B9305F-D368-48F6-8CD6-788523219D62}" destId="{D8F74938-9CAF-4525-B1FD-B477FC5E3748}" srcOrd="1" destOrd="0" parTransId="{C9209CF0-7070-486A-814F-6B8F4953BB71}" sibTransId="{0723CDA3-F3B2-433B-B368-6CDBFF56D1EC}"/>
    <dgm:cxn modelId="{37CF6AC4-81BF-4875-9BCA-1298D61CEB8A}" type="presOf" srcId="{497FD8FC-57D9-4FA8-B39F-BA862AAD84AA}" destId="{D557DDF9-A508-4706-A210-F62B06EBF194}" srcOrd="0" destOrd="0" presId="urn:microsoft.com/office/officeart/2005/8/layout/hierarchy6"/>
    <dgm:cxn modelId="{C4179CC4-6EF8-409C-B29B-AD6D3DBA9D9B}" type="presOf" srcId="{F1FAD4AE-155B-4675-A320-CF9CB5A31E95}" destId="{6B3EE2DE-45AD-4F20-A72A-A8DDF752BFC9}" srcOrd="0" destOrd="0" presId="urn:microsoft.com/office/officeart/2005/8/layout/hierarchy6"/>
    <dgm:cxn modelId="{3AB650D0-6B51-4A63-915D-64347B2F7D15}" srcId="{D67722A6-46D5-4E58-8D1F-5B0E80D93CC2}" destId="{497FD8FC-57D9-4FA8-B39F-BA862AAD84AA}" srcOrd="0" destOrd="0" parTransId="{5927DCA3-6DEC-4717-808D-05DC1026AD16}" sibTransId="{90AB769C-6C18-4B5F-91B4-F90CC9E775D6}"/>
    <dgm:cxn modelId="{B282B6DD-F352-4558-B11C-5FFAE120B992}" type="presOf" srcId="{C9209CF0-7070-486A-814F-6B8F4953BB71}" destId="{A50B067F-55F9-4C4E-B564-00CCF61614F2}" srcOrd="0" destOrd="0" presId="urn:microsoft.com/office/officeart/2005/8/layout/hierarchy6"/>
    <dgm:cxn modelId="{F73783E3-5F35-4E94-B65B-45C3D631C428}" type="presOf" srcId="{5927DCA3-6DEC-4717-808D-05DC1026AD16}" destId="{214B3AC6-A8DF-429B-8518-95F3D9FE93FC}" srcOrd="0" destOrd="0" presId="urn:microsoft.com/office/officeart/2005/8/layout/hierarchy6"/>
    <dgm:cxn modelId="{4A27C6ED-14E0-4968-A24E-F4FE0FBA4D0E}" srcId="{F83231D0-8EAB-4458-8411-BBCC1E36F3A5}" destId="{F7B9305F-D368-48F6-8CD6-788523219D62}" srcOrd="0" destOrd="0" parTransId="{B779CD39-0AAC-4F20-8901-35BA253BA530}" sibTransId="{5C0E5F52-8249-42E1-8BD6-F8011D1EA122}"/>
    <dgm:cxn modelId="{4C8BE2F5-D971-432B-A4BA-AB419D83626F}" srcId="{F7B9305F-D368-48F6-8CD6-788523219D62}" destId="{BA05F777-14B5-45EB-80A5-46BA059FE965}" srcOrd="2" destOrd="0" parTransId="{A64AF8BE-34DB-4E11-B149-091A65F503D1}" sibTransId="{5B184F5E-B913-44A5-9C1F-39380B0E7FE4}"/>
    <dgm:cxn modelId="{94E3E5FB-99C8-46F5-ACC1-EF851309C488}" type="presOf" srcId="{6BF9C76C-C4D8-4873-B8E4-DE71A8CE0AEB}" destId="{B0E6C2AC-7095-47EB-ACBE-38B65B812B4A}" srcOrd="0" destOrd="0" presId="urn:microsoft.com/office/officeart/2005/8/layout/hierarchy6"/>
    <dgm:cxn modelId="{F36C83C5-DF4C-4252-889C-9FA4048A93D8}" type="presParOf" srcId="{96AF765E-5167-4EAB-B0F9-4D2EDC087C77}" destId="{33F78482-F2A3-491B-9A0A-5EA5B7B113B4}" srcOrd="0" destOrd="0" presId="urn:microsoft.com/office/officeart/2005/8/layout/hierarchy6"/>
    <dgm:cxn modelId="{258A28B5-4DD0-45DE-86B1-A55FE05F292C}" type="presParOf" srcId="{33F78482-F2A3-491B-9A0A-5EA5B7B113B4}" destId="{15494120-8211-45C7-93F1-9F56F4D02AD0}" srcOrd="0" destOrd="0" presId="urn:microsoft.com/office/officeart/2005/8/layout/hierarchy6"/>
    <dgm:cxn modelId="{276B28E1-95D3-4AEB-881A-3ED2443A2F2B}" type="presParOf" srcId="{15494120-8211-45C7-93F1-9F56F4D02AD0}" destId="{13322D90-4D09-4D25-8C67-77A3E164431E}" srcOrd="0" destOrd="0" presId="urn:microsoft.com/office/officeart/2005/8/layout/hierarchy6"/>
    <dgm:cxn modelId="{C9FCAE35-97C6-4496-A11E-86D2694A62E7}" type="presParOf" srcId="{13322D90-4D09-4D25-8C67-77A3E164431E}" destId="{B4C974A3-76E7-4240-9B86-FA41C31E1446}" srcOrd="0" destOrd="0" presId="urn:microsoft.com/office/officeart/2005/8/layout/hierarchy6"/>
    <dgm:cxn modelId="{99C64176-4CA0-4CAD-9EDD-0144717DF1D2}" type="presParOf" srcId="{13322D90-4D09-4D25-8C67-77A3E164431E}" destId="{2074FEB9-77D0-4857-8DC3-C8043667EF52}" srcOrd="1" destOrd="0" presId="urn:microsoft.com/office/officeart/2005/8/layout/hierarchy6"/>
    <dgm:cxn modelId="{61F2BD93-30CB-46D9-82D2-42AEB200A445}" type="presParOf" srcId="{2074FEB9-77D0-4857-8DC3-C8043667EF52}" destId="{3104D02F-CDB3-4D66-B369-574B443262CC}" srcOrd="0" destOrd="0" presId="urn:microsoft.com/office/officeart/2005/8/layout/hierarchy6"/>
    <dgm:cxn modelId="{01B39BAD-804B-4F20-A804-6CBDE4DE8872}" type="presParOf" srcId="{2074FEB9-77D0-4857-8DC3-C8043667EF52}" destId="{C8F37A25-CC12-4E8A-BAF3-FE669BFC99E9}" srcOrd="1" destOrd="0" presId="urn:microsoft.com/office/officeart/2005/8/layout/hierarchy6"/>
    <dgm:cxn modelId="{8EFCD902-E375-4B7B-A5FA-DD94B639EF95}" type="presParOf" srcId="{C8F37A25-CC12-4E8A-BAF3-FE669BFC99E9}" destId="{5F45EB0E-B5F3-4DC4-837D-5F24A8143DA1}" srcOrd="0" destOrd="0" presId="urn:microsoft.com/office/officeart/2005/8/layout/hierarchy6"/>
    <dgm:cxn modelId="{C635D721-271E-40FC-B77F-CB45E5670BDC}" type="presParOf" srcId="{C8F37A25-CC12-4E8A-BAF3-FE669BFC99E9}" destId="{2708899B-62B6-4BA0-AC82-C1A4814F9B96}" srcOrd="1" destOrd="0" presId="urn:microsoft.com/office/officeart/2005/8/layout/hierarchy6"/>
    <dgm:cxn modelId="{409F85D5-3BA7-4348-B512-FF6690C2E2E8}" type="presParOf" srcId="{2708899B-62B6-4BA0-AC82-C1A4814F9B96}" destId="{214B3AC6-A8DF-429B-8518-95F3D9FE93FC}" srcOrd="0" destOrd="0" presId="urn:microsoft.com/office/officeart/2005/8/layout/hierarchy6"/>
    <dgm:cxn modelId="{E21D77BE-5C78-4AEA-8504-B2DAD6D3CB28}" type="presParOf" srcId="{2708899B-62B6-4BA0-AC82-C1A4814F9B96}" destId="{E3978711-3579-4007-91C4-043BA897EB75}" srcOrd="1" destOrd="0" presId="urn:microsoft.com/office/officeart/2005/8/layout/hierarchy6"/>
    <dgm:cxn modelId="{D9709853-C515-48BC-8C63-0F878D6A0D1A}" type="presParOf" srcId="{E3978711-3579-4007-91C4-043BA897EB75}" destId="{D557DDF9-A508-4706-A210-F62B06EBF194}" srcOrd="0" destOrd="0" presId="urn:microsoft.com/office/officeart/2005/8/layout/hierarchy6"/>
    <dgm:cxn modelId="{CF9F6936-9D61-4CD3-9ABE-2279EC25F5F3}" type="presParOf" srcId="{E3978711-3579-4007-91C4-043BA897EB75}" destId="{04AC90F5-086B-4BB5-875E-C55952A5F367}" srcOrd="1" destOrd="0" presId="urn:microsoft.com/office/officeart/2005/8/layout/hierarchy6"/>
    <dgm:cxn modelId="{E5D54679-4C7B-4FCC-BCA0-0D65DA694333}" type="presParOf" srcId="{2708899B-62B6-4BA0-AC82-C1A4814F9B96}" destId="{B0E6C2AC-7095-47EB-ACBE-38B65B812B4A}" srcOrd="2" destOrd="0" presId="urn:microsoft.com/office/officeart/2005/8/layout/hierarchy6"/>
    <dgm:cxn modelId="{6FFC3C46-1E65-46EE-B145-78F16492DD03}" type="presParOf" srcId="{2708899B-62B6-4BA0-AC82-C1A4814F9B96}" destId="{42A6ED6C-C8B0-4563-8EE0-E7D380C05558}" srcOrd="3" destOrd="0" presId="urn:microsoft.com/office/officeart/2005/8/layout/hierarchy6"/>
    <dgm:cxn modelId="{77B1AE0B-6C28-4314-8FCD-27E78EA41B0D}" type="presParOf" srcId="{42A6ED6C-C8B0-4563-8EE0-E7D380C05558}" destId="{6B3EE2DE-45AD-4F20-A72A-A8DDF752BFC9}" srcOrd="0" destOrd="0" presId="urn:microsoft.com/office/officeart/2005/8/layout/hierarchy6"/>
    <dgm:cxn modelId="{62038894-5AAC-45C0-8C2D-9715A6513D1A}" type="presParOf" srcId="{42A6ED6C-C8B0-4563-8EE0-E7D380C05558}" destId="{4ECEC6DA-C963-4FE9-8C6F-BB3D923D6770}" srcOrd="1" destOrd="0" presId="urn:microsoft.com/office/officeart/2005/8/layout/hierarchy6"/>
    <dgm:cxn modelId="{D7E2713F-3431-43C1-BE9A-68E264C3640C}" type="presParOf" srcId="{2074FEB9-77D0-4857-8DC3-C8043667EF52}" destId="{A50B067F-55F9-4C4E-B564-00CCF61614F2}" srcOrd="2" destOrd="0" presId="urn:microsoft.com/office/officeart/2005/8/layout/hierarchy6"/>
    <dgm:cxn modelId="{7060D7EE-B2F0-4123-9A99-E59D0CF867B2}" type="presParOf" srcId="{2074FEB9-77D0-4857-8DC3-C8043667EF52}" destId="{32134C37-1F65-4CF0-853A-56B85144AEB7}" srcOrd="3" destOrd="0" presId="urn:microsoft.com/office/officeart/2005/8/layout/hierarchy6"/>
    <dgm:cxn modelId="{980A7E19-B16D-4692-81B3-4492A2D12F90}" type="presParOf" srcId="{32134C37-1F65-4CF0-853A-56B85144AEB7}" destId="{536116E4-28B8-411D-BEE7-D76E87497D5F}" srcOrd="0" destOrd="0" presId="urn:microsoft.com/office/officeart/2005/8/layout/hierarchy6"/>
    <dgm:cxn modelId="{DB40734C-FCC9-4F41-A5FC-EC9091CB8EE6}" type="presParOf" srcId="{32134C37-1F65-4CF0-853A-56B85144AEB7}" destId="{3B78D471-8E4A-4159-9EDB-7A75C1771D6D}" srcOrd="1" destOrd="0" presId="urn:microsoft.com/office/officeart/2005/8/layout/hierarchy6"/>
    <dgm:cxn modelId="{34CEC6ED-6627-4D71-A306-91569562D220}" type="presParOf" srcId="{2074FEB9-77D0-4857-8DC3-C8043667EF52}" destId="{0F0ACD0C-2C7C-4247-9A8F-197952650582}" srcOrd="4" destOrd="0" presId="urn:microsoft.com/office/officeart/2005/8/layout/hierarchy6"/>
    <dgm:cxn modelId="{D5DEDB80-4997-47CB-9308-8B88CE21BE30}" type="presParOf" srcId="{2074FEB9-77D0-4857-8DC3-C8043667EF52}" destId="{F6D6EF18-12E0-4662-8E79-3CFB95736F60}" srcOrd="5" destOrd="0" presId="urn:microsoft.com/office/officeart/2005/8/layout/hierarchy6"/>
    <dgm:cxn modelId="{A294361A-13E4-4DE7-B110-5A424A9246E3}" type="presParOf" srcId="{F6D6EF18-12E0-4662-8E79-3CFB95736F60}" destId="{811E1865-F2F7-47DE-BC55-BF62489FF69B}" srcOrd="0" destOrd="0" presId="urn:microsoft.com/office/officeart/2005/8/layout/hierarchy6"/>
    <dgm:cxn modelId="{E62F7DDF-51DC-4D3F-B162-28CD5BFF62AC}" type="presParOf" srcId="{F6D6EF18-12E0-4662-8E79-3CFB95736F60}" destId="{7D825824-3059-449E-BF68-FB395E5B3B21}" srcOrd="1" destOrd="0" presId="urn:microsoft.com/office/officeart/2005/8/layout/hierarchy6"/>
    <dgm:cxn modelId="{CCBCD812-F283-4EEE-A79C-2493B173F455}" type="presParOf" srcId="{96AF765E-5167-4EAB-B0F9-4D2EDC087C77}" destId="{9B9F5A0A-C6B9-40C9-985F-A4467AC13809}" srcOrd="1" destOrd="0" presId="urn:microsoft.com/office/officeart/2005/8/layout/hierarchy6"/>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83231D0-8EAB-4458-8411-BBCC1E36F3A5}"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lang="en-US"/>
        </a:p>
      </dgm:t>
    </dgm:pt>
    <dgm:pt modelId="{F7B9305F-D368-48F6-8CD6-788523219D62}">
      <dgm:prSet phldrT="[Text]"/>
      <dgm:spPr/>
      <dgm:t>
        <a:bodyPr/>
        <a:lstStyle/>
        <a:p>
          <a:endParaRPr lang="en-US"/>
        </a:p>
      </dgm:t>
    </dgm:pt>
    <dgm:pt modelId="{B779CD39-0AAC-4F20-8901-35BA253BA530}" type="parTrans" cxnId="{4A27C6ED-14E0-4968-A24E-F4FE0FBA4D0E}">
      <dgm:prSet/>
      <dgm:spPr/>
      <dgm:t>
        <a:bodyPr/>
        <a:lstStyle/>
        <a:p>
          <a:endParaRPr lang="en-US"/>
        </a:p>
      </dgm:t>
    </dgm:pt>
    <dgm:pt modelId="{5C0E5F52-8249-42E1-8BD6-F8011D1EA122}" type="sibTrans" cxnId="{4A27C6ED-14E0-4968-A24E-F4FE0FBA4D0E}">
      <dgm:prSet/>
      <dgm:spPr/>
      <dgm:t>
        <a:bodyPr/>
        <a:lstStyle/>
        <a:p>
          <a:endParaRPr lang="en-US"/>
        </a:p>
      </dgm:t>
    </dgm:pt>
    <dgm:pt modelId="{D67722A6-46D5-4E58-8D1F-5B0E80D93CC2}">
      <dgm:prSet phldrT="[Text]"/>
      <dgm:spPr/>
      <dgm:t>
        <a:bodyPr/>
        <a:lstStyle/>
        <a:p>
          <a:r>
            <a:rPr lang="en-US"/>
            <a:t> </a:t>
          </a:r>
        </a:p>
      </dgm:t>
    </dgm:pt>
    <dgm:pt modelId="{6520170C-7023-4852-B0D1-401194286803}" type="parTrans" cxnId="{7CDACF02-68BE-446A-9CB7-473D0A6ADF6E}">
      <dgm:prSet/>
      <dgm:spPr/>
      <dgm:t>
        <a:bodyPr/>
        <a:lstStyle/>
        <a:p>
          <a:endParaRPr lang="en-US"/>
        </a:p>
      </dgm:t>
    </dgm:pt>
    <dgm:pt modelId="{EAE13140-162B-40E9-83B1-B6A504F2C5F2}" type="sibTrans" cxnId="{7CDACF02-68BE-446A-9CB7-473D0A6ADF6E}">
      <dgm:prSet/>
      <dgm:spPr/>
      <dgm:t>
        <a:bodyPr/>
        <a:lstStyle/>
        <a:p>
          <a:endParaRPr lang="en-US"/>
        </a:p>
      </dgm:t>
    </dgm:pt>
    <dgm:pt modelId="{D8F74938-9CAF-4525-B1FD-B477FC5E3748}">
      <dgm:prSet phldrT="[Text]"/>
      <dgm:spPr/>
      <dgm:t>
        <a:bodyPr/>
        <a:lstStyle/>
        <a:p>
          <a:r>
            <a:rPr lang="en-US"/>
            <a:t> </a:t>
          </a:r>
        </a:p>
      </dgm:t>
    </dgm:pt>
    <dgm:pt modelId="{C9209CF0-7070-486A-814F-6B8F4953BB71}" type="parTrans" cxnId="{20375094-192B-4719-8795-11DFDF050565}">
      <dgm:prSet/>
      <dgm:spPr/>
      <dgm:t>
        <a:bodyPr/>
        <a:lstStyle/>
        <a:p>
          <a:endParaRPr lang="en-US"/>
        </a:p>
      </dgm:t>
    </dgm:pt>
    <dgm:pt modelId="{0723CDA3-F3B2-433B-B368-6CDBFF56D1EC}" type="sibTrans" cxnId="{20375094-192B-4719-8795-11DFDF050565}">
      <dgm:prSet/>
      <dgm:spPr/>
      <dgm:t>
        <a:bodyPr/>
        <a:lstStyle/>
        <a:p>
          <a:endParaRPr lang="en-US"/>
        </a:p>
      </dgm:t>
    </dgm:pt>
    <dgm:pt modelId="{96AF765E-5167-4EAB-B0F9-4D2EDC087C77}" type="pres">
      <dgm:prSet presAssocID="{F83231D0-8EAB-4458-8411-BBCC1E36F3A5}" presName="mainComposite" presStyleCnt="0">
        <dgm:presLayoutVars>
          <dgm:chPref val="1"/>
          <dgm:dir/>
          <dgm:animOne val="branch"/>
          <dgm:animLvl val="lvl"/>
          <dgm:resizeHandles val="exact"/>
        </dgm:presLayoutVars>
      </dgm:prSet>
      <dgm:spPr/>
    </dgm:pt>
    <dgm:pt modelId="{33F78482-F2A3-491B-9A0A-5EA5B7B113B4}" type="pres">
      <dgm:prSet presAssocID="{F83231D0-8EAB-4458-8411-BBCC1E36F3A5}" presName="hierFlow" presStyleCnt="0"/>
      <dgm:spPr/>
    </dgm:pt>
    <dgm:pt modelId="{15494120-8211-45C7-93F1-9F56F4D02AD0}" type="pres">
      <dgm:prSet presAssocID="{F83231D0-8EAB-4458-8411-BBCC1E36F3A5}" presName="hierChild1" presStyleCnt="0">
        <dgm:presLayoutVars>
          <dgm:chPref val="1"/>
          <dgm:animOne val="branch"/>
          <dgm:animLvl val="lvl"/>
        </dgm:presLayoutVars>
      </dgm:prSet>
      <dgm:spPr/>
    </dgm:pt>
    <dgm:pt modelId="{13322D90-4D09-4D25-8C67-77A3E164431E}" type="pres">
      <dgm:prSet presAssocID="{F7B9305F-D368-48F6-8CD6-788523219D62}" presName="Name14" presStyleCnt="0"/>
      <dgm:spPr/>
    </dgm:pt>
    <dgm:pt modelId="{B4C974A3-76E7-4240-9B86-FA41C31E1446}" type="pres">
      <dgm:prSet presAssocID="{F7B9305F-D368-48F6-8CD6-788523219D62}" presName="level1Shape" presStyleLbl="node0" presStyleIdx="0" presStyleCnt="1">
        <dgm:presLayoutVars>
          <dgm:chPref val="3"/>
        </dgm:presLayoutVars>
      </dgm:prSet>
      <dgm:spPr/>
    </dgm:pt>
    <dgm:pt modelId="{2074FEB9-77D0-4857-8DC3-C8043667EF52}" type="pres">
      <dgm:prSet presAssocID="{F7B9305F-D368-48F6-8CD6-788523219D62}" presName="hierChild2" presStyleCnt="0"/>
      <dgm:spPr/>
    </dgm:pt>
    <dgm:pt modelId="{3104D02F-CDB3-4D66-B369-574B443262CC}" type="pres">
      <dgm:prSet presAssocID="{6520170C-7023-4852-B0D1-401194286803}" presName="Name19" presStyleLbl="parChTrans1D2" presStyleIdx="0" presStyleCnt="2"/>
      <dgm:spPr/>
    </dgm:pt>
    <dgm:pt modelId="{C8F37A25-CC12-4E8A-BAF3-FE669BFC99E9}" type="pres">
      <dgm:prSet presAssocID="{D67722A6-46D5-4E58-8D1F-5B0E80D93CC2}" presName="Name21" presStyleCnt="0"/>
      <dgm:spPr/>
    </dgm:pt>
    <dgm:pt modelId="{5F45EB0E-B5F3-4DC4-837D-5F24A8143DA1}" type="pres">
      <dgm:prSet presAssocID="{D67722A6-46D5-4E58-8D1F-5B0E80D93CC2}" presName="level2Shape" presStyleLbl="node2" presStyleIdx="0" presStyleCnt="2"/>
      <dgm:spPr/>
    </dgm:pt>
    <dgm:pt modelId="{2708899B-62B6-4BA0-AC82-C1A4814F9B96}" type="pres">
      <dgm:prSet presAssocID="{D67722A6-46D5-4E58-8D1F-5B0E80D93CC2}" presName="hierChild3" presStyleCnt="0"/>
      <dgm:spPr/>
    </dgm:pt>
    <dgm:pt modelId="{A50B067F-55F9-4C4E-B564-00CCF61614F2}" type="pres">
      <dgm:prSet presAssocID="{C9209CF0-7070-486A-814F-6B8F4953BB71}" presName="Name19" presStyleLbl="parChTrans1D2" presStyleIdx="1" presStyleCnt="2"/>
      <dgm:spPr/>
    </dgm:pt>
    <dgm:pt modelId="{32134C37-1F65-4CF0-853A-56B85144AEB7}" type="pres">
      <dgm:prSet presAssocID="{D8F74938-9CAF-4525-B1FD-B477FC5E3748}" presName="Name21" presStyleCnt="0"/>
      <dgm:spPr/>
    </dgm:pt>
    <dgm:pt modelId="{536116E4-28B8-411D-BEE7-D76E87497D5F}" type="pres">
      <dgm:prSet presAssocID="{D8F74938-9CAF-4525-B1FD-B477FC5E3748}" presName="level2Shape" presStyleLbl="node2" presStyleIdx="1" presStyleCnt="2"/>
      <dgm:spPr/>
    </dgm:pt>
    <dgm:pt modelId="{3B78D471-8E4A-4159-9EDB-7A75C1771D6D}" type="pres">
      <dgm:prSet presAssocID="{D8F74938-9CAF-4525-B1FD-B477FC5E3748}" presName="hierChild3" presStyleCnt="0"/>
      <dgm:spPr/>
    </dgm:pt>
    <dgm:pt modelId="{9B9F5A0A-C6B9-40C9-985F-A4467AC13809}" type="pres">
      <dgm:prSet presAssocID="{F83231D0-8EAB-4458-8411-BBCC1E36F3A5}" presName="bgShapesFlow" presStyleCnt="0"/>
      <dgm:spPr/>
    </dgm:pt>
  </dgm:ptLst>
  <dgm:cxnLst>
    <dgm:cxn modelId="{7CDACF02-68BE-446A-9CB7-473D0A6ADF6E}" srcId="{F7B9305F-D368-48F6-8CD6-788523219D62}" destId="{D67722A6-46D5-4E58-8D1F-5B0E80D93CC2}" srcOrd="0" destOrd="0" parTransId="{6520170C-7023-4852-B0D1-401194286803}" sibTransId="{EAE13140-162B-40E9-83B1-B6A504F2C5F2}"/>
    <dgm:cxn modelId="{EB839909-2AC6-4827-84C3-525163C817DE}" type="presOf" srcId="{F83231D0-8EAB-4458-8411-BBCC1E36F3A5}" destId="{96AF765E-5167-4EAB-B0F9-4D2EDC087C77}" srcOrd="0" destOrd="0" presId="urn:microsoft.com/office/officeart/2005/8/layout/hierarchy6"/>
    <dgm:cxn modelId="{DCC9E673-294E-477A-A231-1E80F6B6B42E}" type="presOf" srcId="{F7B9305F-D368-48F6-8CD6-788523219D62}" destId="{B4C974A3-76E7-4240-9B86-FA41C31E1446}" srcOrd="0" destOrd="0" presId="urn:microsoft.com/office/officeart/2005/8/layout/hierarchy6"/>
    <dgm:cxn modelId="{20375094-192B-4719-8795-11DFDF050565}" srcId="{F7B9305F-D368-48F6-8CD6-788523219D62}" destId="{D8F74938-9CAF-4525-B1FD-B477FC5E3748}" srcOrd="1" destOrd="0" parTransId="{C9209CF0-7070-486A-814F-6B8F4953BB71}" sibTransId="{0723CDA3-F3B2-433B-B368-6CDBFF56D1EC}"/>
    <dgm:cxn modelId="{CF747A95-3A06-49D6-B3E1-FD07020D9BAB}" type="presOf" srcId="{6520170C-7023-4852-B0D1-401194286803}" destId="{3104D02F-CDB3-4D66-B369-574B443262CC}" srcOrd="0" destOrd="0" presId="urn:microsoft.com/office/officeart/2005/8/layout/hierarchy6"/>
    <dgm:cxn modelId="{E3231096-46FC-40A2-A138-8B32B78ABB71}" type="presOf" srcId="{D67722A6-46D5-4E58-8D1F-5B0E80D93CC2}" destId="{5F45EB0E-B5F3-4DC4-837D-5F24A8143DA1}" srcOrd="0" destOrd="0" presId="urn:microsoft.com/office/officeart/2005/8/layout/hierarchy6"/>
    <dgm:cxn modelId="{AFCD9698-2E1E-4433-BA61-44B67A504EE0}" type="presOf" srcId="{D8F74938-9CAF-4525-B1FD-B477FC5E3748}" destId="{536116E4-28B8-411D-BEE7-D76E87497D5F}" srcOrd="0" destOrd="0" presId="urn:microsoft.com/office/officeart/2005/8/layout/hierarchy6"/>
    <dgm:cxn modelId="{E0C22EE1-0766-4159-81EF-222FB5610254}" type="presOf" srcId="{C9209CF0-7070-486A-814F-6B8F4953BB71}" destId="{A50B067F-55F9-4C4E-B564-00CCF61614F2}" srcOrd="0" destOrd="0" presId="urn:microsoft.com/office/officeart/2005/8/layout/hierarchy6"/>
    <dgm:cxn modelId="{4A27C6ED-14E0-4968-A24E-F4FE0FBA4D0E}" srcId="{F83231D0-8EAB-4458-8411-BBCC1E36F3A5}" destId="{F7B9305F-D368-48F6-8CD6-788523219D62}" srcOrd="0" destOrd="0" parTransId="{B779CD39-0AAC-4F20-8901-35BA253BA530}" sibTransId="{5C0E5F52-8249-42E1-8BD6-F8011D1EA122}"/>
    <dgm:cxn modelId="{C43CB4E9-4CE3-4432-9F2A-D62233D00BC8}" type="presParOf" srcId="{96AF765E-5167-4EAB-B0F9-4D2EDC087C77}" destId="{33F78482-F2A3-491B-9A0A-5EA5B7B113B4}" srcOrd="0" destOrd="0" presId="urn:microsoft.com/office/officeart/2005/8/layout/hierarchy6"/>
    <dgm:cxn modelId="{62DE29CB-6BC1-47B8-A520-A1C2D51825C0}" type="presParOf" srcId="{33F78482-F2A3-491B-9A0A-5EA5B7B113B4}" destId="{15494120-8211-45C7-93F1-9F56F4D02AD0}" srcOrd="0" destOrd="0" presId="urn:microsoft.com/office/officeart/2005/8/layout/hierarchy6"/>
    <dgm:cxn modelId="{F1CBB890-5018-4CFB-B3BB-17BFA99AAFC4}" type="presParOf" srcId="{15494120-8211-45C7-93F1-9F56F4D02AD0}" destId="{13322D90-4D09-4D25-8C67-77A3E164431E}" srcOrd="0" destOrd="0" presId="urn:microsoft.com/office/officeart/2005/8/layout/hierarchy6"/>
    <dgm:cxn modelId="{AFDC4F16-1F22-49CE-83CE-75DC205C5858}" type="presParOf" srcId="{13322D90-4D09-4D25-8C67-77A3E164431E}" destId="{B4C974A3-76E7-4240-9B86-FA41C31E1446}" srcOrd="0" destOrd="0" presId="urn:microsoft.com/office/officeart/2005/8/layout/hierarchy6"/>
    <dgm:cxn modelId="{61A30AF4-8D5D-461B-9ED2-3847E8A09FD2}" type="presParOf" srcId="{13322D90-4D09-4D25-8C67-77A3E164431E}" destId="{2074FEB9-77D0-4857-8DC3-C8043667EF52}" srcOrd="1" destOrd="0" presId="urn:microsoft.com/office/officeart/2005/8/layout/hierarchy6"/>
    <dgm:cxn modelId="{BDEEFCC5-F0C0-4DAC-A0A6-5B06000E8B6C}" type="presParOf" srcId="{2074FEB9-77D0-4857-8DC3-C8043667EF52}" destId="{3104D02F-CDB3-4D66-B369-574B443262CC}" srcOrd="0" destOrd="0" presId="urn:microsoft.com/office/officeart/2005/8/layout/hierarchy6"/>
    <dgm:cxn modelId="{6253914D-E1EC-428F-B465-E1B6E05DC06E}" type="presParOf" srcId="{2074FEB9-77D0-4857-8DC3-C8043667EF52}" destId="{C8F37A25-CC12-4E8A-BAF3-FE669BFC99E9}" srcOrd="1" destOrd="0" presId="urn:microsoft.com/office/officeart/2005/8/layout/hierarchy6"/>
    <dgm:cxn modelId="{B16B1D8F-8386-4568-98C1-3E73727E4549}" type="presParOf" srcId="{C8F37A25-CC12-4E8A-BAF3-FE669BFC99E9}" destId="{5F45EB0E-B5F3-4DC4-837D-5F24A8143DA1}" srcOrd="0" destOrd="0" presId="urn:microsoft.com/office/officeart/2005/8/layout/hierarchy6"/>
    <dgm:cxn modelId="{995E30B2-BB3C-41E8-B09F-1BCBF1C438C2}" type="presParOf" srcId="{C8F37A25-CC12-4E8A-BAF3-FE669BFC99E9}" destId="{2708899B-62B6-4BA0-AC82-C1A4814F9B96}" srcOrd="1" destOrd="0" presId="urn:microsoft.com/office/officeart/2005/8/layout/hierarchy6"/>
    <dgm:cxn modelId="{C5E71084-DE0A-4731-8333-2B183DCD9D47}" type="presParOf" srcId="{2074FEB9-77D0-4857-8DC3-C8043667EF52}" destId="{A50B067F-55F9-4C4E-B564-00CCF61614F2}" srcOrd="2" destOrd="0" presId="urn:microsoft.com/office/officeart/2005/8/layout/hierarchy6"/>
    <dgm:cxn modelId="{2213C600-EACB-474C-8751-6201897AED94}" type="presParOf" srcId="{2074FEB9-77D0-4857-8DC3-C8043667EF52}" destId="{32134C37-1F65-4CF0-853A-56B85144AEB7}" srcOrd="3" destOrd="0" presId="urn:microsoft.com/office/officeart/2005/8/layout/hierarchy6"/>
    <dgm:cxn modelId="{BCC0C3B2-3F60-41EF-B67C-E2896742BBC2}" type="presParOf" srcId="{32134C37-1F65-4CF0-853A-56B85144AEB7}" destId="{536116E4-28B8-411D-BEE7-D76E87497D5F}" srcOrd="0" destOrd="0" presId="urn:microsoft.com/office/officeart/2005/8/layout/hierarchy6"/>
    <dgm:cxn modelId="{EE7FFD93-B687-4838-B4BC-9734B95659CE}" type="presParOf" srcId="{32134C37-1F65-4CF0-853A-56B85144AEB7}" destId="{3B78D471-8E4A-4159-9EDB-7A75C1771D6D}" srcOrd="1" destOrd="0" presId="urn:microsoft.com/office/officeart/2005/8/layout/hierarchy6"/>
    <dgm:cxn modelId="{F15272ED-992E-43BA-83EE-22F48B1E1043}" type="presParOf" srcId="{96AF765E-5167-4EAB-B0F9-4D2EDC087C77}" destId="{9B9F5A0A-C6B9-40C9-985F-A4467AC13809}" srcOrd="1" destOrd="0" presId="urn:microsoft.com/office/officeart/2005/8/layout/hierarchy6"/>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657655F-E61F-4D46-A87E-AF8323F0A9E1}" type="doc">
      <dgm:prSet loTypeId="urn:microsoft.com/office/officeart/2005/8/layout/list1" loCatId="list" qsTypeId="urn:microsoft.com/office/officeart/2005/8/quickstyle/3d2" qsCatId="3D" csTypeId="urn:microsoft.com/office/officeart/2005/8/colors/accent5_2" csCatId="accent5" phldr="1"/>
      <dgm:spPr/>
      <dgm:t>
        <a:bodyPr/>
        <a:lstStyle/>
        <a:p>
          <a:endParaRPr lang="en-US"/>
        </a:p>
      </dgm:t>
    </dgm:pt>
    <dgm:pt modelId="{1A2CA8D7-9648-49D3-BB46-BAE4AD069568}">
      <dgm:prSet phldrT="[Text]" phldr="0" custT="1"/>
      <dgm:spPr/>
      <dgm:t>
        <a:bodyPr/>
        <a:lstStyle/>
        <a:p>
          <a:r>
            <a:rPr lang="en-US" sz="1600">
              <a:latin typeface="+mn-lt"/>
            </a:rPr>
            <a:t>Testing and Conversion</a:t>
          </a:r>
        </a:p>
      </dgm:t>
    </dgm:pt>
    <dgm:pt modelId="{21E724EC-459C-43A5-8E11-817CCEFE6D07}" type="parTrans" cxnId="{FE0D31BE-1A64-4159-BD35-C8133E2DDD1F}">
      <dgm:prSet/>
      <dgm:spPr/>
      <dgm:t>
        <a:bodyPr/>
        <a:lstStyle/>
        <a:p>
          <a:endParaRPr lang="en-US" sz="2000">
            <a:solidFill>
              <a:schemeClr val="tx1"/>
            </a:solidFill>
            <a:latin typeface="+mn-lt"/>
          </a:endParaRPr>
        </a:p>
      </dgm:t>
    </dgm:pt>
    <dgm:pt modelId="{58BC1E82-3A11-4009-AB62-6A48B49C89A4}" type="sibTrans" cxnId="{FE0D31BE-1A64-4159-BD35-C8133E2DDD1F}">
      <dgm:prSet/>
      <dgm:spPr/>
      <dgm:t>
        <a:bodyPr/>
        <a:lstStyle/>
        <a:p>
          <a:endParaRPr lang="en-US" sz="2000">
            <a:solidFill>
              <a:schemeClr val="tx1"/>
            </a:solidFill>
            <a:latin typeface="+mn-lt"/>
          </a:endParaRPr>
        </a:p>
      </dgm:t>
    </dgm:pt>
    <dgm:pt modelId="{B7BE6C7C-D1B6-4402-B276-81CBD4C193B5}">
      <dgm:prSet phldr="0" custT="1"/>
      <dgm:spPr/>
      <dgm:t>
        <a:bodyPr/>
        <a:lstStyle/>
        <a:p>
          <a:pPr algn="l" rtl="0"/>
          <a:r>
            <a:rPr lang="en-US" sz="1600">
              <a:latin typeface="+mn-lt"/>
            </a:rPr>
            <a:t>System Functionality  </a:t>
          </a:r>
        </a:p>
      </dgm:t>
    </dgm:pt>
    <dgm:pt modelId="{E729399A-691C-4C44-B272-D84EA5180FFB}" type="parTrans" cxnId="{082467C4-861B-4DAC-95A6-BA991A8295BE}">
      <dgm:prSet/>
      <dgm:spPr/>
      <dgm:t>
        <a:bodyPr/>
        <a:lstStyle/>
        <a:p>
          <a:endParaRPr lang="en-US" sz="2000">
            <a:latin typeface="+mn-lt"/>
          </a:endParaRPr>
        </a:p>
      </dgm:t>
    </dgm:pt>
    <dgm:pt modelId="{2EA4B5F3-C126-4BFC-AF1B-8AB22F6E7A67}" type="sibTrans" cxnId="{082467C4-861B-4DAC-95A6-BA991A8295BE}">
      <dgm:prSet/>
      <dgm:spPr/>
      <dgm:t>
        <a:bodyPr/>
        <a:lstStyle/>
        <a:p>
          <a:endParaRPr lang="en-US" sz="2000">
            <a:latin typeface="+mn-lt"/>
          </a:endParaRPr>
        </a:p>
      </dgm:t>
    </dgm:pt>
    <dgm:pt modelId="{3A8147C1-7EF4-42D9-8370-F799FA4CC0C7}">
      <dgm:prSet phldr="0" custT="1"/>
      <dgm:spPr/>
      <dgm:t>
        <a:bodyPr/>
        <a:lstStyle/>
        <a:p>
          <a:pPr algn="l" rtl="0"/>
          <a:r>
            <a:rPr lang="en-US" sz="1600">
              <a:latin typeface="+mn-lt"/>
            </a:rPr>
            <a:t>Automation Capabilities (support DASNY’s goal to reduce manual efforts)</a:t>
          </a:r>
        </a:p>
      </dgm:t>
    </dgm:pt>
    <dgm:pt modelId="{8D90A44E-6361-45D6-B761-CAEEFD558331}" type="parTrans" cxnId="{DD80ACFA-7FE1-4467-8D1D-0470DDB8D188}">
      <dgm:prSet/>
      <dgm:spPr/>
      <dgm:t>
        <a:bodyPr/>
        <a:lstStyle/>
        <a:p>
          <a:endParaRPr lang="en-US" sz="2000">
            <a:latin typeface="+mn-lt"/>
          </a:endParaRPr>
        </a:p>
      </dgm:t>
    </dgm:pt>
    <dgm:pt modelId="{922E1FF3-132A-4FDE-BDBC-AF3215947940}" type="sibTrans" cxnId="{DD80ACFA-7FE1-4467-8D1D-0470DDB8D188}">
      <dgm:prSet/>
      <dgm:spPr/>
      <dgm:t>
        <a:bodyPr/>
        <a:lstStyle/>
        <a:p>
          <a:endParaRPr lang="en-US" sz="2000">
            <a:latin typeface="+mn-lt"/>
          </a:endParaRPr>
        </a:p>
      </dgm:t>
    </dgm:pt>
    <dgm:pt modelId="{9924AD3E-1A46-4DD4-95CC-E40175AD9F7A}">
      <dgm:prSet phldr="0" custT="1"/>
      <dgm:spPr/>
      <dgm:t>
        <a:bodyPr/>
        <a:lstStyle/>
        <a:p>
          <a:pPr algn="l"/>
          <a:r>
            <a:rPr lang="en-US" sz="1600">
              <a:latin typeface="+mn-lt"/>
            </a:rPr>
            <a:t>Innovation</a:t>
          </a:r>
        </a:p>
      </dgm:t>
    </dgm:pt>
    <dgm:pt modelId="{CDD8657D-06EC-43FC-BE3F-20B755833D79}" type="parTrans" cxnId="{F5CA1B23-4B6D-4496-A2F3-697015E2D77C}">
      <dgm:prSet/>
      <dgm:spPr/>
      <dgm:t>
        <a:bodyPr/>
        <a:lstStyle/>
        <a:p>
          <a:endParaRPr lang="en-US" sz="2000">
            <a:latin typeface="+mn-lt"/>
          </a:endParaRPr>
        </a:p>
      </dgm:t>
    </dgm:pt>
    <dgm:pt modelId="{A2B4D81D-964E-4D40-B6D8-851F64CBDC25}" type="sibTrans" cxnId="{F5CA1B23-4B6D-4496-A2F3-697015E2D77C}">
      <dgm:prSet/>
      <dgm:spPr/>
      <dgm:t>
        <a:bodyPr/>
        <a:lstStyle/>
        <a:p>
          <a:endParaRPr lang="en-US" sz="2000">
            <a:latin typeface="+mn-lt"/>
          </a:endParaRPr>
        </a:p>
      </dgm:t>
    </dgm:pt>
    <dgm:pt modelId="{C140C04F-1D15-404D-84C5-339BD34AD713}">
      <dgm:prSet phldr="0" custT="1"/>
      <dgm:spPr/>
      <dgm:t>
        <a:bodyPr/>
        <a:lstStyle/>
        <a:p>
          <a:pPr algn="l" rtl="0"/>
          <a:r>
            <a:rPr lang="en-US" sz="1600">
              <a:latin typeface="+mn-lt"/>
            </a:rPr>
            <a:t>Technical and Support Personnel</a:t>
          </a:r>
        </a:p>
      </dgm:t>
    </dgm:pt>
    <dgm:pt modelId="{69374F62-44D1-4727-8841-D738AAC25EBE}" type="parTrans" cxnId="{25E0095C-CD24-41E3-8CF1-6E225B09B3D8}">
      <dgm:prSet/>
      <dgm:spPr/>
      <dgm:t>
        <a:bodyPr/>
        <a:lstStyle/>
        <a:p>
          <a:endParaRPr lang="en-US" sz="2000">
            <a:latin typeface="+mn-lt"/>
          </a:endParaRPr>
        </a:p>
      </dgm:t>
    </dgm:pt>
    <dgm:pt modelId="{C2155318-22F2-443E-98BB-143CDA57455B}" type="sibTrans" cxnId="{25E0095C-CD24-41E3-8CF1-6E225B09B3D8}">
      <dgm:prSet/>
      <dgm:spPr/>
      <dgm:t>
        <a:bodyPr/>
        <a:lstStyle/>
        <a:p>
          <a:endParaRPr lang="en-US" sz="2000">
            <a:latin typeface="+mn-lt"/>
          </a:endParaRPr>
        </a:p>
      </dgm:t>
    </dgm:pt>
    <dgm:pt modelId="{C38439C8-A05C-4F5D-AAC7-587B46A46D70}">
      <dgm:prSet phldr="0" custT="1"/>
      <dgm:spPr/>
      <dgm:t>
        <a:bodyPr/>
        <a:lstStyle/>
        <a:p>
          <a:pPr algn="l"/>
          <a:r>
            <a:rPr lang="en-US" sz="1600">
              <a:latin typeface="+mn-lt"/>
            </a:rPr>
            <a:t>Training</a:t>
          </a:r>
        </a:p>
      </dgm:t>
    </dgm:pt>
    <dgm:pt modelId="{5C00A4D7-584E-4DA2-A359-141553A2A1CE}" type="sibTrans" cxnId="{F5B0AB76-2BA4-40D6-BA70-B3468DC62345}">
      <dgm:prSet/>
      <dgm:spPr/>
      <dgm:t>
        <a:bodyPr/>
        <a:lstStyle/>
        <a:p>
          <a:endParaRPr lang="en-US" sz="2000">
            <a:latin typeface="+mn-lt"/>
          </a:endParaRPr>
        </a:p>
      </dgm:t>
    </dgm:pt>
    <dgm:pt modelId="{A41576FC-3E4A-4816-A2AC-8EC7386B663C}" type="parTrans" cxnId="{F5B0AB76-2BA4-40D6-BA70-B3468DC62345}">
      <dgm:prSet/>
      <dgm:spPr/>
      <dgm:t>
        <a:bodyPr/>
        <a:lstStyle/>
        <a:p>
          <a:endParaRPr lang="en-US" sz="2000">
            <a:latin typeface="+mn-lt"/>
          </a:endParaRPr>
        </a:p>
      </dgm:t>
    </dgm:pt>
    <dgm:pt modelId="{2A1A4ED5-ABF6-42A3-ABE2-6AF6D26CD826}" type="pres">
      <dgm:prSet presAssocID="{1657655F-E61F-4D46-A87E-AF8323F0A9E1}" presName="linear" presStyleCnt="0">
        <dgm:presLayoutVars>
          <dgm:dir/>
          <dgm:animLvl val="lvl"/>
          <dgm:resizeHandles val="exact"/>
        </dgm:presLayoutVars>
      </dgm:prSet>
      <dgm:spPr/>
    </dgm:pt>
    <dgm:pt modelId="{516937EA-A0C0-41F5-A001-D1107BAA34E6}" type="pres">
      <dgm:prSet presAssocID="{B7BE6C7C-D1B6-4402-B276-81CBD4C193B5}" presName="parentLin" presStyleCnt="0"/>
      <dgm:spPr/>
    </dgm:pt>
    <dgm:pt modelId="{2F9A18DF-8607-49F6-AECB-8194F8B37558}" type="pres">
      <dgm:prSet presAssocID="{B7BE6C7C-D1B6-4402-B276-81CBD4C193B5}" presName="parentLeftMargin" presStyleLbl="node1" presStyleIdx="0" presStyleCnt="6"/>
      <dgm:spPr/>
    </dgm:pt>
    <dgm:pt modelId="{FF871F1B-A3F1-41EA-AF46-BC12318B1F7B}" type="pres">
      <dgm:prSet presAssocID="{B7BE6C7C-D1B6-4402-B276-81CBD4C193B5}" presName="parentText" presStyleLbl="node1" presStyleIdx="0" presStyleCnt="6" custScaleX="110179">
        <dgm:presLayoutVars>
          <dgm:chMax val="0"/>
          <dgm:bulletEnabled val="1"/>
        </dgm:presLayoutVars>
      </dgm:prSet>
      <dgm:spPr/>
    </dgm:pt>
    <dgm:pt modelId="{59D02E11-8C46-444D-978B-D7591CA3BDBA}" type="pres">
      <dgm:prSet presAssocID="{B7BE6C7C-D1B6-4402-B276-81CBD4C193B5}" presName="negativeSpace" presStyleCnt="0"/>
      <dgm:spPr/>
    </dgm:pt>
    <dgm:pt modelId="{14FEF1D0-8146-4F24-91E6-67276B01E790}" type="pres">
      <dgm:prSet presAssocID="{B7BE6C7C-D1B6-4402-B276-81CBD4C193B5}" presName="childText" presStyleLbl="conFgAcc1" presStyleIdx="0" presStyleCnt="6">
        <dgm:presLayoutVars>
          <dgm:bulletEnabled val="1"/>
        </dgm:presLayoutVars>
      </dgm:prSet>
      <dgm:spPr/>
    </dgm:pt>
    <dgm:pt modelId="{B6EC5408-EF72-4DB1-B047-B93ABC74C6BC}" type="pres">
      <dgm:prSet presAssocID="{2EA4B5F3-C126-4BFC-AF1B-8AB22F6E7A67}" presName="spaceBetweenRectangles" presStyleCnt="0"/>
      <dgm:spPr/>
    </dgm:pt>
    <dgm:pt modelId="{C07492D2-EF09-40DF-BF7D-A490556C192E}" type="pres">
      <dgm:prSet presAssocID="{C140C04F-1D15-404D-84C5-339BD34AD713}" presName="parentLin" presStyleCnt="0"/>
      <dgm:spPr/>
    </dgm:pt>
    <dgm:pt modelId="{F6ABBBD5-099D-4F4D-B4AC-38B285692423}" type="pres">
      <dgm:prSet presAssocID="{C140C04F-1D15-404D-84C5-339BD34AD713}" presName="parentLeftMargin" presStyleLbl="node1" presStyleIdx="0" presStyleCnt="6"/>
      <dgm:spPr/>
    </dgm:pt>
    <dgm:pt modelId="{50811FEB-F239-41F6-83E5-CC2ACEBFB1D5}" type="pres">
      <dgm:prSet presAssocID="{C140C04F-1D15-404D-84C5-339BD34AD713}" presName="parentText" presStyleLbl="node1" presStyleIdx="1" presStyleCnt="6" custScaleX="110240">
        <dgm:presLayoutVars>
          <dgm:chMax val="0"/>
          <dgm:bulletEnabled val="1"/>
        </dgm:presLayoutVars>
      </dgm:prSet>
      <dgm:spPr/>
    </dgm:pt>
    <dgm:pt modelId="{B4AB0E7D-AE93-4DF4-A9B2-6A15B7422CF0}" type="pres">
      <dgm:prSet presAssocID="{C140C04F-1D15-404D-84C5-339BD34AD713}" presName="negativeSpace" presStyleCnt="0"/>
      <dgm:spPr/>
    </dgm:pt>
    <dgm:pt modelId="{F3DF21E3-F794-4109-B7DF-861D7CB12F39}" type="pres">
      <dgm:prSet presAssocID="{C140C04F-1D15-404D-84C5-339BD34AD713}" presName="childText" presStyleLbl="conFgAcc1" presStyleIdx="1" presStyleCnt="6">
        <dgm:presLayoutVars>
          <dgm:bulletEnabled val="1"/>
        </dgm:presLayoutVars>
      </dgm:prSet>
      <dgm:spPr/>
    </dgm:pt>
    <dgm:pt modelId="{A3E88805-CEF2-4C89-8F68-17BF65A67BDF}" type="pres">
      <dgm:prSet presAssocID="{C2155318-22F2-443E-98BB-143CDA57455B}" presName="spaceBetweenRectangles" presStyleCnt="0"/>
      <dgm:spPr/>
    </dgm:pt>
    <dgm:pt modelId="{D4AC16E7-476C-49B3-A240-4D21C9B89852}" type="pres">
      <dgm:prSet presAssocID="{3A8147C1-7EF4-42D9-8370-F799FA4CC0C7}" presName="parentLin" presStyleCnt="0"/>
      <dgm:spPr/>
    </dgm:pt>
    <dgm:pt modelId="{3E184966-1E58-4479-9B78-329A0BED5778}" type="pres">
      <dgm:prSet presAssocID="{3A8147C1-7EF4-42D9-8370-F799FA4CC0C7}" presName="parentLeftMargin" presStyleLbl="node1" presStyleIdx="1" presStyleCnt="6"/>
      <dgm:spPr/>
    </dgm:pt>
    <dgm:pt modelId="{262D1F5A-CBAC-4446-891A-6249C6A1D27D}" type="pres">
      <dgm:prSet presAssocID="{3A8147C1-7EF4-42D9-8370-F799FA4CC0C7}" presName="parentText" presStyleLbl="node1" presStyleIdx="2" presStyleCnt="6" custScaleX="110240">
        <dgm:presLayoutVars>
          <dgm:chMax val="0"/>
          <dgm:bulletEnabled val="1"/>
        </dgm:presLayoutVars>
      </dgm:prSet>
      <dgm:spPr/>
    </dgm:pt>
    <dgm:pt modelId="{C21D9429-844A-42DD-AF1F-E4B93A91CBE7}" type="pres">
      <dgm:prSet presAssocID="{3A8147C1-7EF4-42D9-8370-F799FA4CC0C7}" presName="negativeSpace" presStyleCnt="0"/>
      <dgm:spPr/>
    </dgm:pt>
    <dgm:pt modelId="{EE83CD11-AD10-4652-9B67-2D3AFAB20051}" type="pres">
      <dgm:prSet presAssocID="{3A8147C1-7EF4-42D9-8370-F799FA4CC0C7}" presName="childText" presStyleLbl="conFgAcc1" presStyleIdx="2" presStyleCnt="6">
        <dgm:presLayoutVars>
          <dgm:bulletEnabled val="1"/>
        </dgm:presLayoutVars>
      </dgm:prSet>
      <dgm:spPr/>
    </dgm:pt>
    <dgm:pt modelId="{70DBA87B-AC41-4513-B528-40566FE40BE2}" type="pres">
      <dgm:prSet presAssocID="{922E1FF3-132A-4FDE-BDBC-AF3215947940}" presName="spaceBetweenRectangles" presStyleCnt="0"/>
      <dgm:spPr/>
    </dgm:pt>
    <dgm:pt modelId="{0D91F173-94AF-41B4-832A-DA6512E3E42B}" type="pres">
      <dgm:prSet presAssocID="{9924AD3E-1A46-4DD4-95CC-E40175AD9F7A}" presName="parentLin" presStyleCnt="0"/>
      <dgm:spPr/>
    </dgm:pt>
    <dgm:pt modelId="{48AB9098-ADC7-4568-83D1-9BDAFE09241C}" type="pres">
      <dgm:prSet presAssocID="{9924AD3E-1A46-4DD4-95CC-E40175AD9F7A}" presName="parentLeftMargin" presStyleLbl="node1" presStyleIdx="2" presStyleCnt="6"/>
      <dgm:spPr/>
    </dgm:pt>
    <dgm:pt modelId="{5703CAD3-F9C6-43D4-9FB8-86829003B731}" type="pres">
      <dgm:prSet presAssocID="{9924AD3E-1A46-4DD4-95CC-E40175AD9F7A}" presName="parentText" presStyleLbl="node1" presStyleIdx="3" presStyleCnt="6" custScaleX="110240">
        <dgm:presLayoutVars>
          <dgm:chMax val="0"/>
          <dgm:bulletEnabled val="1"/>
        </dgm:presLayoutVars>
      </dgm:prSet>
      <dgm:spPr/>
    </dgm:pt>
    <dgm:pt modelId="{E3517234-2EE3-48EC-A4D2-690AFAED8C59}" type="pres">
      <dgm:prSet presAssocID="{9924AD3E-1A46-4DD4-95CC-E40175AD9F7A}" presName="negativeSpace" presStyleCnt="0"/>
      <dgm:spPr/>
    </dgm:pt>
    <dgm:pt modelId="{DEBF045F-3867-49C0-BC1A-B2CAD1802AAD}" type="pres">
      <dgm:prSet presAssocID="{9924AD3E-1A46-4DD4-95CC-E40175AD9F7A}" presName="childText" presStyleLbl="conFgAcc1" presStyleIdx="3" presStyleCnt="6">
        <dgm:presLayoutVars>
          <dgm:bulletEnabled val="1"/>
        </dgm:presLayoutVars>
      </dgm:prSet>
      <dgm:spPr/>
    </dgm:pt>
    <dgm:pt modelId="{AE3E2673-9CC0-454A-914F-A4B70C3B020F}" type="pres">
      <dgm:prSet presAssocID="{A2B4D81D-964E-4D40-B6D8-851F64CBDC25}" presName="spaceBetweenRectangles" presStyleCnt="0"/>
      <dgm:spPr/>
    </dgm:pt>
    <dgm:pt modelId="{7C93A5A3-DF6C-4D17-8185-99438C99FE21}" type="pres">
      <dgm:prSet presAssocID="{C38439C8-A05C-4F5D-AAC7-587B46A46D70}" presName="parentLin" presStyleCnt="0"/>
      <dgm:spPr/>
    </dgm:pt>
    <dgm:pt modelId="{FE79BE5C-E222-46F2-9159-9E2BD513C995}" type="pres">
      <dgm:prSet presAssocID="{C38439C8-A05C-4F5D-AAC7-587B46A46D70}" presName="parentLeftMargin" presStyleLbl="node1" presStyleIdx="3" presStyleCnt="6"/>
      <dgm:spPr/>
    </dgm:pt>
    <dgm:pt modelId="{7E6B6944-9BCA-4D99-B4A1-2174C0952D75}" type="pres">
      <dgm:prSet presAssocID="{C38439C8-A05C-4F5D-AAC7-587B46A46D70}" presName="parentText" presStyleLbl="node1" presStyleIdx="4" presStyleCnt="6" custScaleX="110240">
        <dgm:presLayoutVars>
          <dgm:chMax val="0"/>
          <dgm:bulletEnabled val="1"/>
        </dgm:presLayoutVars>
      </dgm:prSet>
      <dgm:spPr/>
    </dgm:pt>
    <dgm:pt modelId="{CA5BDFC7-EA82-47B7-A045-823B28C13866}" type="pres">
      <dgm:prSet presAssocID="{C38439C8-A05C-4F5D-AAC7-587B46A46D70}" presName="negativeSpace" presStyleCnt="0"/>
      <dgm:spPr/>
    </dgm:pt>
    <dgm:pt modelId="{D8C87A39-98B5-47AB-9BB5-85F612B97743}" type="pres">
      <dgm:prSet presAssocID="{C38439C8-A05C-4F5D-AAC7-587B46A46D70}" presName="childText" presStyleLbl="conFgAcc1" presStyleIdx="4" presStyleCnt="6">
        <dgm:presLayoutVars>
          <dgm:bulletEnabled val="1"/>
        </dgm:presLayoutVars>
      </dgm:prSet>
      <dgm:spPr/>
    </dgm:pt>
    <dgm:pt modelId="{549B3CF1-DF4B-4225-8472-1991839C7BCC}" type="pres">
      <dgm:prSet presAssocID="{5C00A4D7-584E-4DA2-A359-141553A2A1CE}" presName="spaceBetweenRectangles" presStyleCnt="0"/>
      <dgm:spPr/>
    </dgm:pt>
    <dgm:pt modelId="{0F398914-1C91-4FA8-8DBD-6DD491B46386}" type="pres">
      <dgm:prSet presAssocID="{1A2CA8D7-9648-49D3-BB46-BAE4AD069568}" presName="parentLin" presStyleCnt="0"/>
      <dgm:spPr/>
    </dgm:pt>
    <dgm:pt modelId="{BAF7C255-F555-4EBA-9F6D-315D017F28FB}" type="pres">
      <dgm:prSet presAssocID="{1A2CA8D7-9648-49D3-BB46-BAE4AD069568}" presName="parentLeftMargin" presStyleLbl="node1" presStyleIdx="4" presStyleCnt="6"/>
      <dgm:spPr/>
    </dgm:pt>
    <dgm:pt modelId="{6DCA1091-BD17-40AB-8926-B27217167CB0}" type="pres">
      <dgm:prSet presAssocID="{1A2CA8D7-9648-49D3-BB46-BAE4AD069568}" presName="parentText" presStyleLbl="node1" presStyleIdx="5" presStyleCnt="6" custScaleX="110240">
        <dgm:presLayoutVars>
          <dgm:chMax val="0"/>
          <dgm:bulletEnabled val="1"/>
        </dgm:presLayoutVars>
      </dgm:prSet>
      <dgm:spPr/>
    </dgm:pt>
    <dgm:pt modelId="{5F665C28-0D64-4705-A7DC-773432871455}" type="pres">
      <dgm:prSet presAssocID="{1A2CA8D7-9648-49D3-BB46-BAE4AD069568}" presName="negativeSpace" presStyleCnt="0"/>
      <dgm:spPr/>
    </dgm:pt>
    <dgm:pt modelId="{3CD55AF4-8AB0-4DD2-A7E5-966CAFB19AA6}" type="pres">
      <dgm:prSet presAssocID="{1A2CA8D7-9648-49D3-BB46-BAE4AD069568}" presName="childText" presStyleLbl="conFgAcc1" presStyleIdx="5" presStyleCnt="6" custLinFactNeighborY="-32288">
        <dgm:presLayoutVars>
          <dgm:bulletEnabled val="1"/>
        </dgm:presLayoutVars>
      </dgm:prSet>
      <dgm:spPr/>
    </dgm:pt>
  </dgm:ptLst>
  <dgm:cxnLst>
    <dgm:cxn modelId="{31440505-F31B-4CEA-9BD0-06BF533CF906}" type="presOf" srcId="{C38439C8-A05C-4F5D-AAC7-587B46A46D70}" destId="{7E6B6944-9BCA-4D99-B4A1-2174C0952D75}" srcOrd="1" destOrd="0" presId="urn:microsoft.com/office/officeart/2005/8/layout/list1"/>
    <dgm:cxn modelId="{25293A0E-BB84-4C53-8F6A-3584A63561D4}" type="presOf" srcId="{B7BE6C7C-D1B6-4402-B276-81CBD4C193B5}" destId="{FF871F1B-A3F1-41EA-AF46-BC12318B1F7B}" srcOrd="1" destOrd="0" presId="urn:microsoft.com/office/officeart/2005/8/layout/list1"/>
    <dgm:cxn modelId="{ADDB9214-32EB-494D-A2E1-28496347CE6D}" type="presOf" srcId="{1A2CA8D7-9648-49D3-BB46-BAE4AD069568}" destId="{6DCA1091-BD17-40AB-8926-B27217167CB0}" srcOrd="1" destOrd="0" presId="urn:microsoft.com/office/officeart/2005/8/layout/list1"/>
    <dgm:cxn modelId="{F5CA1B23-4B6D-4496-A2F3-697015E2D77C}" srcId="{1657655F-E61F-4D46-A87E-AF8323F0A9E1}" destId="{9924AD3E-1A46-4DD4-95CC-E40175AD9F7A}" srcOrd="3" destOrd="0" parTransId="{CDD8657D-06EC-43FC-BE3F-20B755833D79}" sibTransId="{A2B4D81D-964E-4D40-B6D8-851F64CBDC25}"/>
    <dgm:cxn modelId="{78B0B930-A876-4FAD-B0AB-CB3AC86C60A8}" type="presOf" srcId="{9924AD3E-1A46-4DD4-95CC-E40175AD9F7A}" destId="{48AB9098-ADC7-4568-83D1-9BDAFE09241C}" srcOrd="0" destOrd="0" presId="urn:microsoft.com/office/officeart/2005/8/layout/list1"/>
    <dgm:cxn modelId="{25E0095C-CD24-41E3-8CF1-6E225B09B3D8}" srcId="{1657655F-E61F-4D46-A87E-AF8323F0A9E1}" destId="{C140C04F-1D15-404D-84C5-339BD34AD713}" srcOrd="1" destOrd="0" parTransId="{69374F62-44D1-4727-8841-D738AAC25EBE}" sibTransId="{C2155318-22F2-443E-98BB-143CDA57455B}"/>
    <dgm:cxn modelId="{A13F834D-22A0-48D9-A5EF-2D710B17FF76}" type="presOf" srcId="{3A8147C1-7EF4-42D9-8370-F799FA4CC0C7}" destId="{262D1F5A-CBAC-4446-891A-6249C6A1D27D}" srcOrd="1" destOrd="0" presId="urn:microsoft.com/office/officeart/2005/8/layout/list1"/>
    <dgm:cxn modelId="{9FBD334E-F96B-4FE8-B46E-1E9F14A56C60}" type="presOf" srcId="{3A8147C1-7EF4-42D9-8370-F799FA4CC0C7}" destId="{3E184966-1E58-4479-9B78-329A0BED5778}" srcOrd="0" destOrd="0" presId="urn:microsoft.com/office/officeart/2005/8/layout/list1"/>
    <dgm:cxn modelId="{F5B0AB76-2BA4-40D6-BA70-B3468DC62345}" srcId="{1657655F-E61F-4D46-A87E-AF8323F0A9E1}" destId="{C38439C8-A05C-4F5D-AAC7-587B46A46D70}" srcOrd="4" destOrd="0" parTransId="{A41576FC-3E4A-4816-A2AC-8EC7386B663C}" sibTransId="{5C00A4D7-584E-4DA2-A359-141553A2A1CE}"/>
    <dgm:cxn modelId="{2EDF2A8B-9325-4460-B4CD-F3304F8E9C63}" type="presOf" srcId="{B7BE6C7C-D1B6-4402-B276-81CBD4C193B5}" destId="{2F9A18DF-8607-49F6-AECB-8194F8B37558}" srcOrd="0" destOrd="0" presId="urn:microsoft.com/office/officeart/2005/8/layout/list1"/>
    <dgm:cxn modelId="{FE0D31BE-1A64-4159-BD35-C8133E2DDD1F}" srcId="{1657655F-E61F-4D46-A87E-AF8323F0A9E1}" destId="{1A2CA8D7-9648-49D3-BB46-BAE4AD069568}" srcOrd="5" destOrd="0" parTransId="{21E724EC-459C-43A5-8E11-817CCEFE6D07}" sibTransId="{58BC1E82-3A11-4009-AB62-6A48B49C89A4}"/>
    <dgm:cxn modelId="{082467C4-861B-4DAC-95A6-BA991A8295BE}" srcId="{1657655F-E61F-4D46-A87E-AF8323F0A9E1}" destId="{B7BE6C7C-D1B6-4402-B276-81CBD4C193B5}" srcOrd="0" destOrd="0" parTransId="{E729399A-691C-4C44-B272-D84EA5180FFB}" sibTransId="{2EA4B5F3-C126-4BFC-AF1B-8AB22F6E7A67}"/>
    <dgm:cxn modelId="{F18F29C8-FCFF-43EF-B515-938606BB6EAB}" type="presOf" srcId="{9924AD3E-1A46-4DD4-95CC-E40175AD9F7A}" destId="{5703CAD3-F9C6-43D4-9FB8-86829003B731}" srcOrd="1" destOrd="0" presId="urn:microsoft.com/office/officeart/2005/8/layout/list1"/>
    <dgm:cxn modelId="{27340AD6-27FD-483C-9C79-E676A3A61B7D}" type="presOf" srcId="{C38439C8-A05C-4F5D-AAC7-587B46A46D70}" destId="{FE79BE5C-E222-46F2-9159-9E2BD513C995}" srcOrd="0" destOrd="0" presId="urn:microsoft.com/office/officeart/2005/8/layout/list1"/>
    <dgm:cxn modelId="{3C09B0DE-1EF3-4EE7-9633-FE5FD661FB58}" type="presOf" srcId="{C140C04F-1D15-404D-84C5-339BD34AD713}" destId="{F6ABBBD5-099D-4F4D-B4AC-38B285692423}" srcOrd="0" destOrd="0" presId="urn:microsoft.com/office/officeart/2005/8/layout/list1"/>
    <dgm:cxn modelId="{02CAE4E0-87F3-4553-BE6E-1CE1FABF443A}" type="presOf" srcId="{1657655F-E61F-4D46-A87E-AF8323F0A9E1}" destId="{2A1A4ED5-ABF6-42A3-ABE2-6AF6D26CD826}" srcOrd="0" destOrd="0" presId="urn:microsoft.com/office/officeart/2005/8/layout/list1"/>
    <dgm:cxn modelId="{E9ABD8E7-2219-43FC-BA34-DA1B5693D886}" type="presOf" srcId="{C140C04F-1D15-404D-84C5-339BD34AD713}" destId="{50811FEB-F239-41F6-83E5-CC2ACEBFB1D5}" srcOrd="1" destOrd="0" presId="urn:microsoft.com/office/officeart/2005/8/layout/list1"/>
    <dgm:cxn modelId="{790040EA-D7E0-4D3E-B136-7438B951444C}" type="presOf" srcId="{1A2CA8D7-9648-49D3-BB46-BAE4AD069568}" destId="{BAF7C255-F555-4EBA-9F6D-315D017F28FB}" srcOrd="0" destOrd="0" presId="urn:microsoft.com/office/officeart/2005/8/layout/list1"/>
    <dgm:cxn modelId="{DD80ACFA-7FE1-4467-8D1D-0470DDB8D188}" srcId="{1657655F-E61F-4D46-A87E-AF8323F0A9E1}" destId="{3A8147C1-7EF4-42D9-8370-F799FA4CC0C7}" srcOrd="2" destOrd="0" parTransId="{8D90A44E-6361-45D6-B761-CAEEFD558331}" sibTransId="{922E1FF3-132A-4FDE-BDBC-AF3215947940}"/>
    <dgm:cxn modelId="{A6FA1B90-0AD5-4EA6-BBC7-C872E9762118}" type="presParOf" srcId="{2A1A4ED5-ABF6-42A3-ABE2-6AF6D26CD826}" destId="{516937EA-A0C0-41F5-A001-D1107BAA34E6}" srcOrd="0" destOrd="0" presId="urn:microsoft.com/office/officeart/2005/8/layout/list1"/>
    <dgm:cxn modelId="{266066DE-FC09-46D0-A749-950B6675778C}" type="presParOf" srcId="{516937EA-A0C0-41F5-A001-D1107BAA34E6}" destId="{2F9A18DF-8607-49F6-AECB-8194F8B37558}" srcOrd="0" destOrd="0" presId="urn:microsoft.com/office/officeart/2005/8/layout/list1"/>
    <dgm:cxn modelId="{B6B03D36-B0F0-48CC-ABE9-E3BF523B08D2}" type="presParOf" srcId="{516937EA-A0C0-41F5-A001-D1107BAA34E6}" destId="{FF871F1B-A3F1-41EA-AF46-BC12318B1F7B}" srcOrd="1" destOrd="0" presId="urn:microsoft.com/office/officeart/2005/8/layout/list1"/>
    <dgm:cxn modelId="{2C767395-5774-47F1-8FEC-CC9331D30559}" type="presParOf" srcId="{2A1A4ED5-ABF6-42A3-ABE2-6AF6D26CD826}" destId="{59D02E11-8C46-444D-978B-D7591CA3BDBA}" srcOrd="1" destOrd="0" presId="urn:microsoft.com/office/officeart/2005/8/layout/list1"/>
    <dgm:cxn modelId="{B8E67628-81E6-4F6D-ADA1-9C402986FEBF}" type="presParOf" srcId="{2A1A4ED5-ABF6-42A3-ABE2-6AF6D26CD826}" destId="{14FEF1D0-8146-4F24-91E6-67276B01E790}" srcOrd="2" destOrd="0" presId="urn:microsoft.com/office/officeart/2005/8/layout/list1"/>
    <dgm:cxn modelId="{0E678758-FDE0-481D-B32F-479AE7BE8C6F}" type="presParOf" srcId="{2A1A4ED5-ABF6-42A3-ABE2-6AF6D26CD826}" destId="{B6EC5408-EF72-4DB1-B047-B93ABC74C6BC}" srcOrd="3" destOrd="0" presId="urn:microsoft.com/office/officeart/2005/8/layout/list1"/>
    <dgm:cxn modelId="{92A7F343-7460-47AA-9228-601258D54D75}" type="presParOf" srcId="{2A1A4ED5-ABF6-42A3-ABE2-6AF6D26CD826}" destId="{C07492D2-EF09-40DF-BF7D-A490556C192E}" srcOrd="4" destOrd="0" presId="urn:microsoft.com/office/officeart/2005/8/layout/list1"/>
    <dgm:cxn modelId="{B9644DE5-45DE-4910-821A-CB3DBDC7A046}" type="presParOf" srcId="{C07492D2-EF09-40DF-BF7D-A490556C192E}" destId="{F6ABBBD5-099D-4F4D-B4AC-38B285692423}" srcOrd="0" destOrd="0" presId="urn:microsoft.com/office/officeart/2005/8/layout/list1"/>
    <dgm:cxn modelId="{AAD426F0-88CF-4F8E-884B-88D3EACFD421}" type="presParOf" srcId="{C07492D2-EF09-40DF-BF7D-A490556C192E}" destId="{50811FEB-F239-41F6-83E5-CC2ACEBFB1D5}" srcOrd="1" destOrd="0" presId="urn:microsoft.com/office/officeart/2005/8/layout/list1"/>
    <dgm:cxn modelId="{9F0C86F5-E633-4110-94A8-5989BE278294}" type="presParOf" srcId="{2A1A4ED5-ABF6-42A3-ABE2-6AF6D26CD826}" destId="{B4AB0E7D-AE93-4DF4-A9B2-6A15B7422CF0}" srcOrd="5" destOrd="0" presId="urn:microsoft.com/office/officeart/2005/8/layout/list1"/>
    <dgm:cxn modelId="{B86E1BB7-63A2-4C0C-B857-C930659B0C82}" type="presParOf" srcId="{2A1A4ED5-ABF6-42A3-ABE2-6AF6D26CD826}" destId="{F3DF21E3-F794-4109-B7DF-861D7CB12F39}" srcOrd="6" destOrd="0" presId="urn:microsoft.com/office/officeart/2005/8/layout/list1"/>
    <dgm:cxn modelId="{A488A2CD-49E0-4463-9EC5-92CED3B62F75}" type="presParOf" srcId="{2A1A4ED5-ABF6-42A3-ABE2-6AF6D26CD826}" destId="{A3E88805-CEF2-4C89-8F68-17BF65A67BDF}" srcOrd="7" destOrd="0" presId="urn:microsoft.com/office/officeart/2005/8/layout/list1"/>
    <dgm:cxn modelId="{F8247F6B-0835-41D3-92E8-541C4293AF2F}" type="presParOf" srcId="{2A1A4ED5-ABF6-42A3-ABE2-6AF6D26CD826}" destId="{D4AC16E7-476C-49B3-A240-4D21C9B89852}" srcOrd="8" destOrd="0" presId="urn:microsoft.com/office/officeart/2005/8/layout/list1"/>
    <dgm:cxn modelId="{82866FCE-1BE1-4CCD-811A-39078B4940BF}" type="presParOf" srcId="{D4AC16E7-476C-49B3-A240-4D21C9B89852}" destId="{3E184966-1E58-4479-9B78-329A0BED5778}" srcOrd="0" destOrd="0" presId="urn:microsoft.com/office/officeart/2005/8/layout/list1"/>
    <dgm:cxn modelId="{18D2B1D2-1A95-441E-9E6C-4BB9FFB8BD1E}" type="presParOf" srcId="{D4AC16E7-476C-49B3-A240-4D21C9B89852}" destId="{262D1F5A-CBAC-4446-891A-6249C6A1D27D}" srcOrd="1" destOrd="0" presId="urn:microsoft.com/office/officeart/2005/8/layout/list1"/>
    <dgm:cxn modelId="{7CE4F737-320B-470A-9547-7D678EA91DF9}" type="presParOf" srcId="{2A1A4ED5-ABF6-42A3-ABE2-6AF6D26CD826}" destId="{C21D9429-844A-42DD-AF1F-E4B93A91CBE7}" srcOrd="9" destOrd="0" presId="urn:microsoft.com/office/officeart/2005/8/layout/list1"/>
    <dgm:cxn modelId="{7771CE06-43AE-4A04-89F6-4AA5CD2440BF}" type="presParOf" srcId="{2A1A4ED5-ABF6-42A3-ABE2-6AF6D26CD826}" destId="{EE83CD11-AD10-4652-9B67-2D3AFAB20051}" srcOrd="10" destOrd="0" presId="urn:microsoft.com/office/officeart/2005/8/layout/list1"/>
    <dgm:cxn modelId="{26D3CD3C-6D90-4B0A-B6DA-2CBB46E7F803}" type="presParOf" srcId="{2A1A4ED5-ABF6-42A3-ABE2-6AF6D26CD826}" destId="{70DBA87B-AC41-4513-B528-40566FE40BE2}" srcOrd="11" destOrd="0" presId="urn:microsoft.com/office/officeart/2005/8/layout/list1"/>
    <dgm:cxn modelId="{714C9ED6-DAB2-40C4-A69D-A8738703722D}" type="presParOf" srcId="{2A1A4ED5-ABF6-42A3-ABE2-6AF6D26CD826}" destId="{0D91F173-94AF-41B4-832A-DA6512E3E42B}" srcOrd="12" destOrd="0" presId="urn:microsoft.com/office/officeart/2005/8/layout/list1"/>
    <dgm:cxn modelId="{E74D0639-33CC-4BC3-9017-5161A2FE5E6C}" type="presParOf" srcId="{0D91F173-94AF-41B4-832A-DA6512E3E42B}" destId="{48AB9098-ADC7-4568-83D1-9BDAFE09241C}" srcOrd="0" destOrd="0" presId="urn:microsoft.com/office/officeart/2005/8/layout/list1"/>
    <dgm:cxn modelId="{F5202502-1CF2-4BE3-BFCB-4C3290AD66F9}" type="presParOf" srcId="{0D91F173-94AF-41B4-832A-DA6512E3E42B}" destId="{5703CAD3-F9C6-43D4-9FB8-86829003B731}" srcOrd="1" destOrd="0" presId="urn:microsoft.com/office/officeart/2005/8/layout/list1"/>
    <dgm:cxn modelId="{4C5D48A4-04D0-40A8-BB4B-075808A347A2}" type="presParOf" srcId="{2A1A4ED5-ABF6-42A3-ABE2-6AF6D26CD826}" destId="{E3517234-2EE3-48EC-A4D2-690AFAED8C59}" srcOrd="13" destOrd="0" presId="urn:microsoft.com/office/officeart/2005/8/layout/list1"/>
    <dgm:cxn modelId="{59295505-612F-48FC-9799-FA6DFB7956F6}" type="presParOf" srcId="{2A1A4ED5-ABF6-42A3-ABE2-6AF6D26CD826}" destId="{DEBF045F-3867-49C0-BC1A-B2CAD1802AAD}" srcOrd="14" destOrd="0" presId="urn:microsoft.com/office/officeart/2005/8/layout/list1"/>
    <dgm:cxn modelId="{7FC93231-449F-45DC-B48E-AB8A63CF8782}" type="presParOf" srcId="{2A1A4ED5-ABF6-42A3-ABE2-6AF6D26CD826}" destId="{AE3E2673-9CC0-454A-914F-A4B70C3B020F}" srcOrd="15" destOrd="0" presId="urn:microsoft.com/office/officeart/2005/8/layout/list1"/>
    <dgm:cxn modelId="{2A17C9CE-CA93-4A4B-83FE-90AC809D262D}" type="presParOf" srcId="{2A1A4ED5-ABF6-42A3-ABE2-6AF6D26CD826}" destId="{7C93A5A3-DF6C-4D17-8185-99438C99FE21}" srcOrd="16" destOrd="0" presId="urn:microsoft.com/office/officeart/2005/8/layout/list1"/>
    <dgm:cxn modelId="{8D7B9207-B077-4E92-A3C8-A2F98123CEE9}" type="presParOf" srcId="{7C93A5A3-DF6C-4D17-8185-99438C99FE21}" destId="{FE79BE5C-E222-46F2-9159-9E2BD513C995}" srcOrd="0" destOrd="0" presId="urn:microsoft.com/office/officeart/2005/8/layout/list1"/>
    <dgm:cxn modelId="{816D0C07-67DF-4AC3-AA8B-4E5176DDA3E0}" type="presParOf" srcId="{7C93A5A3-DF6C-4D17-8185-99438C99FE21}" destId="{7E6B6944-9BCA-4D99-B4A1-2174C0952D75}" srcOrd="1" destOrd="0" presId="urn:microsoft.com/office/officeart/2005/8/layout/list1"/>
    <dgm:cxn modelId="{39A903DC-837B-4B63-AAEA-CA6F108506D1}" type="presParOf" srcId="{2A1A4ED5-ABF6-42A3-ABE2-6AF6D26CD826}" destId="{CA5BDFC7-EA82-47B7-A045-823B28C13866}" srcOrd="17" destOrd="0" presId="urn:microsoft.com/office/officeart/2005/8/layout/list1"/>
    <dgm:cxn modelId="{48E300D1-2918-44DD-BDCF-D6D047DFBC3A}" type="presParOf" srcId="{2A1A4ED5-ABF6-42A3-ABE2-6AF6D26CD826}" destId="{D8C87A39-98B5-47AB-9BB5-85F612B97743}" srcOrd="18" destOrd="0" presId="urn:microsoft.com/office/officeart/2005/8/layout/list1"/>
    <dgm:cxn modelId="{8EFA6995-BFC1-4396-85F3-CFE6C774D560}" type="presParOf" srcId="{2A1A4ED5-ABF6-42A3-ABE2-6AF6D26CD826}" destId="{549B3CF1-DF4B-4225-8472-1991839C7BCC}" srcOrd="19" destOrd="0" presId="urn:microsoft.com/office/officeart/2005/8/layout/list1"/>
    <dgm:cxn modelId="{CC3FD6F9-79FF-43FC-9C8F-9C8916F55732}" type="presParOf" srcId="{2A1A4ED5-ABF6-42A3-ABE2-6AF6D26CD826}" destId="{0F398914-1C91-4FA8-8DBD-6DD491B46386}" srcOrd="20" destOrd="0" presId="urn:microsoft.com/office/officeart/2005/8/layout/list1"/>
    <dgm:cxn modelId="{4A29E09D-B116-40F5-B0BF-61F9DD69CA5A}" type="presParOf" srcId="{0F398914-1C91-4FA8-8DBD-6DD491B46386}" destId="{BAF7C255-F555-4EBA-9F6D-315D017F28FB}" srcOrd="0" destOrd="0" presId="urn:microsoft.com/office/officeart/2005/8/layout/list1"/>
    <dgm:cxn modelId="{42A38E4D-4F7A-4D4D-9C0F-FEC834DA3932}" type="presParOf" srcId="{0F398914-1C91-4FA8-8DBD-6DD491B46386}" destId="{6DCA1091-BD17-40AB-8926-B27217167CB0}" srcOrd="1" destOrd="0" presId="urn:microsoft.com/office/officeart/2005/8/layout/list1"/>
    <dgm:cxn modelId="{47804C09-5DCD-4D8B-94B4-870112AD4FC2}" type="presParOf" srcId="{2A1A4ED5-ABF6-42A3-ABE2-6AF6D26CD826}" destId="{5F665C28-0D64-4705-A7DC-773432871455}" srcOrd="21" destOrd="0" presId="urn:microsoft.com/office/officeart/2005/8/layout/list1"/>
    <dgm:cxn modelId="{6B2B85CF-AE9C-437A-BD0F-E5B31473080C}" type="presParOf" srcId="{2A1A4ED5-ABF6-42A3-ABE2-6AF6D26CD826}" destId="{3CD55AF4-8AB0-4DD2-A7E5-966CAFB19AA6}" srcOrd="22" destOrd="0" presId="urn:microsoft.com/office/officeart/2005/8/layout/list1"/>
  </dgm:cxnLst>
  <dgm:bg>
    <a:solidFill>
      <a:schemeClr val="bg1"/>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2659B25-8D39-4B94-9D44-ED9E60DD8A7C}" type="doc">
      <dgm:prSet loTypeId="urn:microsoft.com/office/officeart/2005/8/layout/radial2" loCatId="relationship" qsTypeId="urn:microsoft.com/office/officeart/2005/8/quickstyle/simple5" qsCatId="simple" csTypeId="urn:microsoft.com/office/officeart/2005/8/colors/accent5_2" csCatId="accent5" phldr="1"/>
      <dgm:spPr/>
      <dgm:t>
        <a:bodyPr/>
        <a:lstStyle/>
        <a:p>
          <a:endParaRPr lang="en-US"/>
        </a:p>
      </dgm:t>
    </dgm:pt>
    <dgm:pt modelId="{B26B58F4-7FE2-4B6E-9E73-B6DAF9996C50}">
      <dgm:prSet phldrT="[Text]" custT="1"/>
      <dgm:spPr/>
      <dgm:t>
        <a:bodyPr/>
        <a:lstStyle/>
        <a:p>
          <a:r>
            <a:rPr lang="en-US" sz="1800"/>
            <a:t>Overview of Proposer's  </a:t>
          </a:r>
          <a:r>
            <a:rPr lang="en-US" sz="1800" noProof="0"/>
            <a:t>Business Resiliency </a:t>
          </a:r>
          <a:r>
            <a:rPr lang="en-US" sz="1800"/>
            <a:t>Program</a:t>
          </a:r>
        </a:p>
      </dgm:t>
    </dgm:pt>
    <dgm:pt modelId="{EF4D2CF7-24E3-42BC-BA5F-2A488F3A90C7}" type="parTrans" cxnId="{06B98B8C-EAA5-4A9E-8C9B-74E01AA32057}">
      <dgm:prSet/>
      <dgm:spPr/>
      <dgm:t>
        <a:bodyPr/>
        <a:lstStyle/>
        <a:p>
          <a:endParaRPr lang="en-US"/>
        </a:p>
      </dgm:t>
    </dgm:pt>
    <dgm:pt modelId="{E4C11169-D1A4-464F-A15F-02C9060E6E5C}" type="sibTrans" cxnId="{06B98B8C-EAA5-4A9E-8C9B-74E01AA32057}">
      <dgm:prSet/>
      <dgm:spPr/>
      <dgm:t>
        <a:bodyPr/>
        <a:lstStyle/>
        <a:p>
          <a:endParaRPr lang="en-US"/>
        </a:p>
      </dgm:t>
    </dgm:pt>
    <dgm:pt modelId="{3DCE49C9-F08B-4720-893F-FBBF6B178678}">
      <dgm:prSet phldrT="[Text]" custT="1"/>
      <dgm:spPr/>
      <dgm:t>
        <a:bodyPr/>
        <a:lstStyle/>
        <a:p>
          <a:pPr rtl="0"/>
          <a:r>
            <a:rPr lang="en-US" sz="1800">
              <a:latin typeface="Calibri"/>
            </a:rPr>
            <a:t>Details on how each area is tested periodically</a:t>
          </a:r>
          <a:endParaRPr lang="en-US" sz="1800"/>
        </a:p>
      </dgm:t>
    </dgm:pt>
    <dgm:pt modelId="{2A19270F-1848-4010-9C84-01110C577AF4}" type="parTrans" cxnId="{B93FCCF7-7419-4F28-B922-00F7CF70B3CD}">
      <dgm:prSet/>
      <dgm:spPr/>
      <dgm:t>
        <a:bodyPr/>
        <a:lstStyle/>
        <a:p>
          <a:endParaRPr lang="en-US"/>
        </a:p>
      </dgm:t>
    </dgm:pt>
    <dgm:pt modelId="{D99F029E-31AD-4164-A6F3-514470D22663}" type="sibTrans" cxnId="{B93FCCF7-7419-4F28-B922-00F7CF70B3CD}">
      <dgm:prSet/>
      <dgm:spPr/>
      <dgm:t>
        <a:bodyPr/>
        <a:lstStyle/>
        <a:p>
          <a:endParaRPr lang="en-US"/>
        </a:p>
      </dgm:t>
    </dgm:pt>
    <dgm:pt modelId="{6EBA6EB1-D8AC-4E8B-AB6E-83E1CFA24340}">
      <dgm:prSet custT="1"/>
      <dgm:spPr/>
      <dgm:t>
        <a:bodyPr/>
        <a:lstStyle/>
        <a:p>
          <a:pPr rtl="0"/>
          <a:r>
            <a:rPr lang="en-US" sz="1800">
              <a:latin typeface="+mn-lt"/>
            </a:rPr>
            <a:t>Recovery objectives (RTO &amp; RPO) for the services in scope for the RFP   </a:t>
          </a:r>
        </a:p>
      </dgm:t>
    </dgm:pt>
    <dgm:pt modelId="{4A4AD4BF-3452-4C1F-9356-68F1E5E735EA}" type="parTrans" cxnId="{A4615384-EC29-4161-B4C8-6042766A3C65}">
      <dgm:prSet/>
      <dgm:spPr/>
      <dgm:t>
        <a:bodyPr/>
        <a:lstStyle/>
        <a:p>
          <a:endParaRPr lang="en-US"/>
        </a:p>
      </dgm:t>
    </dgm:pt>
    <dgm:pt modelId="{39CF89D6-CDB7-49CF-B5FD-6E5C94FD3702}" type="sibTrans" cxnId="{A4615384-EC29-4161-B4C8-6042766A3C65}">
      <dgm:prSet/>
      <dgm:spPr/>
      <dgm:t>
        <a:bodyPr/>
        <a:lstStyle/>
        <a:p>
          <a:endParaRPr lang="en-US"/>
        </a:p>
      </dgm:t>
    </dgm:pt>
    <dgm:pt modelId="{0481EC74-1019-4CB5-A453-41182428C10B}" type="pres">
      <dgm:prSet presAssocID="{C2659B25-8D39-4B94-9D44-ED9E60DD8A7C}" presName="composite" presStyleCnt="0">
        <dgm:presLayoutVars>
          <dgm:chMax val="5"/>
          <dgm:dir/>
          <dgm:animLvl val="ctr"/>
          <dgm:resizeHandles val="exact"/>
        </dgm:presLayoutVars>
      </dgm:prSet>
      <dgm:spPr/>
    </dgm:pt>
    <dgm:pt modelId="{C08C3AC6-7CE2-4FFA-81FF-E5421B13255A}" type="pres">
      <dgm:prSet presAssocID="{C2659B25-8D39-4B94-9D44-ED9E60DD8A7C}" presName="cycle" presStyleCnt="0"/>
      <dgm:spPr/>
    </dgm:pt>
    <dgm:pt modelId="{683AE2BE-FB6E-430E-B69B-3E308D9A2F5C}" type="pres">
      <dgm:prSet presAssocID="{C2659B25-8D39-4B94-9D44-ED9E60DD8A7C}" presName="centerShape" presStyleCnt="0"/>
      <dgm:spPr/>
    </dgm:pt>
    <dgm:pt modelId="{36FC6BEA-8367-4921-81D7-08FC0990EBE3}" type="pres">
      <dgm:prSet presAssocID="{C2659B25-8D39-4B94-9D44-ED9E60DD8A7C}" presName="connSite" presStyleLbl="node1" presStyleIdx="0" presStyleCnt="4"/>
      <dgm:spPr/>
    </dgm:pt>
    <dgm:pt modelId="{4D641A1A-3947-404A-8293-3A5BF4210EC9}" type="pres">
      <dgm:prSet presAssocID="{C2659B25-8D39-4B94-9D44-ED9E60DD8A7C}" presName="visible" presStyleLbl="node1" presStyleIdx="0" presStyleCnt="4" custScaleX="113418" custScaleY="102734"/>
      <dgm:spPr/>
    </dgm:pt>
    <dgm:pt modelId="{AB9238A2-D267-4712-8FAA-8F6A32418BA8}" type="pres">
      <dgm:prSet presAssocID="{EF4D2CF7-24E3-42BC-BA5F-2A488F3A90C7}" presName="Name25" presStyleLbl="parChTrans1D1" presStyleIdx="0" presStyleCnt="3"/>
      <dgm:spPr/>
    </dgm:pt>
    <dgm:pt modelId="{97BBD3C9-5E99-4C72-AAFF-F0D1AB61838F}" type="pres">
      <dgm:prSet presAssocID="{B26B58F4-7FE2-4B6E-9E73-B6DAF9996C50}" presName="node" presStyleCnt="0"/>
      <dgm:spPr/>
    </dgm:pt>
    <dgm:pt modelId="{CB6F8B0F-41DD-4B5A-BA9D-CEDD92D32508}" type="pres">
      <dgm:prSet presAssocID="{B26B58F4-7FE2-4B6E-9E73-B6DAF9996C50}" presName="parentNode" presStyleLbl="node1" presStyleIdx="1" presStyleCnt="4" custScaleX="211247" custScaleY="92879" custLinFactNeighborX="70915" custLinFactNeighborY="2982">
        <dgm:presLayoutVars>
          <dgm:chMax val="1"/>
          <dgm:bulletEnabled val="1"/>
        </dgm:presLayoutVars>
      </dgm:prSet>
      <dgm:spPr/>
    </dgm:pt>
    <dgm:pt modelId="{9DA63C18-5018-47D7-A326-BBC9ADE4AA13}" type="pres">
      <dgm:prSet presAssocID="{B26B58F4-7FE2-4B6E-9E73-B6DAF9996C50}" presName="childNode" presStyleLbl="revTx" presStyleIdx="0" presStyleCnt="0">
        <dgm:presLayoutVars>
          <dgm:bulletEnabled val="1"/>
        </dgm:presLayoutVars>
      </dgm:prSet>
      <dgm:spPr/>
    </dgm:pt>
    <dgm:pt modelId="{DBD1657A-40DE-4B2A-8220-B7B28988F2E1}" type="pres">
      <dgm:prSet presAssocID="{2A19270F-1848-4010-9C84-01110C577AF4}" presName="Name25" presStyleLbl="parChTrans1D1" presStyleIdx="1" presStyleCnt="3"/>
      <dgm:spPr/>
    </dgm:pt>
    <dgm:pt modelId="{C9EDEC24-4978-4886-95FE-B8EEDE6C1E17}" type="pres">
      <dgm:prSet presAssocID="{3DCE49C9-F08B-4720-893F-FBBF6B178678}" presName="node" presStyleCnt="0"/>
      <dgm:spPr/>
    </dgm:pt>
    <dgm:pt modelId="{F75D9689-C464-4A70-8453-4EB5D43DE270}" type="pres">
      <dgm:prSet presAssocID="{3DCE49C9-F08B-4720-893F-FBBF6B178678}" presName="parentNode" presStyleLbl="node1" presStyleIdx="2" presStyleCnt="4" custScaleX="204964" custScaleY="100678" custLinFactX="19024" custLinFactNeighborX="100000" custLinFactNeighborY="-4611">
        <dgm:presLayoutVars>
          <dgm:chMax val="1"/>
          <dgm:bulletEnabled val="1"/>
        </dgm:presLayoutVars>
      </dgm:prSet>
      <dgm:spPr/>
    </dgm:pt>
    <dgm:pt modelId="{C9ABEA19-7A9E-480F-B0AF-C0935566D81F}" type="pres">
      <dgm:prSet presAssocID="{3DCE49C9-F08B-4720-893F-FBBF6B178678}" presName="childNode" presStyleLbl="revTx" presStyleIdx="0" presStyleCnt="0">
        <dgm:presLayoutVars>
          <dgm:bulletEnabled val="1"/>
        </dgm:presLayoutVars>
      </dgm:prSet>
      <dgm:spPr/>
    </dgm:pt>
    <dgm:pt modelId="{18F20F20-FE52-4D95-B427-5AAA5766C37D}" type="pres">
      <dgm:prSet presAssocID="{4A4AD4BF-3452-4C1F-9356-68F1E5E735EA}" presName="Name25" presStyleLbl="parChTrans1D1" presStyleIdx="2" presStyleCnt="3"/>
      <dgm:spPr/>
    </dgm:pt>
    <dgm:pt modelId="{3C34D2D5-1C7A-4771-B23D-625F7F3D0CB1}" type="pres">
      <dgm:prSet presAssocID="{6EBA6EB1-D8AC-4E8B-AB6E-83E1CFA24340}" presName="node" presStyleCnt="0"/>
      <dgm:spPr/>
    </dgm:pt>
    <dgm:pt modelId="{D54CFA85-AEBD-4822-8EC9-B2D5DB761FEC}" type="pres">
      <dgm:prSet presAssocID="{6EBA6EB1-D8AC-4E8B-AB6E-83E1CFA24340}" presName="parentNode" presStyleLbl="node1" presStyleIdx="3" presStyleCnt="4" custScaleX="202967" custScaleY="105847" custLinFactNeighborX="70799" custLinFactNeighborY="-7372">
        <dgm:presLayoutVars>
          <dgm:chMax val="1"/>
          <dgm:bulletEnabled val="1"/>
        </dgm:presLayoutVars>
      </dgm:prSet>
      <dgm:spPr/>
    </dgm:pt>
    <dgm:pt modelId="{31B12794-3B3C-47FF-AA76-8C9F6161E253}" type="pres">
      <dgm:prSet presAssocID="{6EBA6EB1-D8AC-4E8B-AB6E-83E1CFA24340}" presName="childNode" presStyleLbl="revTx" presStyleIdx="0" presStyleCnt="0">
        <dgm:presLayoutVars>
          <dgm:bulletEnabled val="1"/>
        </dgm:presLayoutVars>
      </dgm:prSet>
      <dgm:spPr/>
    </dgm:pt>
  </dgm:ptLst>
  <dgm:cxnLst>
    <dgm:cxn modelId="{DDD42708-81B1-448C-BFE7-5A9C6EC2F01F}" type="presOf" srcId="{C2659B25-8D39-4B94-9D44-ED9E60DD8A7C}" destId="{0481EC74-1019-4CB5-A453-41182428C10B}" srcOrd="0" destOrd="0" presId="urn:microsoft.com/office/officeart/2005/8/layout/radial2"/>
    <dgm:cxn modelId="{A121FD26-3BC2-46F0-BBA4-92532527A8F1}" type="presOf" srcId="{2A19270F-1848-4010-9C84-01110C577AF4}" destId="{DBD1657A-40DE-4B2A-8220-B7B28988F2E1}" srcOrd="0" destOrd="0" presId="urn:microsoft.com/office/officeart/2005/8/layout/radial2"/>
    <dgm:cxn modelId="{A68E3D5B-BE8B-4DDF-9B2A-8A6F528509CF}" type="presOf" srcId="{B26B58F4-7FE2-4B6E-9E73-B6DAF9996C50}" destId="{CB6F8B0F-41DD-4B5A-BA9D-CEDD92D32508}" srcOrd="0" destOrd="0" presId="urn:microsoft.com/office/officeart/2005/8/layout/radial2"/>
    <dgm:cxn modelId="{AFA59A6A-7977-4702-B72D-C7E6A942138D}" type="presOf" srcId="{EF4D2CF7-24E3-42BC-BA5F-2A488F3A90C7}" destId="{AB9238A2-D267-4712-8FAA-8F6A32418BA8}" srcOrd="0" destOrd="0" presId="urn:microsoft.com/office/officeart/2005/8/layout/radial2"/>
    <dgm:cxn modelId="{4A619779-4CD4-4ACB-BD3C-43FEC2D93F5D}" type="presOf" srcId="{4A4AD4BF-3452-4C1F-9356-68F1E5E735EA}" destId="{18F20F20-FE52-4D95-B427-5AAA5766C37D}" srcOrd="0" destOrd="0" presId="urn:microsoft.com/office/officeart/2005/8/layout/radial2"/>
    <dgm:cxn modelId="{A4615384-EC29-4161-B4C8-6042766A3C65}" srcId="{C2659B25-8D39-4B94-9D44-ED9E60DD8A7C}" destId="{6EBA6EB1-D8AC-4E8B-AB6E-83E1CFA24340}" srcOrd="2" destOrd="0" parTransId="{4A4AD4BF-3452-4C1F-9356-68F1E5E735EA}" sibTransId="{39CF89D6-CDB7-49CF-B5FD-6E5C94FD3702}"/>
    <dgm:cxn modelId="{06B98B8C-EAA5-4A9E-8C9B-74E01AA32057}" srcId="{C2659B25-8D39-4B94-9D44-ED9E60DD8A7C}" destId="{B26B58F4-7FE2-4B6E-9E73-B6DAF9996C50}" srcOrd="0" destOrd="0" parTransId="{EF4D2CF7-24E3-42BC-BA5F-2A488F3A90C7}" sibTransId="{E4C11169-D1A4-464F-A15F-02C9060E6E5C}"/>
    <dgm:cxn modelId="{6E30A7AB-3FB5-4301-9B37-01636E752736}" type="presOf" srcId="{3DCE49C9-F08B-4720-893F-FBBF6B178678}" destId="{F75D9689-C464-4A70-8453-4EB5D43DE270}" srcOrd="0" destOrd="0" presId="urn:microsoft.com/office/officeart/2005/8/layout/radial2"/>
    <dgm:cxn modelId="{9BA9D7EB-CE1B-464B-85E7-5E5B62B3FE07}" type="presOf" srcId="{6EBA6EB1-D8AC-4E8B-AB6E-83E1CFA24340}" destId="{D54CFA85-AEBD-4822-8EC9-B2D5DB761FEC}" srcOrd="0" destOrd="0" presId="urn:microsoft.com/office/officeart/2005/8/layout/radial2"/>
    <dgm:cxn modelId="{B93FCCF7-7419-4F28-B922-00F7CF70B3CD}" srcId="{C2659B25-8D39-4B94-9D44-ED9E60DD8A7C}" destId="{3DCE49C9-F08B-4720-893F-FBBF6B178678}" srcOrd="1" destOrd="0" parTransId="{2A19270F-1848-4010-9C84-01110C577AF4}" sibTransId="{D99F029E-31AD-4164-A6F3-514470D22663}"/>
    <dgm:cxn modelId="{3E76F4E2-88BC-4CD9-970F-FC36BB5BECC4}" type="presParOf" srcId="{0481EC74-1019-4CB5-A453-41182428C10B}" destId="{C08C3AC6-7CE2-4FFA-81FF-E5421B13255A}" srcOrd="0" destOrd="0" presId="urn:microsoft.com/office/officeart/2005/8/layout/radial2"/>
    <dgm:cxn modelId="{0D926244-45B9-4723-B7D4-6D9D562F04A7}" type="presParOf" srcId="{C08C3AC6-7CE2-4FFA-81FF-E5421B13255A}" destId="{683AE2BE-FB6E-430E-B69B-3E308D9A2F5C}" srcOrd="0" destOrd="0" presId="urn:microsoft.com/office/officeart/2005/8/layout/radial2"/>
    <dgm:cxn modelId="{8714AFD3-6010-4780-97C7-FE78F8A56643}" type="presParOf" srcId="{683AE2BE-FB6E-430E-B69B-3E308D9A2F5C}" destId="{36FC6BEA-8367-4921-81D7-08FC0990EBE3}" srcOrd="0" destOrd="0" presId="urn:microsoft.com/office/officeart/2005/8/layout/radial2"/>
    <dgm:cxn modelId="{63E36F9E-EFD3-4DC4-A023-90BC89A853B7}" type="presParOf" srcId="{683AE2BE-FB6E-430E-B69B-3E308D9A2F5C}" destId="{4D641A1A-3947-404A-8293-3A5BF4210EC9}" srcOrd="1" destOrd="0" presId="urn:microsoft.com/office/officeart/2005/8/layout/radial2"/>
    <dgm:cxn modelId="{13D71B3C-D9D3-41E0-86D1-4419E60A0BAC}" type="presParOf" srcId="{C08C3AC6-7CE2-4FFA-81FF-E5421B13255A}" destId="{AB9238A2-D267-4712-8FAA-8F6A32418BA8}" srcOrd="1" destOrd="0" presId="urn:microsoft.com/office/officeart/2005/8/layout/radial2"/>
    <dgm:cxn modelId="{087F5A8A-A659-406F-803A-029034830172}" type="presParOf" srcId="{C08C3AC6-7CE2-4FFA-81FF-E5421B13255A}" destId="{97BBD3C9-5E99-4C72-AAFF-F0D1AB61838F}" srcOrd="2" destOrd="0" presId="urn:microsoft.com/office/officeart/2005/8/layout/radial2"/>
    <dgm:cxn modelId="{299ED83D-B8CD-4591-9444-BC9C0E6295FD}" type="presParOf" srcId="{97BBD3C9-5E99-4C72-AAFF-F0D1AB61838F}" destId="{CB6F8B0F-41DD-4B5A-BA9D-CEDD92D32508}" srcOrd="0" destOrd="0" presId="urn:microsoft.com/office/officeart/2005/8/layout/radial2"/>
    <dgm:cxn modelId="{308D7200-F09D-4C55-9277-AF4FE707C33D}" type="presParOf" srcId="{97BBD3C9-5E99-4C72-AAFF-F0D1AB61838F}" destId="{9DA63C18-5018-47D7-A326-BBC9ADE4AA13}" srcOrd="1" destOrd="0" presId="urn:microsoft.com/office/officeart/2005/8/layout/radial2"/>
    <dgm:cxn modelId="{884B6075-D84F-4126-A30A-41564DE1E2DC}" type="presParOf" srcId="{C08C3AC6-7CE2-4FFA-81FF-E5421B13255A}" destId="{DBD1657A-40DE-4B2A-8220-B7B28988F2E1}" srcOrd="3" destOrd="0" presId="urn:microsoft.com/office/officeart/2005/8/layout/radial2"/>
    <dgm:cxn modelId="{46DA33CB-8E20-4BEC-8A8A-9673E97B7AB7}" type="presParOf" srcId="{C08C3AC6-7CE2-4FFA-81FF-E5421B13255A}" destId="{C9EDEC24-4978-4886-95FE-B8EEDE6C1E17}" srcOrd="4" destOrd="0" presId="urn:microsoft.com/office/officeart/2005/8/layout/radial2"/>
    <dgm:cxn modelId="{048350FF-6586-45EE-A860-842A14C59BF8}" type="presParOf" srcId="{C9EDEC24-4978-4886-95FE-B8EEDE6C1E17}" destId="{F75D9689-C464-4A70-8453-4EB5D43DE270}" srcOrd="0" destOrd="0" presId="urn:microsoft.com/office/officeart/2005/8/layout/radial2"/>
    <dgm:cxn modelId="{65A91AB8-1965-40DE-8AF5-B36882BE671A}" type="presParOf" srcId="{C9EDEC24-4978-4886-95FE-B8EEDE6C1E17}" destId="{C9ABEA19-7A9E-480F-B0AF-C0935566D81F}" srcOrd="1" destOrd="0" presId="urn:microsoft.com/office/officeart/2005/8/layout/radial2"/>
    <dgm:cxn modelId="{96A4028A-272D-471B-B098-D7A81DF996B9}" type="presParOf" srcId="{C08C3AC6-7CE2-4FFA-81FF-E5421B13255A}" destId="{18F20F20-FE52-4D95-B427-5AAA5766C37D}" srcOrd="5" destOrd="0" presId="urn:microsoft.com/office/officeart/2005/8/layout/radial2"/>
    <dgm:cxn modelId="{0B7923B7-1B14-43A2-B33D-4D1AD3B0C9D9}" type="presParOf" srcId="{C08C3AC6-7CE2-4FFA-81FF-E5421B13255A}" destId="{3C34D2D5-1C7A-4771-B23D-625F7F3D0CB1}" srcOrd="6" destOrd="0" presId="urn:microsoft.com/office/officeart/2005/8/layout/radial2"/>
    <dgm:cxn modelId="{04A7DBCB-A555-4A60-B9C3-E3721B496005}" type="presParOf" srcId="{3C34D2D5-1C7A-4771-B23D-625F7F3D0CB1}" destId="{D54CFA85-AEBD-4822-8EC9-B2D5DB761FEC}" srcOrd="0" destOrd="0" presId="urn:microsoft.com/office/officeart/2005/8/layout/radial2"/>
    <dgm:cxn modelId="{6B17D23E-6AF0-434B-8D9C-8F16B6C2B82C}" type="presParOf" srcId="{3C34D2D5-1C7A-4771-B23D-625F7F3D0CB1}" destId="{31B12794-3B3C-47FF-AA76-8C9F6161E253}" srcOrd="1" destOrd="0" presId="urn:microsoft.com/office/officeart/2005/8/layout/radial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9416041-55B5-46FB-872E-8DAF98D979D7}" type="doc">
      <dgm:prSet loTypeId="urn:microsoft.com/office/officeart/2005/8/layout/cycle3" loCatId="cycle" qsTypeId="urn:microsoft.com/office/officeart/2005/8/quickstyle/3d3" qsCatId="3D" csTypeId="urn:microsoft.com/office/officeart/2005/8/colors/accent5_2" csCatId="accent5" phldr="1"/>
      <dgm:spPr/>
      <dgm:t>
        <a:bodyPr/>
        <a:lstStyle/>
        <a:p>
          <a:endParaRPr lang="en-US"/>
        </a:p>
      </dgm:t>
    </dgm:pt>
    <dgm:pt modelId="{8E0644E1-D897-4F17-A3D2-CD2BE6ECE72E}">
      <dgm:prSet custT="1"/>
      <dgm:spPr/>
      <dgm:t>
        <a:bodyPr/>
        <a:lstStyle/>
        <a:p>
          <a:pPr rtl="0"/>
          <a:r>
            <a:rPr lang="en-US" sz="1800">
              <a:latin typeface="Calibri"/>
              <a:cs typeface="Calibri"/>
            </a:rPr>
            <a:t>Fraud monitoring &amp; protections (current offerings &amp; available in the future)</a:t>
          </a:r>
        </a:p>
      </dgm:t>
    </dgm:pt>
    <dgm:pt modelId="{7DF0D436-E78B-400C-A375-33CC03B4B225}" type="parTrans" cxnId="{5A6A5ADE-D495-4055-8D6C-47E43B18C202}">
      <dgm:prSet/>
      <dgm:spPr/>
      <dgm:t>
        <a:bodyPr/>
        <a:lstStyle/>
        <a:p>
          <a:endParaRPr lang="en-US"/>
        </a:p>
      </dgm:t>
    </dgm:pt>
    <dgm:pt modelId="{2F405869-19BD-44F4-A307-53C975BB02BE}" type="sibTrans" cxnId="{5A6A5ADE-D495-4055-8D6C-47E43B18C202}">
      <dgm:prSet/>
      <dgm:spPr/>
      <dgm:t>
        <a:bodyPr/>
        <a:lstStyle/>
        <a:p>
          <a:endParaRPr lang="en-US"/>
        </a:p>
      </dgm:t>
    </dgm:pt>
    <dgm:pt modelId="{B2458FB1-6ADF-42BE-BB39-AB1996391EFF}">
      <dgm:prSet custT="1"/>
      <dgm:spPr/>
      <dgm:t>
        <a:bodyPr/>
        <a:lstStyle/>
        <a:p>
          <a:pPr algn="ctr" rtl="0"/>
          <a:r>
            <a:rPr lang="en-US" sz="1800">
              <a:latin typeface="Calibri"/>
              <a:cs typeface="Calibri"/>
            </a:rPr>
            <a:t>Capabilities to alert of evolving threats / assist customers in leveraging security features offered by Proposer</a:t>
          </a:r>
        </a:p>
      </dgm:t>
    </dgm:pt>
    <dgm:pt modelId="{ADFADC33-D059-4EB9-B00E-2DD21D168C17}" type="parTrans" cxnId="{392702C5-1E9D-4CF7-980C-DA76F7258FC6}">
      <dgm:prSet/>
      <dgm:spPr/>
      <dgm:t>
        <a:bodyPr/>
        <a:lstStyle/>
        <a:p>
          <a:endParaRPr lang="en-US"/>
        </a:p>
      </dgm:t>
    </dgm:pt>
    <dgm:pt modelId="{B7DAC5D3-3E4C-47BB-AC59-73D2860056BA}" type="sibTrans" cxnId="{392702C5-1E9D-4CF7-980C-DA76F7258FC6}">
      <dgm:prSet/>
      <dgm:spPr/>
      <dgm:t>
        <a:bodyPr/>
        <a:lstStyle/>
        <a:p>
          <a:endParaRPr lang="en-US"/>
        </a:p>
      </dgm:t>
    </dgm:pt>
    <dgm:pt modelId="{B1A609DA-98A0-48E0-B474-8A85FFFE4403}">
      <dgm:prSet custT="1"/>
      <dgm:spPr/>
      <dgm:t>
        <a:bodyPr/>
        <a:lstStyle/>
        <a:p>
          <a:pPr rtl="0"/>
          <a:r>
            <a:rPr lang="en-US" sz="1800">
              <a:latin typeface="Calibri"/>
            </a:rPr>
            <a:t>Proposer's  security governance processes / teams </a:t>
          </a:r>
          <a:endParaRPr lang="en-US" sz="1800"/>
        </a:p>
      </dgm:t>
    </dgm:pt>
    <dgm:pt modelId="{30A2D0AB-D290-4952-93E4-457DA0F2D3F0}" type="parTrans" cxnId="{B8D1C3D9-E165-4797-BE75-4944FE5673E0}">
      <dgm:prSet/>
      <dgm:spPr/>
      <dgm:t>
        <a:bodyPr/>
        <a:lstStyle/>
        <a:p>
          <a:endParaRPr lang="en-US"/>
        </a:p>
      </dgm:t>
    </dgm:pt>
    <dgm:pt modelId="{19FB428B-B4A4-4A60-9013-AE152D71AEE9}" type="sibTrans" cxnId="{B8D1C3D9-E165-4797-BE75-4944FE5673E0}">
      <dgm:prSet/>
      <dgm:spPr/>
      <dgm:t>
        <a:bodyPr/>
        <a:lstStyle/>
        <a:p>
          <a:endParaRPr lang="en-US"/>
        </a:p>
      </dgm:t>
    </dgm:pt>
    <dgm:pt modelId="{EE16FCFA-9002-4BF7-9E5C-127D81AAD6B9}">
      <dgm:prSet custT="1"/>
      <dgm:spPr/>
      <dgm:t>
        <a:bodyPr/>
        <a:lstStyle/>
        <a:p>
          <a:r>
            <a:rPr lang="en-US" sz="1800">
              <a:latin typeface="Calibri"/>
            </a:rPr>
            <a:t>Safeguards</a:t>
          </a:r>
          <a:r>
            <a:rPr lang="en-US" sz="1800"/>
            <a:t> &amp; security measures</a:t>
          </a:r>
          <a:r>
            <a:rPr lang="en-US" sz="1800">
              <a:latin typeface="Calibri"/>
            </a:rPr>
            <a:t> </a:t>
          </a:r>
          <a:r>
            <a:rPr lang="en-US" sz="1800">
              <a:latin typeface="Times New Roman"/>
              <a:cs typeface="Times New Roman"/>
            </a:rPr>
            <a:t>to protect customer data</a:t>
          </a:r>
          <a:r>
            <a:rPr lang="en-US" sz="1200">
              <a:latin typeface="Times New Roman"/>
              <a:cs typeface="Times New Roman"/>
            </a:rPr>
            <a:t> </a:t>
          </a:r>
          <a:endParaRPr lang="en-US" sz="1200"/>
        </a:p>
      </dgm:t>
    </dgm:pt>
    <dgm:pt modelId="{EC7BFBD9-F3E1-440C-B8CF-151BD20B5218}" type="parTrans" cxnId="{FD5D8C67-907F-4313-AF52-B5D1F96D3A29}">
      <dgm:prSet/>
      <dgm:spPr/>
      <dgm:t>
        <a:bodyPr/>
        <a:lstStyle/>
        <a:p>
          <a:endParaRPr lang="en-US"/>
        </a:p>
      </dgm:t>
    </dgm:pt>
    <dgm:pt modelId="{6D91983A-08E6-4D27-8618-11FCE8E1BACD}" type="sibTrans" cxnId="{FD5D8C67-907F-4313-AF52-B5D1F96D3A29}">
      <dgm:prSet/>
      <dgm:spPr/>
      <dgm:t>
        <a:bodyPr/>
        <a:lstStyle/>
        <a:p>
          <a:endParaRPr lang="en-US"/>
        </a:p>
      </dgm:t>
    </dgm:pt>
    <dgm:pt modelId="{AF4EA351-50D7-490B-9DB5-566FBC9F3D15}">
      <dgm:prSet custT="1"/>
      <dgm:spPr/>
      <dgm:t>
        <a:bodyPr/>
        <a:lstStyle/>
        <a:p>
          <a:pPr rtl="0"/>
          <a:r>
            <a:rPr lang="en-US" sz="1800"/>
            <a:t>Proposer’s security capabilities</a:t>
          </a:r>
          <a:endParaRPr lang="en-US" sz="1800">
            <a:latin typeface="Calibri"/>
          </a:endParaRPr>
        </a:p>
      </dgm:t>
    </dgm:pt>
    <dgm:pt modelId="{BF4A5FB8-4968-4987-881D-EABB4C21445D}" type="parTrans" cxnId="{DB88B58E-7AA5-481B-BA70-720AF7754A9E}">
      <dgm:prSet/>
      <dgm:spPr/>
      <dgm:t>
        <a:bodyPr/>
        <a:lstStyle/>
        <a:p>
          <a:endParaRPr lang="en-US"/>
        </a:p>
      </dgm:t>
    </dgm:pt>
    <dgm:pt modelId="{A75C0ED8-BB6F-4BFB-8322-02AE0270760E}" type="sibTrans" cxnId="{DB88B58E-7AA5-481B-BA70-720AF7754A9E}">
      <dgm:prSet/>
      <dgm:spPr/>
      <dgm:t>
        <a:bodyPr/>
        <a:lstStyle/>
        <a:p>
          <a:endParaRPr lang="en-US"/>
        </a:p>
      </dgm:t>
    </dgm:pt>
    <dgm:pt modelId="{09C53DE1-FEB5-4AEF-A80E-71059A243B5F}" type="pres">
      <dgm:prSet presAssocID="{59416041-55B5-46FB-872E-8DAF98D979D7}" presName="Name0" presStyleCnt="0">
        <dgm:presLayoutVars>
          <dgm:dir/>
          <dgm:resizeHandles val="exact"/>
        </dgm:presLayoutVars>
      </dgm:prSet>
      <dgm:spPr/>
    </dgm:pt>
    <dgm:pt modelId="{157069C9-8E22-4904-81F6-859C134D99A6}" type="pres">
      <dgm:prSet presAssocID="{59416041-55B5-46FB-872E-8DAF98D979D7}" presName="cycle" presStyleCnt="0"/>
      <dgm:spPr/>
    </dgm:pt>
    <dgm:pt modelId="{54F31B8C-5119-44D4-8BCD-131D7CC74959}" type="pres">
      <dgm:prSet presAssocID="{B1A609DA-98A0-48E0-B474-8A85FFFE4403}" presName="nodeFirstNode" presStyleLbl="node1" presStyleIdx="0" presStyleCnt="5" custScaleX="112647">
        <dgm:presLayoutVars>
          <dgm:bulletEnabled val="1"/>
        </dgm:presLayoutVars>
      </dgm:prSet>
      <dgm:spPr/>
    </dgm:pt>
    <dgm:pt modelId="{D4D5E1BB-554E-4262-B273-D4776D681734}" type="pres">
      <dgm:prSet presAssocID="{19FB428B-B4A4-4A60-9013-AE152D71AEE9}" presName="sibTransFirstNode" presStyleLbl="bgShp" presStyleIdx="0" presStyleCnt="1"/>
      <dgm:spPr/>
    </dgm:pt>
    <dgm:pt modelId="{D8EA72E8-F47A-4F2D-B235-ED37583512C5}" type="pres">
      <dgm:prSet presAssocID="{AF4EA351-50D7-490B-9DB5-566FBC9F3D15}" presName="nodeFollowingNodes" presStyleLbl="node1" presStyleIdx="1" presStyleCnt="5" custScaleX="137968" custScaleY="121980" custRadScaleRad="104047" custRadScaleInc="4456">
        <dgm:presLayoutVars>
          <dgm:bulletEnabled val="1"/>
        </dgm:presLayoutVars>
      </dgm:prSet>
      <dgm:spPr/>
    </dgm:pt>
    <dgm:pt modelId="{25E1F3FC-ECDE-4A3C-8FCC-7D37A2727CE6}" type="pres">
      <dgm:prSet presAssocID="{EE16FCFA-9002-4BF7-9E5C-127D81AAD6B9}" presName="nodeFollowingNodes" presStyleLbl="node1" presStyleIdx="2" presStyleCnt="5" custScaleY="118101" custRadScaleRad="106058" custRadScaleInc="-16997">
        <dgm:presLayoutVars>
          <dgm:bulletEnabled val="1"/>
        </dgm:presLayoutVars>
      </dgm:prSet>
      <dgm:spPr/>
    </dgm:pt>
    <dgm:pt modelId="{61C31EF6-1E2C-4779-8116-DCA53885A5E7}" type="pres">
      <dgm:prSet presAssocID="{8E0644E1-D897-4F17-A3D2-CD2BE6ECE72E}" presName="nodeFollowingNodes" presStyleLbl="node1" presStyleIdx="3" presStyleCnt="5" custScaleX="101066" custScaleY="118509" custRadScaleRad="103226" custRadScaleInc="14301">
        <dgm:presLayoutVars>
          <dgm:bulletEnabled val="1"/>
        </dgm:presLayoutVars>
      </dgm:prSet>
      <dgm:spPr/>
    </dgm:pt>
    <dgm:pt modelId="{ABEE57A4-8DA4-4F14-A0E8-6A3995689C39}" type="pres">
      <dgm:prSet presAssocID="{B2458FB1-6ADF-42BE-BB39-AB1996391EFF}" presName="nodeFollowingNodes" presStyleLbl="node1" presStyleIdx="4" presStyleCnt="5" custScaleX="141307" custScaleY="124037" custRadScaleRad="105652" custRadScaleInc="-5098">
        <dgm:presLayoutVars>
          <dgm:bulletEnabled val="1"/>
        </dgm:presLayoutVars>
      </dgm:prSet>
      <dgm:spPr/>
    </dgm:pt>
  </dgm:ptLst>
  <dgm:cxnLst>
    <dgm:cxn modelId="{879B600A-7485-4AC9-96D4-D9E111DB5298}" type="presOf" srcId="{B1A609DA-98A0-48E0-B474-8A85FFFE4403}" destId="{54F31B8C-5119-44D4-8BCD-131D7CC74959}" srcOrd="0" destOrd="0" presId="urn:microsoft.com/office/officeart/2005/8/layout/cycle3"/>
    <dgm:cxn modelId="{AC4D1C15-254A-429C-A8D7-66094962B861}" type="presOf" srcId="{AF4EA351-50D7-490B-9DB5-566FBC9F3D15}" destId="{D8EA72E8-F47A-4F2D-B235-ED37583512C5}" srcOrd="0" destOrd="0" presId="urn:microsoft.com/office/officeart/2005/8/layout/cycle3"/>
    <dgm:cxn modelId="{E0EA5866-CB4C-48B8-86A9-49E1CB038EC0}" type="presOf" srcId="{59416041-55B5-46FB-872E-8DAF98D979D7}" destId="{09C53DE1-FEB5-4AEF-A80E-71059A243B5F}" srcOrd="0" destOrd="0" presId="urn:microsoft.com/office/officeart/2005/8/layout/cycle3"/>
    <dgm:cxn modelId="{FD5D8C67-907F-4313-AF52-B5D1F96D3A29}" srcId="{59416041-55B5-46FB-872E-8DAF98D979D7}" destId="{EE16FCFA-9002-4BF7-9E5C-127D81AAD6B9}" srcOrd="2" destOrd="0" parTransId="{EC7BFBD9-F3E1-440C-B8CF-151BD20B5218}" sibTransId="{6D91983A-08E6-4D27-8618-11FCE8E1BACD}"/>
    <dgm:cxn modelId="{A9616C50-63EC-42BE-B401-4DAEB6A1F800}" type="presOf" srcId="{B2458FB1-6ADF-42BE-BB39-AB1996391EFF}" destId="{ABEE57A4-8DA4-4F14-A0E8-6A3995689C39}" srcOrd="0" destOrd="0" presId="urn:microsoft.com/office/officeart/2005/8/layout/cycle3"/>
    <dgm:cxn modelId="{2BF3FF82-69DA-476B-96C6-0CB123362179}" type="presOf" srcId="{8E0644E1-D897-4F17-A3D2-CD2BE6ECE72E}" destId="{61C31EF6-1E2C-4779-8116-DCA53885A5E7}" srcOrd="0" destOrd="0" presId="urn:microsoft.com/office/officeart/2005/8/layout/cycle3"/>
    <dgm:cxn modelId="{DB88B58E-7AA5-481B-BA70-720AF7754A9E}" srcId="{59416041-55B5-46FB-872E-8DAF98D979D7}" destId="{AF4EA351-50D7-490B-9DB5-566FBC9F3D15}" srcOrd="1" destOrd="0" parTransId="{BF4A5FB8-4968-4987-881D-EABB4C21445D}" sibTransId="{A75C0ED8-BB6F-4BFB-8322-02AE0270760E}"/>
    <dgm:cxn modelId="{88F506A9-EA03-4C68-9B1E-47217BC33BEB}" type="presOf" srcId="{19FB428B-B4A4-4A60-9013-AE152D71AEE9}" destId="{D4D5E1BB-554E-4262-B273-D4776D681734}" srcOrd="0" destOrd="0" presId="urn:microsoft.com/office/officeart/2005/8/layout/cycle3"/>
    <dgm:cxn modelId="{B80A19B1-737F-476F-AD3D-E0934333C379}" type="presOf" srcId="{EE16FCFA-9002-4BF7-9E5C-127D81AAD6B9}" destId="{25E1F3FC-ECDE-4A3C-8FCC-7D37A2727CE6}" srcOrd="0" destOrd="0" presId="urn:microsoft.com/office/officeart/2005/8/layout/cycle3"/>
    <dgm:cxn modelId="{392702C5-1E9D-4CF7-980C-DA76F7258FC6}" srcId="{59416041-55B5-46FB-872E-8DAF98D979D7}" destId="{B2458FB1-6ADF-42BE-BB39-AB1996391EFF}" srcOrd="4" destOrd="0" parTransId="{ADFADC33-D059-4EB9-B00E-2DD21D168C17}" sibTransId="{B7DAC5D3-3E4C-47BB-AC59-73D2860056BA}"/>
    <dgm:cxn modelId="{B8D1C3D9-E165-4797-BE75-4944FE5673E0}" srcId="{59416041-55B5-46FB-872E-8DAF98D979D7}" destId="{B1A609DA-98A0-48E0-B474-8A85FFFE4403}" srcOrd="0" destOrd="0" parTransId="{30A2D0AB-D290-4952-93E4-457DA0F2D3F0}" sibTransId="{19FB428B-B4A4-4A60-9013-AE152D71AEE9}"/>
    <dgm:cxn modelId="{5A6A5ADE-D495-4055-8D6C-47E43B18C202}" srcId="{59416041-55B5-46FB-872E-8DAF98D979D7}" destId="{8E0644E1-D897-4F17-A3D2-CD2BE6ECE72E}" srcOrd="3" destOrd="0" parTransId="{7DF0D436-E78B-400C-A375-33CC03B4B225}" sibTransId="{2F405869-19BD-44F4-A307-53C975BB02BE}"/>
    <dgm:cxn modelId="{070FC30A-90C7-4A50-BE22-A3ABBAE7BC04}" type="presParOf" srcId="{09C53DE1-FEB5-4AEF-A80E-71059A243B5F}" destId="{157069C9-8E22-4904-81F6-859C134D99A6}" srcOrd="0" destOrd="0" presId="urn:microsoft.com/office/officeart/2005/8/layout/cycle3"/>
    <dgm:cxn modelId="{39A2426C-2482-46D1-91BB-5AF78A3CAFC3}" type="presParOf" srcId="{157069C9-8E22-4904-81F6-859C134D99A6}" destId="{54F31B8C-5119-44D4-8BCD-131D7CC74959}" srcOrd="0" destOrd="0" presId="urn:microsoft.com/office/officeart/2005/8/layout/cycle3"/>
    <dgm:cxn modelId="{FAC9C0E3-5E79-4ECB-A73B-31090C2AE03B}" type="presParOf" srcId="{157069C9-8E22-4904-81F6-859C134D99A6}" destId="{D4D5E1BB-554E-4262-B273-D4776D681734}" srcOrd="1" destOrd="0" presId="urn:microsoft.com/office/officeart/2005/8/layout/cycle3"/>
    <dgm:cxn modelId="{2123613F-3A95-4D07-9FE5-1651887AA656}" type="presParOf" srcId="{157069C9-8E22-4904-81F6-859C134D99A6}" destId="{D8EA72E8-F47A-4F2D-B235-ED37583512C5}" srcOrd="2" destOrd="0" presId="urn:microsoft.com/office/officeart/2005/8/layout/cycle3"/>
    <dgm:cxn modelId="{81FC4225-457C-41F2-A6DE-239B13419D90}" type="presParOf" srcId="{157069C9-8E22-4904-81F6-859C134D99A6}" destId="{25E1F3FC-ECDE-4A3C-8FCC-7D37A2727CE6}" srcOrd="3" destOrd="0" presId="urn:microsoft.com/office/officeart/2005/8/layout/cycle3"/>
    <dgm:cxn modelId="{6973915B-B537-4F66-A60B-2DC05A4F0DC5}" type="presParOf" srcId="{157069C9-8E22-4904-81F6-859C134D99A6}" destId="{61C31EF6-1E2C-4779-8116-DCA53885A5E7}" srcOrd="4" destOrd="0" presId="urn:microsoft.com/office/officeart/2005/8/layout/cycle3"/>
    <dgm:cxn modelId="{A239F77F-A7B3-40F3-813A-11CA8E651FBE}" type="presParOf" srcId="{157069C9-8E22-4904-81F6-859C134D99A6}" destId="{ABEE57A4-8DA4-4F14-A0E8-6A3995689C39}" srcOrd="5"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6E60EB-3F1E-404E-B392-12328C476FB2}">
      <dsp:nvSpPr>
        <dsp:cNvPr id="0" name=""/>
        <dsp:cNvSpPr/>
      </dsp:nvSpPr>
      <dsp:spPr>
        <a:xfrm>
          <a:off x="686023" y="357"/>
          <a:ext cx="761553" cy="50770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endParaRPr lang="en-US" sz="2200" kern="1200"/>
        </a:p>
      </dsp:txBody>
      <dsp:txXfrm>
        <a:off x="700893" y="15227"/>
        <a:ext cx="731813" cy="477962"/>
      </dsp:txXfrm>
    </dsp:sp>
    <dsp:sp modelId="{A92AC89D-7437-4339-9E82-143036B66142}">
      <dsp:nvSpPr>
        <dsp:cNvPr id="0" name=""/>
        <dsp:cNvSpPr/>
      </dsp:nvSpPr>
      <dsp:spPr>
        <a:xfrm>
          <a:off x="571790" y="508059"/>
          <a:ext cx="495009" cy="203080"/>
        </a:xfrm>
        <a:custGeom>
          <a:avLst/>
          <a:gdLst/>
          <a:ahLst/>
          <a:cxnLst/>
          <a:rect l="0" t="0" r="0" b="0"/>
          <a:pathLst>
            <a:path>
              <a:moveTo>
                <a:pt x="495009" y="0"/>
              </a:moveTo>
              <a:lnTo>
                <a:pt x="495009" y="101540"/>
              </a:lnTo>
              <a:lnTo>
                <a:pt x="0" y="101540"/>
              </a:lnTo>
              <a:lnTo>
                <a:pt x="0" y="20308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AEC93F8-1682-4D85-817C-E6E1B792068A}">
      <dsp:nvSpPr>
        <dsp:cNvPr id="0" name=""/>
        <dsp:cNvSpPr/>
      </dsp:nvSpPr>
      <dsp:spPr>
        <a:xfrm>
          <a:off x="191013" y="711140"/>
          <a:ext cx="761553" cy="50770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 </a:t>
          </a:r>
        </a:p>
      </dsp:txBody>
      <dsp:txXfrm>
        <a:off x="205883" y="726010"/>
        <a:ext cx="731813" cy="477962"/>
      </dsp:txXfrm>
    </dsp:sp>
    <dsp:sp modelId="{0DF0C8D2-2F4F-4575-A48E-473C3427AD35}">
      <dsp:nvSpPr>
        <dsp:cNvPr id="0" name=""/>
        <dsp:cNvSpPr/>
      </dsp:nvSpPr>
      <dsp:spPr>
        <a:xfrm>
          <a:off x="1066800" y="508059"/>
          <a:ext cx="495009" cy="203080"/>
        </a:xfrm>
        <a:custGeom>
          <a:avLst/>
          <a:gdLst/>
          <a:ahLst/>
          <a:cxnLst/>
          <a:rect l="0" t="0" r="0" b="0"/>
          <a:pathLst>
            <a:path>
              <a:moveTo>
                <a:pt x="0" y="0"/>
              </a:moveTo>
              <a:lnTo>
                <a:pt x="0" y="101540"/>
              </a:lnTo>
              <a:lnTo>
                <a:pt x="495009" y="101540"/>
              </a:lnTo>
              <a:lnTo>
                <a:pt x="495009" y="20308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908133A-A6E9-4CB7-8AC5-77CE32321EF8}">
      <dsp:nvSpPr>
        <dsp:cNvPr id="0" name=""/>
        <dsp:cNvSpPr/>
      </dsp:nvSpPr>
      <dsp:spPr>
        <a:xfrm>
          <a:off x="1181033" y="711140"/>
          <a:ext cx="761553" cy="50770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 </a:t>
          </a:r>
        </a:p>
      </dsp:txBody>
      <dsp:txXfrm>
        <a:off x="1195903" y="726010"/>
        <a:ext cx="731813" cy="4779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C974A3-76E7-4240-9B86-FA41C31E1446}">
      <dsp:nvSpPr>
        <dsp:cNvPr id="0" name=""/>
        <dsp:cNvSpPr/>
      </dsp:nvSpPr>
      <dsp:spPr>
        <a:xfrm>
          <a:off x="1135022" y="317"/>
          <a:ext cx="481012" cy="32067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1144414" y="9709"/>
        <a:ext cx="462228" cy="301891"/>
      </dsp:txXfrm>
    </dsp:sp>
    <dsp:sp modelId="{3104D02F-CDB3-4D66-B369-574B443262CC}">
      <dsp:nvSpPr>
        <dsp:cNvPr id="0" name=""/>
        <dsp:cNvSpPr/>
      </dsp:nvSpPr>
      <dsp:spPr>
        <a:xfrm>
          <a:off x="750212" y="320992"/>
          <a:ext cx="625316" cy="128270"/>
        </a:xfrm>
        <a:custGeom>
          <a:avLst/>
          <a:gdLst/>
          <a:ahLst/>
          <a:cxnLst/>
          <a:rect l="0" t="0" r="0" b="0"/>
          <a:pathLst>
            <a:path>
              <a:moveTo>
                <a:pt x="625316" y="0"/>
              </a:moveTo>
              <a:lnTo>
                <a:pt x="625316" y="64135"/>
              </a:lnTo>
              <a:lnTo>
                <a:pt x="0" y="64135"/>
              </a:lnTo>
              <a:lnTo>
                <a:pt x="0" y="1282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F45EB0E-B5F3-4DC4-837D-5F24A8143DA1}">
      <dsp:nvSpPr>
        <dsp:cNvPr id="0" name=""/>
        <dsp:cNvSpPr/>
      </dsp:nvSpPr>
      <dsp:spPr>
        <a:xfrm>
          <a:off x="509706" y="449262"/>
          <a:ext cx="481012" cy="32067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 </a:t>
          </a:r>
        </a:p>
      </dsp:txBody>
      <dsp:txXfrm>
        <a:off x="519098" y="458654"/>
        <a:ext cx="462228" cy="301891"/>
      </dsp:txXfrm>
    </dsp:sp>
    <dsp:sp modelId="{214B3AC6-A8DF-429B-8518-95F3D9FE93FC}">
      <dsp:nvSpPr>
        <dsp:cNvPr id="0" name=""/>
        <dsp:cNvSpPr/>
      </dsp:nvSpPr>
      <dsp:spPr>
        <a:xfrm>
          <a:off x="437554" y="769937"/>
          <a:ext cx="312658" cy="128270"/>
        </a:xfrm>
        <a:custGeom>
          <a:avLst/>
          <a:gdLst/>
          <a:ahLst/>
          <a:cxnLst/>
          <a:rect l="0" t="0" r="0" b="0"/>
          <a:pathLst>
            <a:path>
              <a:moveTo>
                <a:pt x="312658" y="0"/>
              </a:moveTo>
              <a:lnTo>
                <a:pt x="312658" y="64135"/>
              </a:lnTo>
              <a:lnTo>
                <a:pt x="0" y="64135"/>
              </a:lnTo>
              <a:lnTo>
                <a:pt x="0" y="1282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557DDF9-A508-4706-A210-F62B06EBF194}">
      <dsp:nvSpPr>
        <dsp:cNvPr id="0" name=""/>
        <dsp:cNvSpPr/>
      </dsp:nvSpPr>
      <dsp:spPr>
        <a:xfrm>
          <a:off x="197048" y="898207"/>
          <a:ext cx="481012" cy="32067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206440" y="907599"/>
        <a:ext cx="462228" cy="301891"/>
      </dsp:txXfrm>
    </dsp:sp>
    <dsp:sp modelId="{B0E6C2AC-7095-47EB-ACBE-38B65B812B4A}">
      <dsp:nvSpPr>
        <dsp:cNvPr id="0" name=""/>
        <dsp:cNvSpPr/>
      </dsp:nvSpPr>
      <dsp:spPr>
        <a:xfrm>
          <a:off x="750212" y="769937"/>
          <a:ext cx="312658" cy="128270"/>
        </a:xfrm>
        <a:custGeom>
          <a:avLst/>
          <a:gdLst/>
          <a:ahLst/>
          <a:cxnLst/>
          <a:rect l="0" t="0" r="0" b="0"/>
          <a:pathLst>
            <a:path>
              <a:moveTo>
                <a:pt x="0" y="0"/>
              </a:moveTo>
              <a:lnTo>
                <a:pt x="0" y="64135"/>
              </a:lnTo>
              <a:lnTo>
                <a:pt x="312658" y="64135"/>
              </a:lnTo>
              <a:lnTo>
                <a:pt x="312658" y="1282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B3EE2DE-45AD-4F20-A72A-A8DDF752BFC9}">
      <dsp:nvSpPr>
        <dsp:cNvPr id="0" name=""/>
        <dsp:cNvSpPr/>
      </dsp:nvSpPr>
      <dsp:spPr>
        <a:xfrm>
          <a:off x="822364" y="898207"/>
          <a:ext cx="481012" cy="32067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831756" y="907599"/>
        <a:ext cx="462228" cy="301891"/>
      </dsp:txXfrm>
    </dsp:sp>
    <dsp:sp modelId="{A50B067F-55F9-4C4E-B564-00CCF61614F2}">
      <dsp:nvSpPr>
        <dsp:cNvPr id="0" name=""/>
        <dsp:cNvSpPr/>
      </dsp:nvSpPr>
      <dsp:spPr>
        <a:xfrm>
          <a:off x="1329809" y="320992"/>
          <a:ext cx="91440" cy="128270"/>
        </a:xfrm>
        <a:custGeom>
          <a:avLst/>
          <a:gdLst/>
          <a:ahLst/>
          <a:cxnLst/>
          <a:rect l="0" t="0" r="0" b="0"/>
          <a:pathLst>
            <a:path>
              <a:moveTo>
                <a:pt x="45720" y="0"/>
              </a:moveTo>
              <a:lnTo>
                <a:pt x="45720" y="1282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36116E4-28B8-411D-BEE7-D76E87497D5F}">
      <dsp:nvSpPr>
        <dsp:cNvPr id="0" name=""/>
        <dsp:cNvSpPr/>
      </dsp:nvSpPr>
      <dsp:spPr>
        <a:xfrm>
          <a:off x="1135022" y="449262"/>
          <a:ext cx="481012" cy="32067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 </a:t>
          </a:r>
        </a:p>
      </dsp:txBody>
      <dsp:txXfrm>
        <a:off x="1144414" y="458654"/>
        <a:ext cx="462228" cy="301891"/>
      </dsp:txXfrm>
    </dsp:sp>
    <dsp:sp modelId="{0F0ACD0C-2C7C-4247-9A8F-197952650582}">
      <dsp:nvSpPr>
        <dsp:cNvPr id="0" name=""/>
        <dsp:cNvSpPr/>
      </dsp:nvSpPr>
      <dsp:spPr>
        <a:xfrm>
          <a:off x="1375529" y="320992"/>
          <a:ext cx="625316" cy="128270"/>
        </a:xfrm>
        <a:custGeom>
          <a:avLst/>
          <a:gdLst/>
          <a:ahLst/>
          <a:cxnLst/>
          <a:rect l="0" t="0" r="0" b="0"/>
          <a:pathLst>
            <a:path>
              <a:moveTo>
                <a:pt x="0" y="0"/>
              </a:moveTo>
              <a:lnTo>
                <a:pt x="0" y="64135"/>
              </a:lnTo>
              <a:lnTo>
                <a:pt x="625316" y="64135"/>
              </a:lnTo>
              <a:lnTo>
                <a:pt x="625316" y="1282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11E1865-F2F7-47DE-BC55-BF62489FF69B}">
      <dsp:nvSpPr>
        <dsp:cNvPr id="0" name=""/>
        <dsp:cNvSpPr/>
      </dsp:nvSpPr>
      <dsp:spPr>
        <a:xfrm>
          <a:off x="1760339" y="449262"/>
          <a:ext cx="481012" cy="32067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 </a:t>
          </a:r>
        </a:p>
      </dsp:txBody>
      <dsp:txXfrm>
        <a:off x="1769731" y="458654"/>
        <a:ext cx="462228" cy="30189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C974A3-76E7-4240-9B86-FA41C31E1446}">
      <dsp:nvSpPr>
        <dsp:cNvPr id="0" name=""/>
        <dsp:cNvSpPr/>
      </dsp:nvSpPr>
      <dsp:spPr>
        <a:xfrm>
          <a:off x="838795" y="952"/>
          <a:ext cx="760809" cy="5072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endParaRPr lang="en-US" sz="2200" kern="1200"/>
        </a:p>
      </dsp:txBody>
      <dsp:txXfrm>
        <a:off x="853651" y="15808"/>
        <a:ext cx="731097" cy="477494"/>
      </dsp:txXfrm>
    </dsp:sp>
    <dsp:sp modelId="{3104D02F-CDB3-4D66-B369-574B443262CC}">
      <dsp:nvSpPr>
        <dsp:cNvPr id="0" name=""/>
        <dsp:cNvSpPr/>
      </dsp:nvSpPr>
      <dsp:spPr>
        <a:xfrm>
          <a:off x="724673" y="508158"/>
          <a:ext cx="494526" cy="202882"/>
        </a:xfrm>
        <a:custGeom>
          <a:avLst/>
          <a:gdLst/>
          <a:ahLst/>
          <a:cxnLst/>
          <a:rect l="0" t="0" r="0" b="0"/>
          <a:pathLst>
            <a:path>
              <a:moveTo>
                <a:pt x="494526" y="0"/>
              </a:moveTo>
              <a:lnTo>
                <a:pt x="494526" y="101441"/>
              </a:lnTo>
              <a:lnTo>
                <a:pt x="0" y="101441"/>
              </a:lnTo>
              <a:lnTo>
                <a:pt x="0" y="20288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F45EB0E-B5F3-4DC4-837D-5F24A8143DA1}">
      <dsp:nvSpPr>
        <dsp:cNvPr id="0" name=""/>
        <dsp:cNvSpPr/>
      </dsp:nvSpPr>
      <dsp:spPr>
        <a:xfrm>
          <a:off x="344269" y="711041"/>
          <a:ext cx="760809" cy="5072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 </a:t>
          </a:r>
        </a:p>
      </dsp:txBody>
      <dsp:txXfrm>
        <a:off x="359125" y="725897"/>
        <a:ext cx="731097" cy="477494"/>
      </dsp:txXfrm>
    </dsp:sp>
    <dsp:sp modelId="{A50B067F-55F9-4C4E-B564-00CCF61614F2}">
      <dsp:nvSpPr>
        <dsp:cNvPr id="0" name=""/>
        <dsp:cNvSpPr/>
      </dsp:nvSpPr>
      <dsp:spPr>
        <a:xfrm>
          <a:off x="1219200" y="508158"/>
          <a:ext cx="494526" cy="202882"/>
        </a:xfrm>
        <a:custGeom>
          <a:avLst/>
          <a:gdLst/>
          <a:ahLst/>
          <a:cxnLst/>
          <a:rect l="0" t="0" r="0" b="0"/>
          <a:pathLst>
            <a:path>
              <a:moveTo>
                <a:pt x="0" y="0"/>
              </a:moveTo>
              <a:lnTo>
                <a:pt x="0" y="101441"/>
              </a:lnTo>
              <a:lnTo>
                <a:pt x="494526" y="101441"/>
              </a:lnTo>
              <a:lnTo>
                <a:pt x="494526" y="20288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36116E4-28B8-411D-BEE7-D76E87497D5F}">
      <dsp:nvSpPr>
        <dsp:cNvPr id="0" name=""/>
        <dsp:cNvSpPr/>
      </dsp:nvSpPr>
      <dsp:spPr>
        <a:xfrm>
          <a:off x="1333321" y="711041"/>
          <a:ext cx="760809" cy="5072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 </a:t>
          </a:r>
        </a:p>
      </dsp:txBody>
      <dsp:txXfrm>
        <a:off x="1348177" y="725897"/>
        <a:ext cx="731097" cy="47749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FEF1D0-8146-4F24-91E6-67276B01E790}">
      <dsp:nvSpPr>
        <dsp:cNvPr id="0" name=""/>
        <dsp:cNvSpPr/>
      </dsp:nvSpPr>
      <dsp:spPr>
        <a:xfrm>
          <a:off x="0" y="284767"/>
          <a:ext cx="8555355" cy="453600"/>
        </a:xfrm>
        <a:prstGeom prst="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FF871F1B-A3F1-41EA-AF46-BC12318B1F7B}">
      <dsp:nvSpPr>
        <dsp:cNvPr id="0" name=""/>
        <dsp:cNvSpPr/>
      </dsp:nvSpPr>
      <dsp:spPr>
        <a:xfrm>
          <a:off x="427767" y="19087"/>
          <a:ext cx="6598343" cy="531360"/>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6360" tIns="0" rIns="226360" bIns="0" numCol="1" spcCol="1270" anchor="ctr" anchorCtr="0">
          <a:noAutofit/>
        </a:bodyPr>
        <a:lstStyle/>
        <a:p>
          <a:pPr marL="0" lvl="0" indent="0" algn="l" defTabSz="711200" rtl="0">
            <a:lnSpc>
              <a:spcPct val="90000"/>
            </a:lnSpc>
            <a:spcBef>
              <a:spcPct val="0"/>
            </a:spcBef>
            <a:spcAft>
              <a:spcPct val="35000"/>
            </a:spcAft>
            <a:buNone/>
          </a:pPr>
          <a:r>
            <a:rPr lang="en-US" sz="1600" kern="1200">
              <a:latin typeface="+mn-lt"/>
            </a:rPr>
            <a:t>System Functionality  </a:t>
          </a:r>
        </a:p>
      </dsp:txBody>
      <dsp:txXfrm>
        <a:off x="453706" y="45026"/>
        <a:ext cx="6546465" cy="479482"/>
      </dsp:txXfrm>
    </dsp:sp>
    <dsp:sp modelId="{F3DF21E3-F794-4109-B7DF-861D7CB12F39}">
      <dsp:nvSpPr>
        <dsp:cNvPr id="0" name=""/>
        <dsp:cNvSpPr/>
      </dsp:nvSpPr>
      <dsp:spPr>
        <a:xfrm>
          <a:off x="0" y="1101247"/>
          <a:ext cx="8555355" cy="453600"/>
        </a:xfrm>
        <a:prstGeom prst="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50811FEB-F239-41F6-83E5-CC2ACEBFB1D5}">
      <dsp:nvSpPr>
        <dsp:cNvPr id="0" name=""/>
        <dsp:cNvSpPr/>
      </dsp:nvSpPr>
      <dsp:spPr>
        <a:xfrm>
          <a:off x="427767" y="835567"/>
          <a:ext cx="6601996" cy="531360"/>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6360" tIns="0" rIns="226360" bIns="0" numCol="1" spcCol="1270" anchor="ctr" anchorCtr="0">
          <a:noAutofit/>
        </a:bodyPr>
        <a:lstStyle/>
        <a:p>
          <a:pPr marL="0" lvl="0" indent="0" algn="l" defTabSz="711200" rtl="0">
            <a:lnSpc>
              <a:spcPct val="90000"/>
            </a:lnSpc>
            <a:spcBef>
              <a:spcPct val="0"/>
            </a:spcBef>
            <a:spcAft>
              <a:spcPct val="35000"/>
            </a:spcAft>
            <a:buNone/>
          </a:pPr>
          <a:r>
            <a:rPr lang="en-US" sz="1600" kern="1200">
              <a:latin typeface="+mn-lt"/>
            </a:rPr>
            <a:t>Technical and Support Personnel</a:t>
          </a:r>
        </a:p>
      </dsp:txBody>
      <dsp:txXfrm>
        <a:off x="453706" y="861506"/>
        <a:ext cx="6550118" cy="479482"/>
      </dsp:txXfrm>
    </dsp:sp>
    <dsp:sp modelId="{EE83CD11-AD10-4652-9B67-2D3AFAB20051}">
      <dsp:nvSpPr>
        <dsp:cNvPr id="0" name=""/>
        <dsp:cNvSpPr/>
      </dsp:nvSpPr>
      <dsp:spPr>
        <a:xfrm>
          <a:off x="0" y="1917727"/>
          <a:ext cx="8555355" cy="453600"/>
        </a:xfrm>
        <a:prstGeom prst="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262D1F5A-CBAC-4446-891A-6249C6A1D27D}">
      <dsp:nvSpPr>
        <dsp:cNvPr id="0" name=""/>
        <dsp:cNvSpPr/>
      </dsp:nvSpPr>
      <dsp:spPr>
        <a:xfrm>
          <a:off x="427767" y="1652047"/>
          <a:ext cx="6601996" cy="531360"/>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6360" tIns="0" rIns="226360" bIns="0" numCol="1" spcCol="1270" anchor="ctr" anchorCtr="0">
          <a:noAutofit/>
        </a:bodyPr>
        <a:lstStyle/>
        <a:p>
          <a:pPr marL="0" lvl="0" indent="0" algn="l" defTabSz="711200" rtl="0">
            <a:lnSpc>
              <a:spcPct val="90000"/>
            </a:lnSpc>
            <a:spcBef>
              <a:spcPct val="0"/>
            </a:spcBef>
            <a:spcAft>
              <a:spcPct val="35000"/>
            </a:spcAft>
            <a:buNone/>
          </a:pPr>
          <a:r>
            <a:rPr lang="en-US" sz="1600" kern="1200">
              <a:latin typeface="+mn-lt"/>
            </a:rPr>
            <a:t>Automation Capabilities (support DASNY’s goal to reduce manual efforts)</a:t>
          </a:r>
        </a:p>
      </dsp:txBody>
      <dsp:txXfrm>
        <a:off x="453706" y="1677986"/>
        <a:ext cx="6550118" cy="479482"/>
      </dsp:txXfrm>
    </dsp:sp>
    <dsp:sp modelId="{DEBF045F-3867-49C0-BC1A-B2CAD1802AAD}">
      <dsp:nvSpPr>
        <dsp:cNvPr id="0" name=""/>
        <dsp:cNvSpPr/>
      </dsp:nvSpPr>
      <dsp:spPr>
        <a:xfrm>
          <a:off x="0" y="2734207"/>
          <a:ext cx="8555355" cy="453600"/>
        </a:xfrm>
        <a:prstGeom prst="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5703CAD3-F9C6-43D4-9FB8-86829003B731}">
      <dsp:nvSpPr>
        <dsp:cNvPr id="0" name=""/>
        <dsp:cNvSpPr/>
      </dsp:nvSpPr>
      <dsp:spPr>
        <a:xfrm>
          <a:off x="427767" y="2468527"/>
          <a:ext cx="6601996" cy="531360"/>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6360" tIns="0" rIns="226360" bIns="0" numCol="1" spcCol="1270" anchor="ctr" anchorCtr="0">
          <a:noAutofit/>
        </a:bodyPr>
        <a:lstStyle/>
        <a:p>
          <a:pPr marL="0" lvl="0" indent="0" algn="l" defTabSz="711200">
            <a:lnSpc>
              <a:spcPct val="90000"/>
            </a:lnSpc>
            <a:spcBef>
              <a:spcPct val="0"/>
            </a:spcBef>
            <a:spcAft>
              <a:spcPct val="35000"/>
            </a:spcAft>
            <a:buNone/>
          </a:pPr>
          <a:r>
            <a:rPr lang="en-US" sz="1600" kern="1200">
              <a:latin typeface="+mn-lt"/>
            </a:rPr>
            <a:t>Innovation</a:t>
          </a:r>
        </a:p>
      </dsp:txBody>
      <dsp:txXfrm>
        <a:off x="453706" y="2494466"/>
        <a:ext cx="6550118" cy="479482"/>
      </dsp:txXfrm>
    </dsp:sp>
    <dsp:sp modelId="{D8C87A39-98B5-47AB-9BB5-85F612B97743}">
      <dsp:nvSpPr>
        <dsp:cNvPr id="0" name=""/>
        <dsp:cNvSpPr/>
      </dsp:nvSpPr>
      <dsp:spPr>
        <a:xfrm>
          <a:off x="0" y="3550687"/>
          <a:ext cx="8555355" cy="453600"/>
        </a:xfrm>
        <a:prstGeom prst="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7E6B6944-9BCA-4D99-B4A1-2174C0952D75}">
      <dsp:nvSpPr>
        <dsp:cNvPr id="0" name=""/>
        <dsp:cNvSpPr/>
      </dsp:nvSpPr>
      <dsp:spPr>
        <a:xfrm>
          <a:off x="427767" y="3285007"/>
          <a:ext cx="6601996" cy="531360"/>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6360" tIns="0" rIns="226360" bIns="0" numCol="1" spcCol="1270" anchor="ctr" anchorCtr="0">
          <a:noAutofit/>
        </a:bodyPr>
        <a:lstStyle/>
        <a:p>
          <a:pPr marL="0" lvl="0" indent="0" algn="l" defTabSz="711200">
            <a:lnSpc>
              <a:spcPct val="90000"/>
            </a:lnSpc>
            <a:spcBef>
              <a:spcPct val="0"/>
            </a:spcBef>
            <a:spcAft>
              <a:spcPct val="35000"/>
            </a:spcAft>
            <a:buNone/>
          </a:pPr>
          <a:r>
            <a:rPr lang="en-US" sz="1600" kern="1200">
              <a:latin typeface="+mn-lt"/>
            </a:rPr>
            <a:t>Training</a:t>
          </a:r>
        </a:p>
      </dsp:txBody>
      <dsp:txXfrm>
        <a:off x="453706" y="3310946"/>
        <a:ext cx="6550118" cy="479482"/>
      </dsp:txXfrm>
    </dsp:sp>
    <dsp:sp modelId="{3CD55AF4-8AB0-4DD2-A7E5-966CAFB19AA6}">
      <dsp:nvSpPr>
        <dsp:cNvPr id="0" name=""/>
        <dsp:cNvSpPr/>
      </dsp:nvSpPr>
      <dsp:spPr>
        <a:xfrm>
          <a:off x="0" y="4281384"/>
          <a:ext cx="8555355" cy="453600"/>
        </a:xfrm>
        <a:prstGeom prst="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6DCA1091-BD17-40AB-8926-B27217167CB0}">
      <dsp:nvSpPr>
        <dsp:cNvPr id="0" name=""/>
        <dsp:cNvSpPr/>
      </dsp:nvSpPr>
      <dsp:spPr>
        <a:xfrm>
          <a:off x="427767" y="4101487"/>
          <a:ext cx="6601996" cy="531360"/>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6360" tIns="0" rIns="226360" bIns="0" numCol="1" spcCol="1270" anchor="ctr" anchorCtr="0">
          <a:noAutofit/>
        </a:bodyPr>
        <a:lstStyle/>
        <a:p>
          <a:pPr marL="0" lvl="0" indent="0" algn="l" defTabSz="711200">
            <a:lnSpc>
              <a:spcPct val="90000"/>
            </a:lnSpc>
            <a:spcBef>
              <a:spcPct val="0"/>
            </a:spcBef>
            <a:spcAft>
              <a:spcPct val="35000"/>
            </a:spcAft>
            <a:buNone/>
          </a:pPr>
          <a:r>
            <a:rPr lang="en-US" sz="1600" kern="1200">
              <a:latin typeface="+mn-lt"/>
            </a:rPr>
            <a:t>Testing and Conversion</a:t>
          </a:r>
        </a:p>
      </dsp:txBody>
      <dsp:txXfrm>
        <a:off x="453706" y="4127426"/>
        <a:ext cx="6550118" cy="47948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F20F20-FE52-4D95-B427-5AAA5766C37D}">
      <dsp:nvSpPr>
        <dsp:cNvPr id="0" name=""/>
        <dsp:cNvSpPr/>
      </dsp:nvSpPr>
      <dsp:spPr>
        <a:xfrm rot="1871476">
          <a:off x="2193938" y="3314558"/>
          <a:ext cx="1157480" cy="55722"/>
        </a:xfrm>
        <a:custGeom>
          <a:avLst/>
          <a:gdLst/>
          <a:ahLst/>
          <a:cxnLst/>
          <a:rect l="0" t="0" r="0" b="0"/>
          <a:pathLst>
            <a:path>
              <a:moveTo>
                <a:pt x="0" y="27861"/>
              </a:moveTo>
              <a:lnTo>
                <a:pt x="1157480" y="27861"/>
              </a:lnTo>
            </a:path>
          </a:pathLst>
        </a:custGeom>
        <a:noFill/>
        <a:ln w="254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BD1657A-40DE-4B2A-8220-B7B28988F2E1}">
      <dsp:nvSpPr>
        <dsp:cNvPr id="0" name=""/>
        <dsp:cNvSpPr/>
      </dsp:nvSpPr>
      <dsp:spPr>
        <a:xfrm rot="21541813">
          <a:off x="2277480" y="2462986"/>
          <a:ext cx="1654287" cy="55722"/>
        </a:xfrm>
        <a:custGeom>
          <a:avLst/>
          <a:gdLst/>
          <a:ahLst/>
          <a:cxnLst/>
          <a:rect l="0" t="0" r="0" b="0"/>
          <a:pathLst>
            <a:path>
              <a:moveTo>
                <a:pt x="0" y="27861"/>
              </a:moveTo>
              <a:lnTo>
                <a:pt x="1654287" y="27861"/>
              </a:lnTo>
            </a:path>
          </a:pathLst>
        </a:custGeom>
        <a:noFill/>
        <a:ln w="254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9238A2-D267-4712-8FAA-8F6A32418BA8}">
      <dsp:nvSpPr>
        <dsp:cNvPr id="0" name=""/>
        <dsp:cNvSpPr/>
      </dsp:nvSpPr>
      <dsp:spPr>
        <a:xfrm rot="19663948">
          <a:off x="2180474" y="1610200"/>
          <a:ext cx="1257811" cy="55722"/>
        </a:xfrm>
        <a:custGeom>
          <a:avLst/>
          <a:gdLst/>
          <a:ahLst/>
          <a:cxnLst/>
          <a:rect l="0" t="0" r="0" b="0"/>
          <a:pathLst>
            <a:path>
              <a:moveTo>
                <a:pt x="0" y="27861"/>
              </a:moveTo>
              <a:lnTo>
                <a:pt x="1257811" y="27861"/>
              </a:lnTo>
            </a:path>
          </a:pathLst>
        </a:custGeom>
        <a:noFill/>
        <a:ln w="254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D641A1A-3947-404A-8293-3A5BF4210EC9}">
      <dsp:nvSpPr>
        <dsp:cNvPr id="0" name=""/>
        <dsp:cNvSpPr/>
      </dsp:nvSpPr>
      <dsp:spPr>
        <a:xfrm>
          <a:off x="13095" y="1251107"/>
          <a:ext cx="2800548" cy="2536736"/>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CB6F8B0F-41DD-4B5A-BA9D-CEDD92D32508}">
      <dsp:nvSpPr>
        <dsp:cNvPr id="0" name=""/>
        <dsp:cNvSpPr/>
      </dsp:nvSpPr>
      <dsp:spPr>
        <a:xfrm>
          <a:off x="2670554" y="49678"/>
          <a:ext cx="3129701" cy="1376036"/>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a:t>Overview of Proposer's  </a:t>
          </a:r>
          <a:r>
            <a:rPr lang="en-US" sz="1800" kern="1200" noProof="0"/>
            <a:t>Business Resiliency </a:t>
          </a:r>
          <a:r>
            <a:rPr lang="en-US" sz="1800" kern="1200"/>
            <a:t>Program</a:t>
          </a:r>
        </a:p>
      </dsp:txBody>
      <dsp:txXfrm>
        <a:off x="3128888" y="251194"/>
        <a:ext cx="2213033" cy="973004"/>
      </dsp:txXfrm>
    </dsp:sp>
    <dsp:sp modelId="{F75D9689-C464-4A70-8453-4EB5D43DE270}">
      <dsp:nvSpPr>
        <dsp:cNvPr id="0" name=""/>
        <dsp:cNvSpPr/>
      </dsp:nvSpPr>
      <dsp:spPr>
        <a:xfrm>
          <a:off x="3930749" y="1705371"/>
          <a:ext cx="3036616" cy="1491581"/>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rtl="0">
            <a:lnSpc>
              <a:spcPct val="90000"/>
            </a:lnSpc>
            <a:spcBef>
              <a:spcPct val="0"/>
            </a:spcBef>
            <a:spcAft>
              <a:spcPct val="35000"/>
            </a:spcAft>
            <a:buNone/>
          </a:pPr>
          <a:r>
            <a:rPr lang="en-US" sz="1800" kern="1200">
              <a:latin typeface="Calibri"/>
            </a:rPr>
            <a:t>Details on how each area is tested periodically</a:t>
          </a:r>
          <a:endParaRPr lang="en-US" sz="1800" kern="1200"/>
        </a:p>
      </dsp:txBody>
      <dsp:txXfrm>
        <a:off x="4375451" y="1923808"/>
        <a:ext cx="2147212" cy="1054707"/>
      </dsp:txXfrm>
    </dsp:sp>
    <dsp:sp modelId="{D54CFA85-AEBD-4822-8EC9-B2D5DB761FEC}">
      <dsp:nvSpPr>
        <dsp:cNvPr id="0" name=""/>
        <dsp:cNvSpPr/>
      </dsp:nvSpPr>
      <dsp:spPr>
        <a:xfrm>
          <a:off x="2745505" y="3452135"/>
          <a:ext cx="3007030" cy="1568161"/>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rtl="0">
            <a:lnSpc>
              <a:spcPct val="90000"/>
            </a:lnSpc>
            <a:spcBef>
              <a:spcPct val="0"/>
            </a:spcBef>
            <a:spcAft>
              <a:spcPct val="35000"/>
            </a:spcAft>
            <a:buNone/>
          </a:pPr>
          <a:r>
            <a:rPr lang="en-US" sz="1800" kern="1200">
              <a:latin typeface="+mn-lt"/>
            </a:rPr>
            <a:t>Recovery objectives (RTO &amp; RPO) for the services in scope for the RFP   </a:t>
          </a:r>
        </a:p>
      </dsp:txBody>
      <dsp:txXfrm>
        <a:off x="3185874" y="3681787"/>
        <a:ext cx="2126292" cy="110885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D5E1BB-554E-4262-B273-D4776D681734}">
      <dsp:nvSpPr>
        <dsp:cNvPr id="0" name=""/>
        <dsp:cNvSpPr/>
      </dsp:nvSpPr>
      <dsp:spPr>
        <a:xfrm>
          <a:off x="1575845" y="-173160"/>
          <a:ext cx="4691230" cy="4691230"/>
        </a:xfrm>
        <a:prstGeom prst="circularArrow">
          <a:avLst>
            <a:gd name="adj1" fmla="val 5544"/>
            <a:gd name="adj2" fmla="val 330680"/>
            <a:gd name="adj3" fmla="val 13476981"/>
            <a:gd name="adj4" fmla="val 17570713"/>
            <a:gd name="adj5" fmla="val 5757"/>
          </a:avLst>
        </a:prstGeom>
        <a:solidFill>
          <a:schemeClr val="accent5">
            <a:tint val="40000"/>
            <a:hueOff val="0"/>
            <a:satOff val="0"/>
            <a:lumOff val="0"/>
            <a:alphaOff val="0"/>
          </a:schemeClr>
        </a:solidFill>
        <a:ln w="9525" cap="flat" cmpd="sng" algn="ctr">
          <a:solidFill>
            <a:schemeClr val="accent5">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54F31B8C-5119-44D4-8BCD-131D7CC74959}">
      <dsp:nvSpPr>
        <dsp:cNvPr id="0" name=""/>
        <dsp:cNvSpPr/>
      </dsp:nvSpPr>
      <dsp:spPr>
        <a:xfrm>
          <a:off x="2684871" y="-49598"/>
          <a:ext cx="2473179" cy="1097756"/>
        </a:xfrm>
        <a:prstGeom prst="roundRect">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n-US" sz="1800" kern="1200">
              <a:latin typeface="Calibri"/>
            </a:rPr>
            <a:t>Proposer's  security governance processes / teams </a:t>
          </a:r>
          <a:endParaRPr lang="en-US" sz="1800" kern="1200"/>
        </a:p>
      </dsp:txBody>
      <dsp:txXfrm>
        <a:off x="2738459" y="3990"/>
        <a:ext cx="2366003" cy="990580"/>
      </dsp:txXfrm>
    </dsp:sp>
    <dsp:sp modelId="{D8EA72E8-F47A-4F2D-B235-ED37583512C5}">
      <dsp:nvSpPr>
        <dsp:cNvPr id="0" name=""/>
        <dsp:cNvSpPr/>
      </dsp:nvSpPr>
      <dsp:spPr>
        <a:xfrm>
          <a:off x="4414367" y="1280109"/>
          <a:ext cx="3029104" cy="1339043"/>
        </a:xfrm>
        <a:prstGeom prst="roundRect">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n-US" sz="1800" kern="1200"/>
            <a:t>Proposer’s security capabilities</a:t>
          </a:r>
          <a:endParaRPr lang="en-US" sz="1800" kern="1200">
            <a:latin typeface="Calibri"/>
          </a:endParaRPr>
        </a:p>
      </dsp:txBody>
      <dsp:txXfrm>
        <a:off x="4479734" y="1345476"/>
        <a:ext cx="2898370" cy="1208309"/>
      </dsp:txXfrm>
    </dsp:sp>
    <dsp:sp modelId="{25E1F3FC-ECDE-4A3C-8FCC-7D37A2727CE6}">
      <dsp:nvSpPr>
        <dsp:cNvPr id="0" name=""/>
        <dsp:cNvSpPr/>
      </dsp:nvSpPr>
      <dsp:spPr>
        <a:xfrm>
          <a:off x="4355028" y="3320153"/>
          <a:ext cx="2195512" cy="1296461"/>
        </a:xfrm>
        <a:prstGeom prst="roundRect">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latin typeface="Calibri"/>
            </a:rPr>
            <a:t>Safeguards</a:t>
          </a:r>
          <a:r>
            <a:rPr lang="en-US" sz="1800" kern="1200"/>
            <a:t> &amp; security measures</a:t>
          </a:r>
          <a:r>
            <a:rPr lang="en-US" sz="1800" kern="1200">
              <a:latin typeface="Calibri"/>
            </a:rPr>
            <a:t> </a:t>
          </a:r>
          <a:r>
            <a:rPr lang="en-US" sz="1800" kern="1200">
              <a:latin typeface="Times New Roman"/>
              <a:cs typeface="Times New Roman"/>
            </a:rPr>
            <a:t>to protect customer data</a:t>
          </a:r>
          <a:r>
            <a:rPr lang="en-US" sz="1200" kern="1200">
              <a:latin typeface="Times New Roman"/>
              <a:cs typeface="Times New Roman"/>
            </a:rPr>
            <a:t> </a:t>
          </a:r>
          <a:endParaRPr lang="en-US" sz="1200" kern="1200"/>
        </a:p>
      </dsp:txBody>
      <dsp:txXfrm>
        <a:off x="4418316" y="3383441"/>
        <a:ext cx="2068936" cy="1169885"/>
      </dsp:txXfrm>
    </dsp:sp>
    <dsp:sp modelId="{61C31EF6-1E2C-4779-8116-DCA53885A5E7}">
      <dsp:nvSpPr>
        <dsp:cNvPr id="0" name=""/>
        <dsp:cNvSpPr/>
      </dsp:nvSpPr>
      <dsp:spPr>
        <a:xfrm>
          <a:off x="1362510" y="3320202"/>
          <a:ext cx="2218916" cy="1300940"/>
        </a:xfrm>
        <a:prstGeom prst="roundRect">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n-US" sz="1800" kern="1200">
              <a:latin typeface="Calibri"/>
              <a:cs typeface="Calibri"/>
            </a:rPr>
            <a:t>Fraud monitoring &amp; protections (current offerings &amp; available in the future)</a:t>
          </a:r>
        </a:p>
      </dsp:txBody>
      <dsp:txXfrm>
        <a:off x="1426017" y="3383709"/>
        <a:ext cx="2091902" cy="1173926"/>
      </dsp:txXfrm>
    </dsp:sp>
    <dsp:sp modelId="{ABEE57A4-8DA4-4F14-A0E8-6A3995689C39}">
      <dsp:nvSpPr>
        <dsp:cNvPr id="0" name=""/>
        <dsp:cNvSpPr/>
      </dsp:nvSpPr>
      <dsp:spPr>
        <a:xfrm>
          <a:off x="328118" y="1274049"/>
          <a:ext cx="3102412" cy="1361623"/>
        </a:xfrm>
        <a:prstGeom prst="roundRect">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n-US" sz="1800" kern="1200">
              <a:latin typeface="Calibri"/>
              <a:cs typeface="Calibri"/>
            </a:rPr>
            <a:t>Capabilities to alert of evolving threats / assist customers in leveraging security features offered by Proposer</a:t>
          </a:r>
        </a:p>
      </dsp:txBody>
      <dsp:txXfrm>
        <a:off x="394587" y="1340518"/>
        <a:ext cx="2969474" cy="122868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1"/>
            <a:ext cx="4210351" cy="1328424"/>
          </a:xfrm>
          <a:prstGeom prst="rect">
            <a:avLst/>
          </a:prstGeom>
        </p:spPr>
        <p:txBody>
          <a:bodyPr vert="horz" lIns="162365" tIns="81181" rIns="162365" bIns="81181" rtlCol="0"/>
          <a:lstStyle>
            <a:lvl1pPr algn="l">
              <a:defRPr sz="2100"/>
            </a:lvl1pPr>
          </a:lstStyle>
          <a:p>
            <a:endParaRPr lang="en-US"/>
          </a:p>
        </p:txBody>
      </p:sp>
      <p:sp>
        <p:nvSpPr>
          <p:cNvPr id="3" name="Date Placeholder 2"/>
          <p:cNvSpPr>
            <a:spLocks noGrp="1"/>
          </p:cNvSpPr>
          <p:nvPr>
            <p:ph type="dt" sz="quarter" idx="1"/>
          </p:nvPr>
        </p:nvSpPr>
        <p:spPr>
          <a:xfrm>
            <a:off x="5501619" y="1"/>
            <a:ext cx="4210351" cy="1328424"/>
          </a:xfrm>
          <a:prstGeom prst="rect">
            <a:avLst/>
          </a:prstGeom>
        </p:spPr>
        <p:txBody>
          <a:bodyPr vert="horz" lIns="162365" tIns="81181" rIns="162365" bIns="81181" rtlCol="0"/>
          <a:lstStyle>
            <a:lvl1pPr algn="r">
              <a:defRPr sz="2100"/>
            </a:lvl1pPr>
          </a:lstStyle>
          <a:p>
            <a:fld id="{CB672642-54F3-4934-BD62-D0AAE58B067C}" type="datetimeFigureOut">
              <a:rPr lang="en-US" smtClean="0"/>
              <a:t>12/19/2019</a:t>
            </a:fld>
            <a:endParaRPr lang="en-US"/>
          </a:p>
        </p:txBody>
      </p:sp>
      <p:sp>
        <p:nvSpPr>
          <p:cNvPr id="4" name="Footer Placeholder 3"/>
          <p:cNvSpPr>
            <a:spLocks noGrp="1"/>
          </p:cNvSpPr>
          <p:nvPr>
            <p:ph type="ftr" sz="quarter" idx="2"/>
          </p:nvPr>
        </p:nvSpPr>
        <p:spPr>
          <a:xfrm>
            <a:off x="5" y="25217373"/>
            <a:ext cx="4210351" cy="1328424"/>
          </a:xfrm>
          <a:prstGeom prst="rect">
            <a:avLst/>
          </a:prstGeom>
        </p:spPr>
        <p:txBody>
          <a:bodyPr vert="horz" lIns="162365" tIns="81181" rIns="162365" bIns="81181" rtlCol="0" anchor="b"/>
          <a:lstStyle>
            <a:lvl1pPr algn="l">
              <a:defRPr sz="2100"/>
            </a:lvl1pPr>
          </a:lstStyle>
          <a:p>
            <a:endParaRPr lang="en-US"/>
          </a:p>
        </p:txBody>
      </p:sp>
      <p:sp>
        <p:nvSpPr>
          <p:cNvPr id="5" name="Slide Number Placeholder 4"/>
          <p:cNvSpPr>
            <a:spLocks noGrp="1"/>
          </p:cNvSpPr>
          <p:nvPr>
            <p:ph type="sldNum" sz="quarter" idx="3"/>
          </p:nvPr>
        </p:nvSpPr>
        <p:spPr>
          <a:xfrm>
            <a:off x="5501619" y="25217373"/>
            <a:ext cx="4210351" cy="1328424"/>
          </a:xfrm>
          <a:prstGeom prst="rect">
            <a:avLst/>
          </a:prstGeom>
        </p:spPr>
        <p:txBody>
          <a:bodyPr vert="horz" lIns="162365" tIns="81181" rIns="162365" bIns="81181" rtlCol="0" anchor="b"/>
          <a:lstStyle>
            <a:lvl1pPr algn="r">
              <a:defRPr sz="2100"/>
            </a:lvl1pPr>
          </a:lstStyle>
          <a:p>
            <a:fld id="{E23E55A3-5D7D-4600-BC6E-6DE7A0D0A9F9}" type="slidenum">
              <a:rPr lang="en-US" smtClean="0"/>
              <a:t>‹#›</a:t>
            </a:fld>
            <a:endParaRPr lang="en-US"/>
          </a:p>
        </p:txBody>
      </p:sp>
    </p:spTree>
    <p:extLst>
      <p:ext uri="{BB962C8B-B14F-4D97-AF65-F5344CB8AC3E}">
        <p14:creationId xmlns:p14="http://schemas.microsoft.com/office/powerpoint/2010/main" val="39168831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209471" cy="1327517"/>
          </a:xfrm>
          <a:prstGeom prst="rect">
            <a:avLst/>
          </a:prstGeom>
        </p:spPr>
        <p:txBody>
          <a:bodyPr vert="horz" lIns="165449" tIns="82726" rIns="165449" bIns="82726" rtlCol="0"/>
          <a:lstStyle>
            <a:lvl1pPr algn="l">
              <a:defRPr sz="2100"/>
            </a:lvl1pPr>
          </a:lstStyle>
          <a:p>
            <a:endParaRPr lang="en-US"/>
          </a:p>
        </p:txBody>
      </p:sp>
      <p:sp>
        <p:nvSpPr>
          <p:cNvPr id="3" name="Date Placeholder 2"/>
          <p:cNvSpPr>
            <a:spLocks noGrp="1"/>
          </p:cNvSpPr>
          <p:nvPr>
            <p:ph type="dt" idx="1"/>
          </p:nvPr>
        </p:nvSpPr>
        <p:spPr>
          <a:xfrm>
            <a:off x="5502446" y="0"/>
            <a:ext cx="4209471" cy="1327517"/>
          </a:xfrm>
          <a:prstGeom prst="rect">
            <a:avLst/>
          </a:prstGeom>
        </p:spPr>
        <p:txBody>
          <a:bodyPr vert="horz" lIns="165449" tIns="82726" rIns="165449" bIns="82726" rtlCol="0"/>
          <a:lstStyle>
            <a:lvl1pPr algn="r">
              <a:defRPr sz="2100"/>
            </a:lvl1pPr>
          </a:lstStyle>
          <a:p>
            <a:fld id="{C57DCFE0-8F8D-4DD5-8261-89CA736BA644}" type="datetimeFigureOut">
              <a:rPr lang="en-US" smtClean="0"/>
              <a:t>12/19/2019</a:t>
            </a:fld>
            <a:endParaRPr lang="en-US"/>
          </a:p>
        </p:txBody>
      </p:sp>
      <p:sp>
        <p:nvSpPr>
          <p:cNvPr id="4" name="Slide Image Placeholder 3"/>
          <p:cNvSpPr>
            <a:spLocks noGrp="1" noRot="1" noChangeAspect="1"/>
          </p:cNvSpPr>
          <p:nvPr>
            <p:ph type="sldImg" idx="2"/>
          </p:nvPr>
        </p:nvSpPr>
        <p:spPr>
          <a:xfrm>
            <a:off x="-1779588" y="1990725"/>
            <a:ext cx="13274676" cy="9955213"/>
          </a:xfrm>
          <a:prstGeom prst="rect">
            <a:avLst/>
          </a:prstGeom>
          <a:noFill/>
          <a:ln w="12700">
            <a:solidFill>
              <a:prstClr val="black"/>
            </a:solidFill>
          </a:ln>
        </p:spPr>
        <p:txBody>
          <a:bodyPr vert="horz" lIns="165449" tIns="82726" rIns="165449" bIns="82726" rtlCol="0" anchor="ctr"/>
          <a:lstStyle/>
          <a:p>
            <a:endParaRPr lang="en-US"/>
          </a:p>
        </p:txBody>
      </p:sp>
      <p:sp>
        <p:nvSpPr>
          <p:cNvPr id="5" name="Notes Placeholder 4"/>
          <p:cNvSpPr>
            <a:spLocks noGrp="1"/>
          </p:cNvSpPr>
          <p:nvPr>
            <p:ph type="body" sz="quarter" idx="3"/>
          </p:nvPr>
        </p:nvSpPr>
        <p:spPr>
          <a:xfrm>
            <a:off x="971417" y="12611407"/>
            <a:ext cx="7771331" cy="11947648"/>
          </a:xfrm>
          <a:prstGeom prst="rect">
            <a:avLst/>
          </a:prstGeom>
        </p:spPr>
        <p:txBody>
          <a:bodyPr vert="horz" lIns="165449" tIns="82726" rIns="165449" bIns="827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25218206"/>
            <a:ext cx="4209471" cy="1327517"/>
          </a:xfrm>
          <a:prstGeom prst="rect">
            <a:avLst/>
          </a:prstGeom>
        </p:spPr>
        <p:txBody>
          <a:bodyPr vert="horz" lIns="165449" tIns="82726" rIns="165449" bIns="82726" rtlCol="0" anchor="b"/>
          <a:lstStyle>
            <a:lvl1pPr algn="l">
              <a:defRPr sz="2100"/>
            </a:lvl1pPr>
          </a:lstStyle>
          <a:p>
            <a:endParaRPr lang="en-US"/>
          </a:p>
        </p:txBody>
      </p:sp>
      <p:sp>
        <p:nvSpPr>
          <p:cNvPr id="7" name="Slide Number Placeholder 6"/>
          <p:cNvSpPr>
            <a:spLocks noGrp="1"/>
          </p:cNvSpPr>
          <p:nvPr>
            <p:ph type="sldNum" sz="quarter" idx="5"/>
          </p:nvPr>
        </p:nvSpPr>
        <p:spPr>
          <a:xfrm>
            <a:off x="5502446" y="25218206"/>
            <a:ext cx="4209471" cy="1327517"/>
          </a:xfrm>
          <a:prstGeom prst="rect">
            <a:avLst/>
          </a:prstGeom>
        </p:spPr>
        <p:txBody>
          <a:bodyPr vert="horz" lIns="165449" tIns="82726" rIns="165449" bIns="82726" rtlCol="0" anchor="b"/>
          <a:lstStyle>
            <a:lvl1pPr algn="r">
              <a:defRPr sz="2100"/>
            </a:lvl1pPr>
          </a:lstStyle>
          <a:p>
            <a:fld id="{AD47745E-D976-4787-9772-A83E4F72AA63}" type="slidenum">
              <a:rPr lang="en-US" smtClean="0"/>
              <a:t>‹#›</a:t>
            </a:fld>
            <a:endParaRPr lang="en-US"/>
          </a:p>
        </p:txBody>
      </p:sp>
    </p:spTree>
    <p:extLst>
      <p:ext uri="{BB962C8B-B14F-4D97-AF65-F5344CB8AC3E}">
        <p14:creationId xmlns:p14="http://schemas.microsoft.com/office/powerpoint/2010/main" val="31583096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D47745E-D976-4787-9772-A83E4F72AA63}" type="slidenum">
              <a:rPr lang="en-US" smtClean="0"/>
              <a:t>2</a:t>
            </a:fld>
            <a:endParaRPr lang="en-US"/>
          </a:p>
        </p:txBody>
      </p:sp>
    </p:spTree>
    <p:extLst>
      <p:ext uri="{BB962C8B-B14F-4D97-AF65-F5344CB8AC3E}">
        <p14:creationId xmlns:p14="http://schemas.microsoft.com/office/powerpoint/2010/main" val="25468329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a:t>We break our payments out into two groups. Trustee and Custodial accounts.</a:t>
            </a:r>
          </a:p>
          <a:p>
            <a:r>
              <a:rPr lang="en-US" sz="1400"/>
              <a:t>Trustee held accounts – Are primarily private institution bond proceeds with a few govt. programs</a:t>
            </a:r>
          </a:p>
          <a:p>
            <a:r>
              <a:rPr lang="en-US" sz="1400"/>
              <a:t>Custody held accounts  – Are comprised of public program bond proceeds, DASNY operating funds, and Other funds which include rehab project accounts, where DASNY holds contracts for projects, and grant programs funded from State advances.</a:t>
            </a:r>
            <a:endParaRPr lang="en-US" sz="1400">
              <a:cs typeface="Calibri"/>
            </a:endParaRPr>
          </a:p>
          <a:p>
            <a:endParaRPr lang="en-US" sz="2900"/>
          </a:p>
          <a:p>
            <a:endParaRPr lang="en-US" sz="2900">
              <a:cs typeface="Calibri"/>
            </a:endParaRPr>
          </a:p>
        </p:txBody>
      </p:sp>
      <p:sp>
        <p:nvSpPr>
          <p:cNvPr id="4" name="Slide Number Placeholder 3"/>
          <p:cNvSpPr>
            <a:spLocks noGrp="1"/>
          </p:cNvSpPr>
          <p:nvPr>
            <p:ph type="sldNum" sz="quarter" idx="10"/>
          </p:nvPr>
        </p:nvSpPr>
        <p:spPr/>
        <p:txBody>
          <a:bodyPr/>
          <a:lstStyle/>
          <a:p>
            <a:fld id="{AD47745E-D976-4787-9772-A83E4F72AA63}" type="slidenum">
              <a:rPr lang="en-US" smtClean="0"/>
              <a:t>11</a:t>
            </a:fld>
            <a:endParaRPr lang="en-US"/>
          </a:p>
        </p:txBody>
      </p:sp>
    </p:spTree>
    <p:extLst>
      <p:ext uri="{BB962C8B-B14F-4D97-AF65-F5344CB8AC3E}">
        <p14:creationId xmlns:p14="http://schemas.microsoft.com/office/powerpoint/2010/main" val="19249764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900"/>
          </a:p>
        </p:txBody>
      </p:sp>
      <p:sp>
        <p:nvSpPr>
          <p:cNvPr id="4" name="Slide Number Placeholder 3"/>
          <p:cNvSpPr>
            <a:spLocks noGrp="1"/>
          </p:cNvSpPr>
          <p:nvPr>
            <p:ph type="sldNum" sz="quarter" idx="10"/>
          </p:nvPr>
        </p:nvSpPr>
        <p:spPr/>
        <p:txBody>
          <a:bodyPr/>
          <a:lstStyle/>
          <a:p>
            <a:fld id="{AD47745E-D976-4787-9772-A83E4F72AA63}" type="slidenum">
              <a:rPr lang="en-US" smtClean="0"/>
              <a:t>12</a:t>
            </a:fld>
            <a:endParaRPr lang="en-US"/>
          </a:p>
        </p:txBody>
      </p:sp>
    </p:spTree>
    <p:extLst>
      <p:ext uri="{BB962C8B-B14F-4D97-AF65-F5344CB8AC3E}">
        <p14:creationId xmlns:p14="http://schemas.microsoft.com/office/powerpoint/2010/main" val="8409562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disbursement process is slightly different for each of these accounts types, so I’ll briefly go thru it with you.</a:t>
            </a:r>
          </a:p>
        </p:txBody>
      </p:sp>
      <p:sp>
        <p:nvSpPr>
          <p:cNvPr id="4" name="Slide Number Placeholder 3"/>
          <p:cNvSpPr>
            <a:spLocks noGrp="1"/>
          </p:cNvSpPr>
          <p:nvPr>
            <p:ph type="sldNum" sz="quarter" idx="10"/>
          </p:nvPr>
        </p:nvSpPr>
        <p:spPr/>
        <p:txBody>
          <a:bodyPr/>
          <a:lstStyle/>
          <a:p>
            <a:fld id="{AD47745E-D976-4787-9772-A83E4F72AA63}" type="slidenum">
              <a:rPr lang="en-US" smtClean="0"/>
              <a:t>13</a:t>
            </a:fld>
            <a:endParaRPr lang="en-US"/>
          </a:p>
        </p:txBody>
      </p:sp>
    </p:spTree>
    <p:extLst>
      <p:ext uri="{BB962C8B-B14F-4D97-AF65-F5344CB8AC3E}">
        <p14:creationId xmlns:p14="http://schemas.microsoft.com/office/powerpoint/2010/main" val="21225827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a:cs typeface="Calibri"/>
            </a:endParaRPr>
          </a:p>
        </p:txBody>
      </p:sp>
      <p:sp>
        <p:nvSpPr>
          <p:cNvPr id="4" name="Slide Number Placeholder 3"/>
          <p:cNvSpPr>
            <a:spLocks noGrp="1"/>
          </p:cNvSpPr>
          <p:nvPr>
            <p:ph type="sldNum" sz="quarter" idx="10"/>
          </p:nvPr>
        </p:nvSpPr>
        <p:spPr/>
        <p:txBody>
          <a:bodyPr/>
          <a:lstStyle/>
          <a:p>
            <a:fld id="{AD47745E-D976-4787-9772-A83E4F72AA63}" type="slidenum">
              <a:rPr lang="en-US" smtClean="0"/>
              <a:t>14</a:t>
            </a:fld>
            <a:endParaRPr lang="en-US"/>
          </a:p>
        </p:txBody>
      </p:sp>
    </p:spTree>
    <p:extLst>
      <p:ext uri="{BB962C8B-B14F-4D97-AF65-F5344CB8AC3E}">
        <p14:creationId xmlns:p14="http://schemas.microsoft.com/office/powerpoint/2010/main" val="26651291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baseline="0"/>
              <a:t>Because the amount of checks we issue for </a:t>
            </a:r>
            <a:r>
              <a:rPr lang="en-US"/>
              <a:t>disbursements is large</a:t>
            </a:r>
            <a:r>
              <a:rPr lang="en-US" b="0" baseline="0"/>
              <a:t>, we notify the banks collateral area via email of the incoming total so that they can pledge additional collateral to cover the funds being deposited that day.</a:t>
            </a:r>
            <a:endParaRPr lang="en-US" b="1"/>
          </a:p>
        </p:txBody>
      </p:sp>
      <p:sp>
        <p:nvSpPr>
          <p:cNvPr id="4" name="Slide Number Placeholder 3"/>
          <p:cNvSpPr>
            <a:spLocks noGrp="1"/>
          </p:cNvSpPr>
          <p:nvPr>
            <p:ph type="sldNum" sz="quarter" idx="10"/>
          </p:nvPr>
        </p:nvSpPr>
        <p:spPr/>
        <p:txBody>
          <a:bodyPr/>
          <a:lstStyle/>
          <a:p>
            <a:fld id="{AD47745E-D976-4787-9772-A83E4F72AA63}" type="slidenum">
              <a:rPr lang="en-US" smtClean="0"/>
              <a:t>15</a:t>
            </a:fld>
            <a:endParaRPr lang="en-US"/>
          </a:p>
        </p:txBody>
      </p:sp>
    </p:spTree>
    <p:extLst>
      <p:ext uri="{BB962C8B-B14F-4D97-AF65-F5344CB8AC3E}">
        <p14:creationId xmlns:p14="http://schemas.microsoft.com/office/powerpoint/2010/main" val="35560533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a:t>Thru FIS </a:t>
            </a:r>
            <a:r>
              <a:rPr lang="en-US" sz="1400" err="1"/>
              <a:t>Sungard</a:t>
            </a:r>
            <a:r>
              <a:rPr lang="en-US" sz="1400"/>
              <a:t> we are able to run a GL posting routine which creates journal entries that get uploaded to JD Edwards general ledger accounting system.</a:t>
            </a:r>
          </a:p>
        </p:txBody>
      </p:sp>
      <p:sp>
        <p:nvSpPr>
          <p:cNvPr id="4" name="Slide Number Placeholder 3"/>
          <p:cNvSpPr>
            <a:spLocks noGrp="1"/>
          </p:cNvSpPr>
          <p:nvPr>
            <p:ph type="sldNum" sz="quarter" idx="10"/>
          </p:nvPr>
        </p:nvSpPr>
        <p:spPr/>
        <p:txBody>
          <a:bodyPr/>
          <a:lstStyle/>
          <a:p>
            <a:fld id="{AD47745E-D976-4787-9772-A83E4F72AA63}" type="slidenum">
              <a:rPr lang="en-US" smtClean="0"/>
              <a:t>16</a:t>
            </a:fld>
            <a:endParaRPr lang="en-US"/>
          </a:p>
        </p:txBody>
      </p:sp>
    </p:spTree>
    <p:extLst>
      <p:ext uri="{BB962C8B-B14F-4D97-AF65-F5344CB8AC3E}">
        <p14:creationId xmlns:p14="http://schemas.microsoft.com/office/powerpoint/2010/main" val="29629621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a:t>Purpose of this review is to ensure trades have settled, wires were sent and payments have been funded.</a:t>
            </a:r>
          </a:p>
          <a:p>
            <a:r>
              <a:rPr lang="en-US" sz="1400"/>
              <a:t>We currently have 4 Trustee banks and 1 corporate banking partner. We are pulling cash balances from each bank’s website, it’s a manual process, however we are exploring our options of automating and welcome any suggestions.</a:t>
            </a:r>
          </a:p>
        </p:txBody>
      </p:sp>
      <p:sp>
        <p:nvSpPr>
          <p:cNvPr id="4" name="Slide Number Placeholder 3"/>
          <p:cNvSpPr>
            <a:spLocks noGrp="1"/>
          </p:cNvSpPr>
          <p:nvPr>
            <p:ph type="sldNum" sz="quarter" idx="10"/>
          </p:nvPr>
        </p:nvSpPr>
        <p:spPr/>
        <p:txBody>
          <a:bodyPr/>
          <a:lstStyle/>
          <a:p>
            <a:fld id="{AD47745E-D976-4787-9772-A83E4F72AA63}" type="slidenum">
              <a:rPr lang="en-US" smtClean="0"/>
              <a:t>17</a:t>
            </a:fld>
            <a:endParaRPr lang="en-US"/>
          </a:p>
        </p:txBody>
      </p:sp>
    </p:spTree>
    <p:extLst>
      <p:ext uri="{BB962C8B-B14F-4D97-AF65-F5344CB8AC3E}">
        <p14:creationId xmlns:p14="http://schemas.microsoft.com/office/powerpoint/2010/main" val="24533500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First is manual processes.  I have highlighted through this segment some of our manual processes. Pulling cash balances from 4 Trustees and our corporate banking partners websites and inputting them into our Payment coordination excel spreadsheet, Also, manually inputting total receipts from our FIS </a:t>
            </a:r>
            <a:r>
              <a:rPr lang="en-US" err="1"/>
              <a:t>Sungard</a:t>
            </a:r>
            <a:r>
              <a:rPr lang="en-US"/>
              <a:t> investment system.</a:t>
            </a:r>
          </a:p>
          <a:p>
            <a:endParaRPr lang="en-US"/>
          </a:p>
          <a:p>
            <a:r>
              <a:rPr lang="en-US"/>
              <a:t>Second maintaining adequate internal controls. Given the rapid change in technology, employee turnover and changes in job responsibilities, maintaining adequate internal controls is always a challenge and it’s something that we have to continuously look to improve upon.</a:t>
            </a:r>
          </a:p>
          <a:p>
            <a:endParaRPr lang="en-US"/>
          </a:p>
          <a:p>
            <a:r>
              <a:rPr lang="en-US"/>
              <a:t>Third an automated sub account structure system.  Where the movements of cash could update the sub accounts automatically.</a:t>
            </a:r>
          </a:p>
          <a:p>
            <a:endParaRPr lang="en-US"/>
          </a:p>
          <a:p>
            <a:r>
              <a:rPr lang="en-US"/>
              <a:t>Fourth- High volume of activity. Every bond deal we have has to stand alone for reporting and tax purposes, which equates to managing 100s of accounts with our Trustee banks, in addition to all of our the accounts with our corporate banking partner.</a:t>
            </a:r>
          </a:p>
          <a:p>
            <a:endParaRPr lang="en-US" baseline="0"/>
          </a:p>
          <a:p>
            <a:r>
              <a:rPr lang="en-US" baseline="0"/>
              <a:t>Fifth -Time constraints- AP(Amber) talked about processing 2 check runs per month and walked you thru a timeline that entailed approx. 11 bus. days from start to payments out the door. And, another 2 days Investments has to update the system to be ready for the next funding process which begins for AP typically the day payments are out the door.</a:t>
            </a:r>
            <a:endParaRPr lang="en-US"/>
          </a:p>
          <a:p>
            <a:endParaRPr lang="en-US"/>
          </a:p>
          <a:p>
            <a:r>
              <a:rPr lang="en-US"/>
              <a:t>Lastly, we are looking for ideas on how we could automate our Administration Billing process and our Debt Service billing process. Both private and public are billed for the admin fee and debt service and the f</a:t>
            </a:r>
            <a:r>
              <a:rPr lang="en-US" sz="1200">
                <a:solidFill>
                  <a:srgbClr val="0070C0"/>
                </a:solidFill>
              </a:rPr>
              <a:t>requency could be monthly, quarterly, semi-annually or annually.  We would like a system that could generate the bill, distribute to our clients allow them to make payment to our appropriate general operating fund for the administration fee and to the debt service fund for the debt service due at the Trustee bank.  We are looking for functionality to be able to run reports to see who has paid and who has not, and possible follow up with reminders or over due notices.  </a:t>
            </a:r>
          </a:p>
          <a:p>
            <a:endParaRPr lang="en-US" sz="1200">
              <a:solidFill>
                <a:srgbClr val="0070C0"/>
              </a:solidFill>
            </a:endParaRPr>
          </a:p>
          <a:p>
            <a:r>
              <a:rPr lang="en-US" sz="1200">
                <a:solidFill>
                  <a:srgbClr val="0070C0"/>
                </a:solidFill>
              </a:rPr>
              <a:t>Now Jerry will take you through the Technology section.</a:t>
            </a:r>
          </a:p>
          <a:p>
            <a:endParaRPr lang="en-US"/>
          </a:p>
        </p:txBody>
      </p:sp>
      <p:sp>
        <p:nvSpPr>
          <p:cNvPr id="4" name="Slide Number Placeholder 3"/>
          <p:cNvSpPr>
            <a:spLocks noGrp="1"/>
          </p:cNvSpPr>
          <p:nvPr>
            <p:ph type="sldNum" sz="quarter" idx="5"/>
          </p:nvPr>
        </p:nvSpPr>
        <p:spPr/>
        <p:txBody>
          <a:bodyPr/>
          <a:lstStyle/>
          <a:p>
            <a:fld id="{AD47745E-D976-4787-9772-A83E4F72AA63}" type="slidenum">
              <a:rPr lang="en-US" smtClean="0"/>
              <a:t>18</a:t>
            </a:fld>
            <a:endParaRPr lang="en-US"/>
          </a:p>
        </p:txBody>
      </p:sp>
    </p:spTree>
    <p:extLst>
      <p:ext uri="{BB962C8B-B14F-4D97-AF65-F5344CB8AC3E}">
        <p14:creationId xmlns:p14="http://schemas.microsoft.com/office/powerpoint/2010/main" val="8115947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D47745E-D976-4787-9772-A83E4F72AA63}" type="slidenum">
              <a:rPr lang="en-US" smtClean="0"/>
              <a:t>19</a:t>
            </a:fld>
            <a:endParaRPr lang="en-US"/>
          </a:p>
        </p:txBody>
      </p:sp>
    </p:spTree>
    <p:extLst>
      <p:ext uri="{BB962C8B-B14F-4D97-AF65-F5344CB8AC3E}">
        <p14:creationId xmlns:p14="http://schemas.microsoft.com/office/powerpoint/2010/main" val="1160244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D47745E-D976-4787-9772-A83E4F72AA63}" type="slidenum">
              <a:rPr lang="en-US" smtClean="0"/>
              <a:t>21</a:t>
            </a:fld>
            <a:endParaRPr lang="en-US"/>
          </a:p>
        </p:txBody>
      </p:sp>
    </p:spTree>
    <p:extLst>
      <p:ext uri="{BB962C8B-B14F-4D97-AF65-F5344CB8AC3E}">
        <p14:creationId xmlns:p14="http://schemas.microsoft.com/office/powerpoint/2010/main" val="31047785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D47745E-D976-4787-9772-A83E4F72AA63}" type="slidenum">
              <a:rPr lang="en-US" smtClean="0"/>
              <a:t>3</a:t>
            </a:fld>
            <a:endParaRPr lang="en-US"/>
          </a:p>
        </p:txBody>
      </p:sp>
    </p:spTree>
    <p:extLst>
      <p:ext uri="{BB962C8B-B14F-4D97-AF65-F5344CB8AC3E}">
        <p14:creationId xmlns:p14="http://schemas.microsoft.com/office/powerpoint/2010/main" val="28799367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D47745E-D976-4787-9772-A83E4F72AA63}" type="slidenum">
              <a:rPr lang="en-US" smtClean="0"/>
              <a:t>22</a:t>
            </a:fld>
            <a:endParaRPr lang="en-US"/>
          </a:p>
        </p:txBody>
      </p:sp>
    </p:spTree>
    <p:extLst>
      <p:ext uri="{BB962C8B-B14F-4D97-AF65-F5344CB8AC3E}">
        <p14:creationId xmlns:p14="http://schemas.microsoft.com/office/powerpoint/2010/main" val="27542034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900"/>
              <a:t>We’ve broken sources of cash into 2 categories:</a:t>
            </a:r>
          </a:p>
        </p:txBody>
      </p:sp>
      <p:sp>
        <p:nvSpPr>
          <p:cNvPr id="4" name="Slide Number Placeholder 3"/>
          <p:cNvSpPr>
            <a:spLocks noGrp="1"/>
          </p:cNvSpPr>
          <p:nvPr>
            <p:ph type="sldNum" sz="quarter" idx="10"/>
          </p:nvPr>
        </p:nvSpPr>
        <p:spPr/>
        <p:txBody>
          <a:bodyPr/>
          <a:lstStyle/>
          <a:p>
            <a:fld id="{AD47745E-D976-4787-9772-A83E4F72AA63}" type="slidenum">
              <a:rPr lang="en-US" smtClean="0"/>
              <a:t>24</a:t>
            </a:fld>
            <a:endParaRPr lang="en-US"/>
          </a:p>
        </p:txBody>
      </p:sp>
    </p:spTree>
    <p:extLst>
      <p:ext uri="{BB962C8B-B14F-4D97-AF65-F5344CB8AC3E}">
        <p14:creationId xmlns:p14="http://schemas.microsoft.com/office/powerpoint/2010/main" val="12889734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900"/>
              <a:t>We’ve broken sources of cash into 2 categories:</a:t>
            </a:r>
          </a:p>
        </p:txBody>
      </p:sp>
      <p:sp>
        <p:nvSpPr>
          <p:cNvPr id="4" name="Slide Number Placeholder 3"/>
          <p:cNvSpPr>
            <a:spLocks noGrp="1"/>
          </p:cNvSpPr>
          <p:nvPr>
            <p:ph type="sldNum" sz="quarter" idx="10"/>
          </p:nvPr>
        </p:nvSpPr>
        <p:spPr/>
        <p:txBody>
          <a:bodyPr/>
          <a:lstStyle/>
          <a:p>
            <a:fld id="{AD47745E-D976-4787-9772-A83E4F72AA63}" type="slidenum">
              <a:rPr lang="en-US" smtClean="0"/>
              <a:t>25</a:t>
            </a:fld>
            <a:endParaRPr lang="en-US"/>
          </a:p>
        </p:txBody>
      </p:sp>
    </p:spTree>
    <p:extLst>
      <p:ext uri="{BB962C8B-B14F-4D97-AF65-F5344CB8AC3E}">
        <p14:creationId xmlns:p14="http://schemas.microsoft.com/office/powerpoint/2010/main" val="1708698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t>As a result of all this bond issuance &amp; construction management activity, </a:t>
            </a:r>
          </a:p>
          <a:p>
            <a:pPr marL="507389" indent="-507389">
              <a:buFont typeface="Arial" pitchFamily="34" charset="0"/>
              <a:buChar char="•"/>
            </a:pPr>
            <a:r>
              <a:rPr lang="en-US" sz="1200"/>
              <a:t>we have accounts we need to manage</a:t>
            </a:r>
          </a:p>
          <a:p>
            <a:pPr marL="507389" indent="-507389">
              <a:buFont typeface="Arial" pitchFamily="34" charset="0"/>
              <a:buChar char="•"/>
            </a:pPr>
            <a:r>
              <a:rPr lang="en-US" sz="1200"/>
              <a:t>monies we need to invest</a:t>
            </a:r>
          </a:p>
          <a:p>
            <a:pPr marL="507389" indent="-507389">
              <a:buFont typeface="Arial" pitchFamily="34" charset="0"/>
              <a:buChar char="•"/>
            </a:pPr>
            <a:r>
              <a:rPr lang="en-US" sz="1200"/>
              <a:t>payments we need to disburse. </a:t>
            </a:r>
            <a:endParaRPr lang="en-US"/>
          </a:p>
        </p:txBody>
      </p:sp>
      <p:sp>
        <p:nvSpPr>
          <p:cNvPr id="4" name="Slide Number Placeholder 3"/>
          <p:cNvSpPr>
            <a:spLocks noGrp="1"/>
          </p:cNvSpPr>
          <p:nvPr>
            <p:ph type="sldNum" sz="quarter" idx="5"/>
          </p:nvPr>
        </p:nvSpPr>
        <p:spPr/>
        <p:txBody>
          <a:bodyPr/>
          <a:lstStyle/>
          <a:p>
            <a:fld id="{AD47745E-D976-4787-9772-A83E4F72AA63}" type="slidenum">
              <a:rPr lang="en-US" smtClean="0"/>
              <a:t>4</a:t>
            </a:fld>
            <a:endParaRPr lang="en-US"/>
          </a:p>
        </p:txBody>
      </p:sp>
    </p:spTree>
    <p:extLst>
      <p:ext uri="{BB962C8B-B14F-4D97-AF65-F5344CB8AC3E}">
        <p14:creationId xmlns:p14="http://schemas.microsoft.com/office/powerpoint/2010/main" val="30486230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a:t>As a result of all this bond issuance &amp; construction management activity, </a:t>
            </a:r>
          </a:p>
          <a:p>
            <a:pPr marL="507389" indent="-507389">
              <a:buFont typeface="Arial" pitchFamily="34" charset="0"/>
              <a:buChar char="•"/>
            </a:pPr>
            <a:r>
              <a:rPr lang="en-US" sz="1400"/>
              <a:t>we have accounts we need to manage</a:t>
            </a:r>
          </a:p>
          <a:p>
            <a:pPr marL="507389" indent="-507389">
              <a:buFont typeface="Arial" pitchFamily="34" charset="0"/>
              <a:buChar char="•"/>
            </a:pPr>
            <a:r>
              <a:rPr lang="en-US" sz="1400"/>
              <a:t>monies we need to invest</a:t>
            </a:r>
          </a:p>
          <a:p>
            <a:pPr marL="507389" indent="-507389">
              <a:buFont typeface="Arial" pitchFamily="34" charset="0"/>
              <a:buChar char="•"/>
            </a:pPr>
            <a:r>
              <a:rPr lang="en-US" sz="1400"/>
              <a:t>payments we need to disburse. </a:t>
            </a:r>
          </a:p>
        </p:txBody>
      </p:sp>
      <p:sp>
        <p:nvSpPr>
          <p:cNvPr id="4" name="Slide Number Placeholder 3"/>
          <p:cNvSpPr>
            <a:spLocks noGrp="1"/>
          </p:cNvSpPr>
          <p:nvPr>
            <p:ph type="sldNum" sz="quarter" idx="10"/>
          </p:nvPr>
        </p:nvSpPr>
        <p:spPr/>
        <p:txBody>
          <a:bodyPr/>
          <a:lstStyle/>
          <a:p>
            <a:fld id="{AD47745E-D976-4787-9772-A83E4F72AA63}" type="slidenum">
              <a:rPr lang="en-US" smtClean="0"/>
              <a:t>5</a:t>
            </a:fld>
            <a:endParaRPr lang="en-US"/>
          </a:p>
        </p:txBody>
      </p:sp>
    </p:spTree>
    <p:extLst>
      <p:ext uri="{BB962C8B-B14F-4D97-AF65-F5344CB8AC3E}">
        <p14:creationId xmlns:p14="http://schemas.microsoft.com/office/powerpoint/2010/main" val="40932645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D47745E-D976-4787-9772-A83E4F72AA63}" type="slidenum">
              <a:rPr lang="en-US" smtClean="0"/>
              <a:t>6</a:t>
            </a:fld>
            <a:endParaRPr lang="en-US"/>
          </a:p>
        </p:txBody>
      </p:sp>
    </p:spTree>
    <p:extLst>
      <p:ext uri="{BB962C8B-B14F-4D97-AF65-F5344CB8AC3E}">
        <p14:creationId xmlns:p14="http://schemas.microsoft.com/office/powerpoint/2010/main" val="17367338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D47745E-D976-4787-9772-A83E4F72AA63}" type="slidenum">
              <a:rPr lang="en-US" smtClean="0"/>
              <a:t>7</a:t>
            </a:fld>
            <a:endParaRPr lang="en-US"/>
          </a:p>
        </p:txBody>
      </p:sp>
    </p:spTree>
    <p:extLst>
      <p:ext uri="{BB962C8B-B14F-4D97-AF65-F5344CB8AC3E}">
        <p14:creationId xmlns:p14="http://schemas.microsoft.com/office/powerpoint/2010/main" val="23870825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a:solidFill>
                  <a:schemeClr val="tx1"/>
                </a:solidFill>
                <a:effectLst/>
                <a:latin typeface="+mn-lt"/>
                <a:ea typeface="+mn-ea"/>
                <a:cs typeface="+mn-cs"/>
              </a:rPr>
              <a:t>Thanks Amber. </a:t>
            </a:r>
          </a:p>
          <a:p>
            <a:r>
              <a:rPr lang="en-US" sz="1200" kern="1200">
                <a:solidFill>
                  <a:schemeClr val="tx1"/>
                </a:solidFill>
                <a:effectLst/>
                <a:latin typeface="+mn-lt"/>
                <a:ea typeface="+mn-ea"/>
                <a:cs typeface="+mn-cs"/>
              </a:rPr>
              <a:t>I will continue the discussion with a banking overview of our current structure with our corporate banking partner, and then move onto:</a:t>
            </a:r>
          </a:p>
          <a:p>
            <a:r>
              <a:rPr lang="en-US" sz="1200" kern="1200">
                <a:solidFill>
                  <a:schemeClr val="tx1"/>
                </a:solidFill>
                <a:effectLst/>
                <a:latin typeface="+mn-lt"/>
                <a:ea typeface="+mn-ea"/>
                <a:cs typeface="+mn-cs"/>
              </a:rPr>
              <a:t>Payment Coordination – we’ll talk about how funds are made available to cover the AP requisitions we just discussed</a:t>
            </a:r>
          </a:p>
          <a:p>
            <a:r>
              <a:rPr lang="en-US" sz="1200" kern="1200">
                <a:solidFill>
                  <a:schemeClr val="tx1"/>
                </a:solidFill>
                <a:effectLst/>
                <a:latin typeface="+mn-lt"/>
                <a:ea typeface="+mn-ea"/>
                <a:cs typeface="+mn-cs"/>
              </a:rPr>
              <a:t>Disbursement of funds – we’ll talk about how monies are moved to cover the various types of disbursement methods</a:t>
            </a:r>
          </a:p>
          <a:p>
            <a:r>
              <a:rPr lang="en-US" sz="1200" kern="1200">
                <a:solidFill>
                  <a:schemeClr val="tx1"/>
                </a:solidFill>
                <a:effectLst/>
                <a:latin typeface="+mn-lt"/>
                <a:ea typeface="+mn-ea"/>
                <a:cs typeface="+mn-cs"/>
              </a:rPr>
              <a:t>Investment Transaction Posting – will touch on how investment activity gets recorded and the cash balance review undertaken after payments are disbursed.</a:t>
            </a:r>
          </a:p>
          <a:p>
            <a:r>
              <a:rPr lang="en-US" sz="1200" kern="1200">
                <a:solidFill>
                  <a:schemeClr val="tx1"/>
                </a:solidFill>
                <a:effectLst/>
                <a:latin typeface="+mn-lt"/>
                <a:ea typeface="+mn-ea"/>
                <a:cs typeface="+mn-cs"/>
              </a:rPr>
              <a:t>And Finally Current Challenges.</a:t>
            </a:r>
          </a:p>
          <a:p>
            <a:endParaRPr lang="en-US" sz="1200" kern="1200">
              <a:solidFill>
                <a:schemeClr val="tx1"/>
              </a:solidFill>
              <a:effectLst/>
              <a:latin typeface="+mn-lt"/>
              <a:ea typeface="+mn-ea"/>
              <a:cs typeface="+mn-cs"/>
            </a:endParaRPr>
          </a:p>
          <a:p>
            <a:r>
              <a:rPr lang="en-US" sz="1200" kern="1200">
                <a:solidFill>
                  <a:schemeClr val="tx1"/>
                </a:solidFill>
                <a:effectLst/>
                <a:latin typeface="+mn-lt"/>
                <a:ea typeface="+mn-ea"/>
                <a:cs typeface="+mn-cs"/>
              </a:rPr>
              <a:t>Banking structure overview and numbers at a glance:</a:t>
            </a:r>
          </a:p>
          <a:p>
            <a:r>
              <a:rPr lang="en-US" sz="1200" kern="1200">
                <a:solidFill>
                  <a:schemeClr val="tx1"/>
                </a:solidFill>
                <a:effectLst/>
                <a:latin typeface="+mn-lt"/>
                <a:ea typeface="+mn-ea"/>
                <a:cs typeface="+mn-cs"/>
              </a:rPr>
              <a:t>DASNY currently has 14 DDA accounts and 121 custody accounts it utilizes to cover all operations.  4 of the DDA accounts used are set up using a Master and subaccount structure.  The other 10 DDA’s are what we call stand alone accounts, as noted in the above graph. These accounts require no sub account structure. </a:t>
            </a:r>
          </a:p>
          <a:p>
            <a:endParaRPr lang="en-US" sz="1200" kern="1200">
              <a:solidFill>
                <a:schemeClr val="tx1"/>
              </a:solidFill>
              <a:effectLst/>
              <a:latin typeface="+mn-lt"/>
              <a:ea typeface="+mn-ea"/>
              <a:cs typeface="+mn-cs"/>
            </a:endParaRPr>
          </a:p>
          <a:p>
            <a:r>
              <a:rPr lang="en-US" sz="1200" kern="1200">
                <a:solidFill>
                  <a:schemeClr val="tx1"/>
                </a:solidFill>
                <a:effectLst/>
                <a:latin typeface="+mn-lt"/>
                <a:ea typeface="+mn-ea"/>
                <a:cs typeface="+mn-cs"/>
              </a:rPr>
              <a:t>This graph depicts the number of accounts and the Monthly Average balance that is held in the DDA accounts.</a:t>
            </a:r>
          </a:p>
          <a:p>
            <a:endParaRPr lang="en-US"/>
          </a:p>
        </p:txBody>
      </p:sp>
      <p:sp>
        <p:nvSpPr>
          <p:cNvPr id="4" name="Slide Number Placeholder 3"/>
          <p:cNvSpPr>
            <a:spLocks noGrp="1"/>
          </p:cNvSpPr>
          <p:nvPr>
            <p:ph type="sldNum" sz="quarter" idx="5"/>
          </p:nvPr>
        </p:nvSpPr>
        <p:spPr/>
        <p:txBody>
          <a:bodyPr/>
          <a:lstStyle/>
          <a:p>
            <a:fld id="{AD47745E-D976-4787-9772-A83E4F72AA63}" type="slidenum">
              <a:rPr lang="en-US" smtClean="0"/>
              <a:t>8</a:t>
            </a:fld>
            <a:endParaRPr lang="en-US"/>
          </a:p>
        </p:txBody>
      </p:sp>
    </p:spTree>
    <p:extLst>
      <p:ext uri="{BB962C8B-B14F-4D97-AF65-F5344CB8AC3E}">
        <p14:creationId xmlns:p14="http://schemas.microsoft.com/office/powerpoint/2010/main" val="987541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Our monthly receipts averaged $200 Million in 2018.</a:t>
            </a:r>
          </a:p>
          <a:p>
            <a:r>
              <a:rPr lang="en-US"/>
              <a:t>Of the approximate 240 transactions per month, 68% were wires and 32% were checks. </a:t>
            </a:r>
          </a:p>
          <a:p>
            <a:endParaRPr lang="en-US"/>
          </a:p>
          <a:p>
            <a:r>
              <a:rPr lang="en-US"/>
              <a:t>Our monthly payments averaged $460 million in 2018.</a:t>
            </a:r>
          </a:p>
          <a:p>
            <a:r>
              <a:rPr lang="en-US"/>
              <a:t>Of the approximate 1,000 payments per month, 71% were checks, 24% were wires, and 5% were Virtual Card or ACH.</a:t>
            </a:r>
          </a:p>
          <a:p>
            <a:endParaRPr lang="en-US"/>
          </a:p>
        </p:txBody>
      </p:sp>
      <p:sp>
        <p:nvSpPr>
          <p:cNvPr id="4" name="Slide Number Placeholder 3"/>
          <p:cNvSpPr>
            <a:spLocks noGrp="1"/>
          </p:cNvSpPr>
          <p:nvPr>
            <p:ph type="sldNum" sz="quarter" idx="5"/>
          </p:nvPr>
        </p:nvSpPr>
        <p:spPr/>
        <p:txBody>
          <a:bodyPr/>
          <a:lstStyle/>
          <a:p>
            <a:fld id="{AD47745E-D976-4787-9772-A83E4F72AA63}" type="slidenum">
              <a:rPr lang="en-US" smtClean="0"/>
              <a:t>9</a:t>
            </a:fld>
            <a:endParaRPr lang="en-US"/>
          </a:p>
        </p:txBody>
      </p:sp>
    </p:spTree>
    <p:extLst>
      <p:ext uri="{BB962C8B-B14F-4D97-AF65-F5344CB8AC3E}">
        <p14:creationId xmlns:p14="http://schemas.microsoft.com/office/powerpoint/2010/main" val="24399486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I would like to point out that many of the above process are manual.  W</a:t>
            </a:r>
            <a:r>
              <a:rPr lang="en-US" sz="1200"/>
              <a:t>e are exploring our options of automating these manual processes and welcome any suggestions.</a:t>
            </a:r>
            <a:endParaRPr lang="en-US"/>
          </a:p>
          <a:p>
            <a:endParaRPr lang="en-US"/>
          </a:p>
        </p:txBody>
      </p:sp>
      <p:sp>
        <p:nvSpPr>
          <p:cNvPr id="4" name="Slide Number Placeholder 3"/>
          <p:cNvSpPr>
            <a:spLocks noGrp="1"/>
          </p:cNvSpPr>
          <p:nvPr>
            <p:ph type="sldNum" sz="quarter" idx="10"/>
          </p:nvPr>
        </p:nvSpPr>
        <p:spPr/>
        <p:txBody>
          <a:bodyPr/>
          <a:lstStyle/>
          <a:p>
            <a:fld id="{AD47745E-D976-4787-9772-A83E4F72AA63}" type="slidenum">
              <a:rPr lang="en-US" smtClean="0"/>
              <a:t>10</a:t>
            </a:fld>
            <a:endParaRPr lang="en-US"/>
          </a:p>
        </p:txBody>
      </p:sp>
    </p:spTree>
    <p:extLst>
      <p:ext uri="{BB962C8B-B14F-4D97-AF65-F5344CB8AC3E}">
        <p14:creationId xmlns:p14="http://schemas.microsoft.com/office/powerpoint/2010/main" val="785321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1485"/>
            <a:ext cx="7772400" cy="1468967"/>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CED0365-0D65-4032-85A6-BECCAB4E9A68}" type="datetimeFigureOut">
              <a:rPr lang="en-US" smtClean="0"/>
              <a:t>12/19/2019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3154975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ED0365-0D65-4032-85A6-BECCAB4E9A68}" type="datetimeFigureOut">
              <a:rPr lang="en-US" smtClean="0"/>
              <a:t>12/19/2019</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758521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5167"/>
            <a:ext cx="2057400" cy="585046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5167"/>
            <a:ext cx="6019800" cy="585046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ED0365-0D65-4032-85A6-BECCAB4E9A68}" type="datetimeFigureOut">
              <a:rPr lang="en-US" smtClean="0"/>
              <a:t>12/19/2019</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9887274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ver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3213597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Content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2397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lvl1pPr>
              <a:defRPr sz="4000"/>
            </a:lvl1pPr>
          </a:lstStyle>
          <a:p>
            <a:r>
              <a:rPr lang="en-US"/>
              <a:t>Click to edit Master title style</a:t>
            </a:r>
          </a:p>
        </p:txBody>
      </p:sp>
      <p:sp>
        <p:nvSpPr>
          <p:cNvPr id="3" name="Content Placeholder 2"/>
          <p:cNvSpPr>
            <a:spLocks noGrp="1"/>
          </p:cNvSpPr>
          <p:nvPr>
            <p:ph idx="1"/>
          </p:nvPr>
        </p:nvSpPr>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ED0365-0D65-4032-85A6-BECCAB4E9A68}" type="datetimeFigureOut">
              <a:rPr lang="en-US" smtClean="0"/>
              <a:t>12/19/2019</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130484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3133"/>
          </a:xfrm>
        </p:spPr>
        <p:txBody>
          <a:bodyPr anchor="t">
            <a:normAutofit/>
          </a:bodyPr>
          <a:lstStyle>
            <a:lvl1pPr algn="l">
              <a:defRPr sz="3200" b="1" cap="all"/>
            </a:lvl1pPr>
          </a:lstStyle>
          <a:p>
            <a:r>
              <a:rPr lang="en-US"/>
              <a:t>Click to edit Master title style</a:t>
            </a:r>
          </a:p>
        </p:txBody>
      </p:sp>
      <p:sp>
        <p:nvSpPr>
          <p:cNvPr id="3" name="Text Placeholder 2"/>
          <p:cNvSpPr>
            <a:spLocks noGrp="1"/>
          </p:cNvSpPr>
          <p:nvPr>
            <p:ph type="body" idx="1"/>
          </p:nvPr>
        </p:nvSpPr>
        <p:spPr>
          <a:xfrm>
            <a:off x="722313" y="2906185"/>
            <a:ext cx="7772400" cy="1500716"/>
          </a:xfrm>
        </p:spPr>
        <p:txBody>
          <a:bodyPr anchor="b">
            <a:normAutofit/>
          </a:bodyPr>
          <a:lstStyle>
            <a:lvl1pPr marL="0" indent="0">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ED0365-0D65-4032-85A6-BECCAB4E9A68}" type="datetimeFigureOut">
              <a:rPr lang="en-US" smtClean="0"/>
              <a:t>12/19/2019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46794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p>
        </p:txBody>
      </p:sp>
      <p:sp>
        <p:nvSpPr>
          <p:cNvPr id="3" name="Content Placeholder 2"/>
          <p:cNvSpPr>
            <a:spLocks noGrp="1"/>
          </p:cNvSpPr>
          <p:nvPr>
            <p:ph sz="half" idx="1"/>
          </p:nvPr>
        </p:nvSpPr>
        <p:spPr>
          <a:xfrm>
            <a:off x="457200" y="1600201"/>
            <a:ext cx="4038600" cy="4525433"/>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525433"/>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CED0365-0D65-4032-85A6-BECCAB4E9A68}" type="datetimeFigureOut">
              <a:rPr lang="en-US" smtClean="0"/>
              <a:t>12/19/2019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662538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4584"/>
            <a:ext cx="4040188" cy="64134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5934"/>
            <a:ext cx="4040188" cy="39497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4584"/>
            <a:ext cx="4041775" cy="64134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5934"/>
            <a:ext cx="4041775" cy="39497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CED0365-0D65-4032-85A6-BECCAB4E9A68}" type="datetimeFigureOut">
              <a:rPr lang="en-US" smtClean="0"/>
              <a:t>12/19/2019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2609332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p>
        </p:txBody>
      </p:sp>
      <p:sp>
        <p:nvSpPr>
          <p:cNvPr id="3" name="Date Placeholder 2"/>
          <p:cNvSpPr>
            <a:spLocks noGrp="1"/>
          </p:cNvSpPr>
          <p:nvPr>
            <p:ph type="dt" sz="half" idx="10"/>
          </p:nvPr>
        </p:nvSpPr>
        <p:spPr/>
        <p:txBody>
          <a:bodyPr/>
          <a:lstStyle/>
          <a:p>
            <a:fld id="{ACED0365-0D65-4032-85A6-BECCAB4E9A68}" type="datetimeFigureOut">
              <a:rPr lang="en-US" smtClean="0"/>
              <a:t>12/19/2019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900361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ED0365-0D65-4032-85A6-BECCAB4E9A68}" type="datetimeFigureOut">
              <a:rPr lang="en-US" smtClean="0"/>
              <a:t>12/19/2019</a:t>
            </a:fld>
            <a:endParaRPr lang="en-US"/>
          </a:p>
        </p:txBody>
      </p:sp>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877827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2"/>
            <a:ext cx="3008313" cy="1162049"/>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1"/>
            <a:ext cx="5111750" cy="585258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0"/>
            <a:ext cx="3008313" cy="469053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CED0365-0D65-4032-85A6-BECCAB4E9A68}" type="datetimeFigureOut">
              <a:rPr lang="en-US" smtClean="0"/>
              <a:t>12/19/2019</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829715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7267"/>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3833"/>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867"/>
            <a:ext cx="5486400" cy="80433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CED0365-0D65-4032-85A6-BECCAB4E9A68}" type="datetimeFigureOut">
              <a:rPr lang="en-US" smtClean="0"/>
              <a:t>12/19/2019</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044573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5167"/>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1"/>
            <a:ext cx="8229600" cy="452543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1"/>
            <a:ext cx="2133600" cy="366183"/>
          </a:xfrm>
          <a:prstGeom prst="rect">
            <a:avLst/>
          </a:prstGeom>
        </p:spPr>
        <p:txBody>
          <a:bodyPr vert="horz" lIns="91440" tIns="45720" rIns="91440" bIns="45720" rtlCol="0" anchor="ctr"/>
          <a:lstStyle>
            <a:lvl1pPr algn="l">
              <a:defRPr sz="1200">
                <a:solidFill>
                  <a:schemeClr val="tx1">
                    <a:tint val="75000"/>
                  </a:schemeClr>
                </a:solidFill>
              </a:defRPr>
            </a:lvl1pPr>
          </a:lstStyle>
          <a:p>
            <a:fld id="{ACED0365-0D65-4032-85A6-BECCAB4E9A68}" type="datetimeFigureOut">
              <a:rPr lang="en-US" smtClean="0"/>
              <a:t>12/19/2019</a:t>
            </a:fld>
            <a:endParaRPr lang="en-US"/>
          </a:p>
        </p:txBody>
      </p:sp>
      <p:sp>
        <p:nvSpPr>
          <p:cNvPr id="5" name="Footer Placeholder 4"/>
          <p:cNvSpPr>
            <a:spLocks noGrp="1"/>
          </p:cNvSpPr>
          <p:nvPr>
            <p:ph type="ftr" sz="quarter" idx="3"/>
          </p:nvPr>
        </p:nvSpPr>
        <p:spPr>
          <a:xfrm>
            <a:off x="3124200" y="6356351"/>
            <a:ext cx="2895600" cy="36618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6183"/>
          </a:xfrm>
          <a:prstGeom prst="rect">
            <a:avLst/>
          </a:prstGeom>
        </p:spPr>
        <p:txBody>
          <a:bodyPr vert="horz" lIns="91440" tIns="45720" rIns="91440" bIns="45720" rtlCol="0" anchor="ctr"/>
          <a:lstStyle>
            <a:lvl1pPr algn="r">
              <a:defRPr sz="1200">
                <a:solidFill>
                  <a:schemeClr val="tx1">
                    <a:tint val="75000"/>
                  </a:schemeClr>
                </a:solidFill>
              </a:defRPr>
            </a:lvl1pPr>
          </a:lstStyle>
          <a:p>
            <a:fld id="{A7754AA7-8025-408E-B296-E2B43FE08638}" type="slidenum">
              <a:rPr lang="en-US" smtClean="0"/>
              <a:t>‹#›</a:t>
            </a:fld>
            <a:endParaRPr lang="en-US"/>
          </a:p>
        </p:txBody>
      </p:sp>
      <p:sp>
        <p:nvSpPr>
          <p:cNvPr id="7" name="Rectangle 6"/>
          <p:cNvSpPr/>
          <p:nvPr/>
        </p:nvSpPr>
        <p:spPr>
          <a:xfrm>
            <a:off x="0" y="83126"/>
            <a:ext cx="9144000" cy="399473"/>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Date Placeholder 1"/>
          <p:cNvSpPr txBox="1">
            <a:spLocks/>
          </p:cNvSpPr>
          <p:nvPr/>
        </p:nvSpPr>
        <p:spPr>
          <a:xfrm>
            <a:off x="152400" y="117474"/>
            <a:ext cx="2133600" cy="365125"/>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a:t>December 19, 2019</a:t>
            </a:r>
          </a:p>
        </p:txBody>
      </p:sp>
      <p:sp>
        <p:nvSpPr>
          <p:cNvPr id="9" name="Slide Number Placeholder 3"/>
          <p:cNvSpPr txBox="1">
            <a:spLocks/>
          </p:cNvSpPr>
          <p:nvPr/>
        </p:nvSpPr>
        <p:spPr>
          <a:xfrm>
            <a:off x="8305800" y="117474"/>
            <a:ext cx="685800" cy="365125"/>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pPr/>
              <a:t>‹#›</a:t>
            </a:fld>
            <a:endParaRPr lang="en-US" sz="1200"/>
          </a:p>
        </p:txBody>
      </p:sp>
      <p:sp>
        <p:nvSpPr>
          <p:cNvPr id="10" name="Rectangle 9"/>
          <p:cNvSpPr/>
          <p:nvPr/>
        </p:nvSpPr>
        <p:spPr>
          <a:xfrm>
            <a:off x="0" y="-25400"/>
            <a:ext cx="9144000" cy="108525"/>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3" name="Picture 12">
            <a:extLst>
              <a:ext uri="{FF2B5EF4-FFF2-40B4-BE49-F238E27FC236}">
                <a16:creationId xmlns:a16="http://schemas.microsoft.com/office/drawing/2014/main" id="{83E657AF-8B33-4FB4-ACF9-D72FA59810AD}"/>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746803" y="5904849"/>
            <a:ext cx="2111794" cy="677984"/>
          </a:xfrm>
          <a:prstGeom prst="rect">
            <a:avLst/>
          </a:prstGeom>
        </p:spPr>
      </p:pic>
    </p:spTree>
    <p:extLst>
      <p:ext uri="{BB962C8B-B14F-4D97-AF65-F5344CB8AC3E}">
        <p14:creationId xmlns:p14="http://schemas.microsoft.com/office/powerpoint/2010/main" val="1638228045"/>
      </p:ext>
    </p:extLst>
  </p:cSld>
  <p:clrMap bg1="lt1" tx1="dk1" bg2="lt2" tx2="dk2" accent1="accent1" accent2="accent2" accent3="accent3" accent4="accent4" accent5="accent5" accent6="accent6" hlink="hlink" folHlink="folHlink"/>
  <p:sldLayoutIdLst>
    <p:sldLayoutId id="2147484526" r:id="rId1"/>
    <p:sldLayoutId id="2147484527" r:id="rId2"/>
    <p:sldLayoutId id="2147484528" r:id="rId3"/>
    <p:sldLayoutId id="2147484529" r:id="rId4"/>
    <p:sldLayoutId id="2147484530" r:id="rId5"/>
    <p:sldLayoutId id="2147484531" r:id="rId6"/>
    <p:sldLayoutId id="2147484532" r:id="rId7"/>
    <p:sldLayoutId id="2147484533" r:id="rId8"/>
    <p:sldLayoutId id="2147484534" r:id="rId9"/>
    <p:sldLayoutId id="2147484535" r:id="rId10"/>
    <p:sldLayoutId id="2147484536" r:id="rId11"/>
  </p:sldLayoutIdLst>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1"/>
            <a:ext cx="2133600" cy="366183"/>
          </a:xfrm>
          <a:prstGeom prst="rect">
            <a:avLst/>
          </a:prstGeom>
        </p:spPr>
        <p:txBody>
          <a:bodyPr vert="horz" lIns="91440" tIns="45720" rIns="91440" bIns="45720" rtlCol="0" anchor="ctr"/>
          <a:lstStyle>
            <a:lvl1pPr algn="l">
              <a:defRPr sz="1200">
                <a:solidFill>
                  <a:schemeClr val="tx1">
                    <a:tint val="75000"/>
                  </a:schemeClr>
                </a:solidFill>
              </a:defRPr>
            </a:lvl1pPr>
          </a:lstStyle>
          <a:p>
            <a:fld id="{9AE51E1D-7280-49D6-A2E2-CE63FE17EF16}" type="datetimeFigureOut">
              <a:rPr lang="en-US" smtClean="0"/>
              <a:t>12/19/2019</a:t>
            </a:fld>
            <a:endParaRPr lang="en-US"/>
          </a:p>
        </p:txBody>
      </p:sp>
      <p:sp>
        <p:nvSpPr>
          <p:cNvPr id="5" name="Footer Placeholder 4"/>
          <p:cNvSpPr>
            <a:spLocks noGrp="1"/>
          </p:cNvSpPr>
          <p:nvPr>
            <p:ph type="ftr" sz="quarter" idx="3"/>
          </p:nvPr>
        </p:nvSpPr>
        <p:spPr>
          <a:xfrm>
            <a:off x="3124200" y="6356351"/>
            <a:ext cx="2895600" cy="36618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6183"/>
          </a:xfrm>
          <a:prstGeom prst="rect">
            <a:avLst/>
          </a:prstGeom>
        </p:spPr>
        <p:txBody>
          <a:bodyPr vert="horz" lIns="91440" tIns="45720" rIns="91440" bIns="45720" rtlCol="0" anchor="ctr"/>
          <a:lstStyle>
            <a:lvl1pPr algn="r">
              <a:defRPr sz="1200">
                <a:solidFill>
                  <a:schemeClr val="tx1">
                    <a:tint val="75000"/>
                  </a:schemeClr>
                </a:solidFill>
              </a:defRPr>
            </a:lvl1pPr>
          </a:lstStyle>
          <a:p>
            <a:fld id="{8BACAC6D-BD82-4571-9E34-C1EFF11A946D}" type="slidenum">
              <a:rPr lang="en-US" smtClean="0"/>
              <a:t>‹#›</a:t>
            </a:fld>
            <a:endParaRPr lang="en-US"/>
          </a:p>
        </p:txBody>
      </p:sp>
      <p:sp>
        <p:nvSpPr>
          <p:cNvPr id="7" name="Rectangle 6"/>
          <p:cNvSpPr/>
          <p:nvPr userDrawn="1"/>
        </p:nvSpPr>
        <p:spPr>
          <a:xfrm>
            <a:off x="0" y="4953000"/>
            <a:ext cx="9144000" cy="19812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userDrawn="1"/>
        </p:nvSpPr>
        <p:spPr>
          <a:xfrm>
            <a:off x="0" y="4953000"/>
            <a:ext cx="9144000" cy="101600"/>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8">
            <a:extLst>
              <a:ext uri="{FF2B5EF4-FFF2-40B4-BE49-F238E27FC236}">
                <a16:creationId xmlns:a16="http://schemas.microsoft.com/office/drawing/2014/main" id="{8DCFEC41-9F53-40CE-B27D-043DF3BB7A1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7603" y="436022"/>
            <a:ext cx="2991825" cy="960515"/>
          </a:xfrm>
          <a:prstGeom prst="rect">
            <a:avLst/>
          </a:prstGeom>
        </p:spPr>
      </p:pic>
    </p:spTree>
    <p:extLst>
      <p:ext uri="{BB962C8B-B14F-4D97-AF65-F5344CB8AC3E}">
        <p14:creationId xmlns:p14="http://schemas.microsoft.com/office/powerpoint/2010/main" val="2242342052"/>
      </p:ext>
    </p:extLst>
  </p:cSld>
  <p:clrMap bg1="lt1" tx1="dk1" bg2="lt2" tx2="dk2" accent1="accent1" accent2="accent2" accent3="accent3" accent4="accent4" accent5="accent5" accent6="accent6" hlink="hlink" folHlink="folHlink"/>
  <p:sldLayoutIdLst>
    <p:sldLayoutId id="2147484543"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83127"/>
            <a:ext cx="9144000" cy="399473"/>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4" name="Slide Number Placeholder 3"/>
          <p:cNvSpPr txBox="1">
            <a:spLocks/>
          </p:cNvSpPr>
          <p:nvPr userDrawn="1"/>
        </p:nvSpPr>
        <p:spPr>
          <a:xfrm>
            <a:off x="8305800" y="117475"/>
            <a:ext cx="685800" cy="365125"/>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pPr/>
              <a:t>‹#›</a:t>
            </a:fld>
            <a:endParaRPr lang="en-US" sz="1200"/>
          </a:p>
        </p:txBody>
      </p:sp>
      <p:sp>
        <p:nvSpPr>
          <p:cNvPr id="25" name="Rectangle 24"/>
          <p:cNvSpPr/>
          <p:nvPr userDrawn="1"/>
        </p:nvSpPr>
        <p:spPr>
          <a:xfrm>
            <a:off x="0" y="-25399"/>
            <a:ext cx="9144000" cy="108525"/>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913906362"/>
      </p:ext>
    </p:extLst>
  </p:cSld>
  <p:clrMap bg1="lt1" tx1="dk1" bg2="lt2" tx2="dk2" accent1="accent1" accent2="accent2" accent3="accent3" accent4="accent4" accent5="accent5" accent6="accent6" hlink="hlink" folHlink="folHlink"/>
  <p:sldLayoutIdLst>
    <p:sldLayoutId id="2147484545" r:id="rId1"/>
  </p:sldLayoutIdLst>
  <p:hf hdr="0" ftr="0"/>
  <p:txStyles>
    <p:titleStyle>
      <a:lvl1pPr algn="ctr" defTabSz="914378" rtl="0" eaLnBrk="1" latinLnBrk="0" hangingPunct="1">
        <a:spcBef>
          <a:spcPct val="0"/>
        </a:spcBef>
        <a:buNone/>
        <a:defRPr sz="4400" kern="1200">
          <a:solidFill>
            <a:schemeClr val="tx1"/>
          </a:solidFill>
          <a:latin typeface="+mj-lt"/>
          <a:ea typeface="+mj-ea"/>
          <a:cs typeface="+mj-cs"/>
        </a:defRPr>
      </a:lvl1pPr>
    </p:titleStyle>
    <p:bodyStyle>
      <a:lvl1pPr marL="342892" indent="-342892" algn="l" defTabSz="914378"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31" indent="-285743" algn="l" defTabSz="914378"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2972" indent="-228594" algn="l" defTabSz="914378"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160" indent="-228594" algn="l" defTabSz="914378"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348" indent="-228594" algn="l" defTabSz="914378"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10.png"/><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9.xml"/><Relationship Id="rId1" Type="http://schemas.openxmlformats.org/officeDocument/2006/relationships/slideLayout" Target="../slideLayouts/slideLayout7.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2.xml.rels><?xml version="1.0" encoding="UTF-8" standalone="yes"?>
<Relationships xmlns="http://schemas.openxmlformats.org/package/2006/relationships"><Relationship Id="rId3" Type="http://schemas.openxmlformats.org/officeDocument/2006/relationships/hyperlink" Target="mailto:RFPCoordinator@dasny.org"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18" Type="http://schemas.openxmlformats.org/officeDocument/2006/relationships/diagramData" Target="../diagrams/data4.xml"/><Relationship Id="rId3" Type="http://schemas.openxmlformats.org/officeDocument/2006/relationships/diagramData" Target="../diagrams/data1.xml"/><Relationship Id="rId21" Type="http://schemas.openxmlformats.org/officeDocument/2006/relationships/diagramColors" Target="../diagrams/colors4.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 Type="http://schemas.openxmlformats.org/officeDocument/2006/relationships/notesSlide" Target="../notesSlides/notesSlide5.xml"/><Relationship Id="rId16" Type="http://schemas.openxmlformats.org/officeDocument/2006/relationships/diagramColors" Target="../diagrams/colors3.xml"/><Relationship Id="rId20" Type="http://schemas.openxmlformats.org/officeDocument/2006/relationships/diagramQuickStyle" Target="../diagrams/quickStyle4.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10" Type="http://schemas.openxmlformats.org/officeDocument/2006/relationships/diagramQuickStyle" Target="../diagrams/quickStyle2.xml"/><Relationship Id="rId19" Type="http://schemas.openxmlformats.org/officeDocument/2006/relationships/diagramLayout" Target="../diagrams/layout4.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 Id="rId22" Type="http://schemas.microsoft.com/office/2007/relationships/diagramDrawing" Target="../diagrams/drawing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13.xml"/><Relationship Id="rId5" Type="http://schemas.openxmlformats.org/officeDocument/2006/relationships/image" Target="../media/image7.emf"/><Relationship Id="rId4" Type="http://schemas.openxmlformats.org/officeDocument/2006/relationships/image" Target="../media/image6.emf"/></Relationships>
</file>

<file path=ppt/slides/_rels/slide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8.xml"/><Relationship Id="rId1" Type="http://schemas.openxmlformats.org/officeDocument/2006/relationships/slideLayout" Target="../slideLayouts/slideLayout13.xml"/><Relationship Id="rId4" Type="http://schemas.openxmlformats.org/officeDocument/2006/relationships/image" Target="../media/image9.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385483" y="2164977"/>
            <a:ext cx="7696200" cy="707886"/>
          </a:xfrm>
          <a:prstGeom prst="rect">
            <a:avLst/>
          </a:prstGeom>
          <a:noFill/>
          <a:ln>
            <a:noFill/>
          </a:ln>
        </p:spPr>
        <p:txBody>
          <a:bodyPr wrap="square" rtlCol="0">
            <a:spAutoFit/>
          </a:bodyPr>
          <a:lstStyle/>
          <a:p>
            <a:r>
              <a:rPr lang="en-US" sz="4000" b="1">
                <a:solidFill>
                  <a:srgbClr val="002D73"/>
                </a:solidFill>
                <a:latin typeface="Arial" panose="020B0604020202020204" pitchFamily="34" charset="0"/>
                <a:cs typeface="Arial" panose="020B0604020202020204" pitchFamily="34" charset="0"/>
              </a:rPr>
              <a:t>Banking &amp; Custodial Services</a:t>
            </a:r>
          </a:p>
        </p:txBody>
      </p:sp>
      <p:sp>
        <p:nvSpPr>
          <p:cNvPr id="7" name="TextBox 6"/>
          <p:cNvSpPr txBox="1"/>
          <p:nvPr/>
        </p:nvSpPr>
        <p:spPr>
          <a:xfrm>
            <a:off x="385483" y="2906378"/>
            <a:ext cx="5791200" cy="553998"/>
          </a:xfrm>
          <a:prstGeom prst="rect">
            <a:avLst/>
          </a:prstGeom>
          <a:noFill/>
          <a:ln>
            <a:noFill/>
          </a:ln>
        </p:spPr>
        <p:txBody>
          <a:bodyPr wrap="square" rtlCol="0">
            <a:spAutoFit/>
          </a:bodyPr>
          <a:lstStyle/>
          <a:p>
            <a:r>
              <a:rPr lang="en-US" sz="3000" b="1">
                <a:solidFill>
                  <a:srgbClr val="007681"/>
                </a:solidFill>
                <a:cs typeface="Arial" panose="020B0604020202020204" pitchFamily="34" charset="0"/>
              </a:rPr>
              <a:t>Informational Session</a:t>
            </a:r>
          </a:p>
        </p:txBody>
      </p:sp>
      <p:sp>
        <p:nvSpPr>
          <p:cNvPr id="4" name="Date Placeholder 1"/>
          <p:cNvSpPr txBox="1">
            <a:spLocks/>
          </p:cNvSpPr>
          <p:nvPr/>
        </p:nvSpPr>
        <p:spPr>
          <a:xfrm>
            <a:off x="533400" y="5410200"/>
            <a:ext cx="21336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a:solidFill>
                  <a:prstClr val="white"/>
                </a:solidFill>
              </a:rPr>
              <a:t>December 19, 2019</a:t>
            </a:r>
          </a:p>
          <a:p>
            <a:r>
              <a:rPr lang="en-US" sz="1400">
                <a:solidFill>
                  <a:prstClr val="white"/>
                </a:solidFill>
              </a:rPr>
              <a:t>	</a:t>
            </a:r>
          </a:p>
        </p:txBody>
      </p:sp>
    </p:spTree>
    <p:extLst>
      <p:ext uri="{BB962C8B-B14F-4D97-AF65-F5344CB8AC3E}">
        <p14:creationId xmlns:p14="http://schemas.microsoft.com/office/powerpoint/2010/main" val="206780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571500"/>
            <a:ext cx="8229600" cy="797984"/>
          </a:xfrm>
        </p:spPr>
        <p:txBody>
          <a:bodyPr>
            <a:normAutofit fontScale="90000"/>
          </a:bodyPr>
          <a:lstStyle/>
          <a:p>
            <a:r>
              <a:rPr lang="en-US" sz="3000" b="1">
                <a:solidFill>
                  <a:srgbClr val="002D73"/>
                </a:solidFill>
              </a:rPr>
              <a:t>Payment Coordination </a:t>
            </a:r>
            <a:br>
              <a:rPr lang="en-US" sz="3000" b="1">
                <a:solidFill>
                  <a:srgbClr val="002D73"/>
                </a:solidFill>
              </a:rPr>
            </a:br>
            <a:endParaRPr lang="en-US" sz="1800" b="1" i="1">
              <a:solidFill>
                <a:srgbClr val="002D73"/>
              </a:solidFill>
            </a:endParaRPr>
          </a:p>
        </p:txBody>
      </p:sp>
      <p:sp>
        <p:nvSpPr>
          <p:cNvPr id="5" name="Content Placeholder 4"/>
          <p:cNvSpPr>
            <a:spLocks noGrp="1"/>
          </p:cNvSpPr>
          <p:nvPr>
            <p:ph idx="1"/>
          </p:nvPr>
        </p:nvSpPr>
        <p:spPr>
          <a:xfrm>
            <a:off x="457199" y="1600201"/>
            <a:ext cx="8471647" cy="3135701"/>
          </a:xfrm>
        </p:spPr>
        <p:txBody>
          <a:bodyPr vert="horz" lIns="91440" tIns="45720" rIns="91440" bIns="45720" rtlCol="0" anchor="t">
            <a:normAutofit/>
          </a:bodyPr>
          <a:lstStyle/>
          <a:p>
            <a:pPr>
              <a:spcAft>
                <a:spcPts val="600"/>
              </a:spcAft>
              <a:buFont typeface="+mj-lt"/>
              <a:buAutoNum type="arabicParenR"/>
            </a:pPr>
            <a:r>
              <a:rPr lang="en-US" sz="1600">
                <a:solidFill>
                  <a:srgbClr val="002D73"/>
                </a:solidFill>
              </a:rPr>
              <a:t>DASNY currently uses an in-house built excel spreadsheet for payment coordination.</a:t>
            </a:r>
          </a:p>
          <a:p>
            <a:pPr>
              <a:spcAft>
                <a:spcPts val="600"/>
              </a:spcAft>
              <a:buFont typeface="+mj-lt"/>
              <a:buAutoNum type="arabicParenR"/>
            </a:pPr>
            <a:r>
              <a:rPr lang="en-US" sz="1600">
                <a:solidFill>
                  <a:srgbClr val="002D73"/>
                </a:solidFill>
              </a:rPr>
              <a:t>Cash balances are maintained and updated manually within this spreadsheet.</a:t>
            </a:r>
          </a:p>
          <a:p>
            <a:pPr>
              <a:spcAft>
                <a:spcPts val="600"/>
              </a:spcAft>
              <a:buFont typeface="+mj-lt"/>
              <a:buAutoNum type="arabicParenR"/>
            </a:pPr>
            <a:r>
              <a:rPr lang="en-US" sz="1600">
                <a:solidFill>
                  <a:srgbClr val="002D73"/>
                </a:solidFill>
              </a:rPr>
              <a:t>Income projection reports are run from the FIS SunGard investment system identifying upcoming maturities and interest payments. The total receipt amounts are input manually into this excel spreadsheet.</a:t>
            </a:r>
          </a:p>
          <a:p>
            <a:pPr>
              <a:spcAft>
                <a:spcPts val="600"/>
              </a:spcAft>
              <a:buFont typeface="+mj-lt"/>
              <a:buAutoNum type="arabicParenR"/>
            </a:pPr>
            <a:r>
              <a:rPr lang="en-US" sz="1600">
                <a:solidFill>
                  <a:srgbClr val="002D73"/>
                </a:solidFill>
              </a:rPr>
              <a:t>AP's funding requirements are downloaded from JD Edwards into the excel spreadsheet and a program is run to populate the excel spreadsheet.</a:t>
            </a:r>
          </a:p>
          <a:p>
            <a:pPr>
              <a:spcAft>
                <a:spcPts val="600"/>
              </a:spcAft>
              <a:buFont typeface="+mj-lt"/>
              <a:buAutoNum type="arabicParenR"/>
            </a:pPr>
            <a:r>
              <a:rPr lang="en-US" sz="1600">
                <a:solidFill>
                  <a:srgbClr val="002D73"/>
                </a:solidFill>
              </a:rPr>
              <a:t>Beginning Cash Balance + Maturities and interest – funding requirements = </a:t>
            </a:r>
            <a:br>
              <a:rPr lang="en-US" sz="1600">
                <a:solidFill>
                  <a:srgbClr val="002D73"/>
                </a:solidFill>
              </a:rPr>
            </a:br>
            <a:r>
              <a:rPr lang="en-US" sz="1600">
                <a:solidFill>
                  <a:srgbClr val="002D73"/>
                </a:solidFill>
              </a:rPr>
              <a:t>(+) Net reinvestment or (-) Net liquidation required.</a:t>
            </a:r>
          </a:p>
        </p:txBody>
      </p:sp>
    </p:spTree>
    <p:extLst>
      <p:ext uri="{BB962C8B-B14F-4D97-AF65-F5344CB8AC3E}">
        <p14:creationId xmlns:p14="http://schemas.microsoft.com/office/powerpoint/2010/main" val="2312799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4294967295"/>
          </p:nvPr>
        </p:nvSpPr>
        <p:spPr>
          <a:xfrm>
            <a:off x="0" y="5867400"/>
            <a:ext cx="7772400" cy="762000"/>
          </a:xfrm>
          <a:prstGeom prst="rect">
            <a:avLst/>
          </a:prstGeom>
        </p:spPr>
        <p:txBody>
          <a:bodyPr vert="horz" lIns="91440" tIns="45720" rIns="91440" bIns="45720" rtlCol="0" anchor="t">
            <a:normAutofit/>
          </a:bodyPr>
          <a:lstStyle/>
          <a:p>
            <a:pPr algn="l"/>
            <a:endParaRPr lang="en-US" sz="900"/>
          </a:p>
          <a:p>
            <a:pPr marL="342900" indent="-342900" algn="l">
              <a:buFont typeface="Arial" pitchFamily="34" charset="0"/>
              <a:buChar char="•"/>
            </a:pPr>
            <a:endParaRPr lang="en-US" sz="900"/>
          </a:p>
          <a:p>
            <a:pPr algn="l"/>
            <a:endParaRPr lang="en-US" sz="900"/>
          </a:p>
        </p:txBody>
      </p:sp>
      <p:sp>
        <p:nvSpPr>
          <p:cNvPr id="6" name="TextBox 5"/>
          <p:cNvSpPr txBox="1"/>
          <p:nvPr/>
        </p:nvSpPr>
        <p:spPr>
          <a:xfrm>
            <a:off x="142325" y="2168729"/>
            <a:ext cx="2458550" cy="369332"/>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en-US" b="1">
                <a:solidFill>
                  <a:srgbClr val="002D73"/>
                </a:solidFill>
                <a:latin typeface="Arial" panose="020B0604020202020204" pitchFamily="34" charset="0"/>
                <a:cs typeface="Arial" panose="020B0604020202020204" pitchFamily="34" charset="0"/>
              </a:rPr>
              <a:t>Trustee Accounts</a:t>
            </a:r>
          </a:p>
        </p:txBody>
      </p:sp>
      <p:sp>
        <p:nvSpPr>
          <p:cNvPr id="7" name="TextBox 6"/>
          <p:cNvSpPr txBox="1"/>
          <p:nvPr/>
        </p:nvSpPr>
        <p:spPr>
          <a:xfrm>
            <a:off x="3285585" y="2168729"/>
            <a:ext cx="4486815" cy="369332"/>
          </a:xfrm>
          <a:prstGeom prst="rect">
            <a:avLst/>
          </a:prstGeom>
        </p:spPr>
        <p:style>
          <a:lnRef idx="1">
            <a:schemeClr val="dk1"/>
          </a:lnRef>
          <a:fillRef idx="2">
            <a:schemeClr val="dk1"/>
          </a:fillRef>
          <a:effectRef idx="1">
            <a:schemeClr val="dk1"/>
          </a:effectRef>
          <a:fontRef idx="minor">
            <a:schemeClr val="dk1"/>
          </a:fontRef>
        </p:style>
        <p:txBody>
          <a:bodyPr wrap="square" rtlCol="0" anchor="t">
            <a:spAutoFit/>
          </a:bodyPr>
          <a:lstStyle/>
          <a:p>
            <a:pPr algn="ctr"/>
            <a:r>
              <a:rPr lang="en-US" b="1">
                <a:solidFill>
                  <a:srgbClr val="002D73"/>
                </a:solidFill>
                <a:latin typeface="Arial" panose="020B0604020202020204" pitchFamily="34" charset="0"/>
                <a:cs typeface="Arial" panose="020B0604020202020204" pitchFamily="34" charset="0"/>
              </a:rPr>
              <a:t>Custodial Accounts</a:t>
            </a:r>
          </a:p>
        </p:txBody>
      </p:sp>
      <p:sp>
        <p:nvSpPr>
          <p:cNvPr id="9" name="TextBox 8"/>
          <p:cNvSpPr txBox="1"/>
          <p:nvPr/>
        </p:nvSpPr>
        <p:spPr>
          <a:xfrm>
            <a:off x="380589" y="2833255"/>
            <a:ext cx="3259082" cy="1415772"/>
          </a:xfrm>
          <a:prstGeom prst="rect">
            <a:avLst/>
          </a:prstGeom>
          <a:noFill/>
        </p:spPr>
        <p:txBody>
          <a:bodyPr wrap="square" rtlCol="0" anchor="t">
            <a:spAutoFit/>
          </a:bodyPr>
          <a:lstStyle/>
          <a:p>
            <a:r>
              <a:rPr lang="en-US" sz="1600" b="1">
                <a:solidFill>
                  <a:srgbClr val="007681"/>
                </a:solidFill>
                <a:latin typeface="Arial" panose="020B0604020202020204" pitchFamily="34" charset="0"/>
                <a:cs typeface="Arial" panose="020B0604020202020204" pitchFamily="34" charset="0"/>
              </a:rPr>
              <a:t>Bond Proceeds:</a:t>
            </a:r>
          </a:p>
          <a:p>
            <a:pPr marL="285750" indent="-285750">
              <a:buFont typeface="Arial" pitchFamily="34" charset="0"/>
              <a:buChar char="•"/>
            </a:pPr>
            <a:r>
              <a:rPr lang="en-US" sz="1400">
                <a:solidFill>
                  <a:srgbClr val="002D73"/>
                </a:solidFill>
                <a:latin typeface="Arial" panose="020B0604020202020204" pitchFamily="34" charset="0"/>
                <a:cs typeface="Arial" panose="020B0604020202020204" pitchFamily="34" charset="0"/>
              </a:rPr>
              <a:t>Private Institutions</a:t>
            </a:r>
          </a:p>
          <a:p>
            <a:pPr marL="285750" indent="-285750">
              <a:buFont typeface="Arial" pitchFamily="34" charset="0"/>
              <a:buChar char="•"/>
            </a:pPr>
            <a:r>
              <a:rPr lang="en-US" sz="1400">
                <a:solidFill>
                  <a:srgbClr val="002D73"/>
                </a:solidFill>
                <a:latin typeface="Arial" panose="020B0604020202020204" pitchFamily="34" charset="0"/>
                <a:cs typeface="Arial" panose="020B0604020202020204" pitchFamily="34" charset="0"/>
              </a:rPr>
              <a:t>Certain Government Programs</a:t>
            </a:r>
          </a:p>
          <a:p>
            <a:pPr marL="742950" lvl="1" indent="-285750">
              <a:buFont typeface="Courier New" pitchFamily="49" charset="0"/>
              <a:buChar char="o"/>
            </a:pPr>
            <a:r>
              <a:rPr lang="en-US" sz="1400">
                <a:solidFill>
                  <a:srgbClr val="002D73"/>
                </a:solidFill>
                <a:latin typeface="Arial" panose="020B0604020202020204" pitchFamily="34" charset="0"/>
                <a:cs typeface="Arial" panose="020B0604020202020204" pitchFamily="34" charset="0"/>
              </a:rPr>
              <a:t>Public School Districts</a:t>
            </a:r>
          </a:p>
          <a:p>
            <a:pPr marL="742950" lvl="1" indent="-285750">
              <a:buFont typeface="Courier New" pitchFamily="49" charset="0"/>
              <a:buChar char="o"/>
            </a:pPr>
            <a:r>
              <a:rPr lang="en-US" sz="1400">
                <a:solidFill>
                  <a:srgbClr val="002D73"/>
                </a:solidFill>
                <a:latin typeface="Arial" panose="020B0604020202020204" pitchFamily="34" charset="0"/>
                <a:cs typeface="Arial" panose="020B0604020202020204" pitchFamily="34" charset="0"/>
              </a:rPr>
              <a:t>Special Acts School Districts</a:t>
            </a:r>
          </a:p>
          <a:p>
            <a:pPr marL="742950" lvl="1" indent="-285750">
              <a:buFont typeface="Courier New" pitchFamily="49" charset="0"/>
              <a:buChar char="o"/>
            </a:pPr>
            <a:r>
              <a:rPr lang="en-US" sz="1400">
                <a:solidFill>
                  <a:srgbClr val="002D73"/>
                </a:solidFill>
                <a:latin typeface="Arial" panose="020B0604020202020204" pitchFamily="34" charset="0"/>
                <a:cs typeface="Arial" panose="020B0604020202020204" pitchFamily="34" charset="0"/>
              </a:rPr>
              <a:t>BOCES</a:t>
            </a:r>
          </a:p>
        </p:txBody>
      </p:sp>
      <p:sp>
        <p:nvSpPr>
          <p:cNvPr id="10" name="TextBox 9"/>
          <p:cNvSpPr txBox="1"/>
          <p:nvPr/>
        </p:nvSpPr>
        <p:spPr>
          <a:xfrm>
            <a:off x="3415143" y="2833255"/>
            <a:ext cx="2618511" cy="2077492"/>
          </a:xfrm>
          <a:prstGeom prst="rect">
            <a:avLst/>
          </a:prstGeom>
          <a:noFill/>
        </p:spPr>
        <p:txBody>
          <a:bodyPr wrap="square" rtlCol="0" anchor="t">
            <a:spAutoFit/>
          </a:bodyPr>
          <a:lstStyle/>
          <a:p>
            <a:r>
              <a:rPr lang="en-US" sz="1600" b="1">
                <a:solidFill>
                  <a:srgbClr val="007681"/>
                </a:solidFill>
                <a:latin typeface="Arial" panose="020B0604020202020204" pitchFamily="34" charset="0"/>
                <a:cs typeface="Arial" panose="020B0604020202020204" pitchFamily="34" charset="0"/>
              </a:rPr>
              <a:t>Bond Proceeds:</a:t>
            </a:r>
          </a:p>
          <a:p>
            <a:pPr marL="285750" indent="-285750">
              <a:buFont typeface="Arial" pitchFamily="34" charset="0"/>
              <a:buChar char="•"/>
            </a:pPr>
            <a:r>
              <a:rPr lang="en-US" sz="1400">
                <a:solidFill>
                  <a:srgbClr val="002D73"/>
                </a:solidFill>
                <a:latin typeface="Arial" panose="020B0604020202020204" pitchFamily="34" charset="0"/>
                <a:cs typeface="Arial" panose="020B0604020202020204" pitchFamily="34" charset="0"/>
              </a:rPr>
              <a:t>Government entities</a:t>
            </a:r>
          </a:p>
          <a:p>
            <a:pPr marL="742950" lvl="1" indent="-285750">
              <a:buFont typeface="Courier New" pitchFamily="49" charset="0"/>
              <a:buChar char="o"/>
            </a:pPr>
            <a:r>
              <a:rPr lang="en-US" sz="1400">
                <a:solidFill>
                  <a:srgbClr val="002D73"/>
                </a:solidFill>
                <a:latin typeface="Arial" panose="020B0604020202020204" pitchFamily="34" charset="0"/>
                <a:cs typeface="Arial" panose="020B0604020202020204" pitchFamily="34" charset="0"/>
              </a:rPr>
              <a:t>Grant Programs</a:t>
            </a:r>
          </a:p>
          <a:p>
            <a:pPr marL="742950" lvl="1" indent="-285750">
              <a:buFont typeface="Courier New" pitchFamily="49" charset="0"/>
              <a:buChar char="o"/>
            </a:pPr>
            <a:r>
              <a:rPr lang="en-US" sz="1400">
                <a:solidFill>
                  <a:srgbClr val="002D73"/>
                </a:solidFill>
                <a:latin typeface="Arial" panose="020B0604020202020204" pitchFamily="34" charset="0"/>
                <a:cs typeface="Arial" panose="020B0604020202020204" pitchFamily="34" charset="0"/>
              </a:rPr>
              <a:t>NYS Agencies</a:t>
            </a:r>
          </a:p>
          <a:p>
            <a:pPr marL="742950" lvl="1" indent="-285750">
              <a:buFont typeface="Courier New" pitchFamily="49" charset="0"/>
              <a:buChar char="o"/>
            </a:pPr>
            <a:r>
              <a:rPr lang="en-US" sz="1400">
                <a:solidFill>
                  <a:srgbClr val="002D73"/>
                </a:solidFill>
                <a:latin typeface="Arial" panose="020B0604020202020204" pitchFamily="34" charset="0"/>
                <a:cs typeface="Arial" panose="020B0604020202020204" pitchFamily="34" charset="0"/>
              </a:rPr>
              <a:t>SUNY Ed, Dorms</a:t>
            </a:r>
          </a:p>
          <a:p>
            <a:pPr marL="742950" lvl="1" indent="-285750">
              <a:buFont typeface="Courier New" pitchFamily="49" charset="0"/>
              <a:buChar char="o"/>
            </a:pPr>
            <a:r>
              <a:rPr lang="en-US" sz="1400">
                <a:solidFill>
                  <a:srgbClr val="002D73"/>
                </a:solidFill>
                <a:latin typeface="Arial" panose="020B0604020202020204" pitchFamily="34" charset="0"/>
                <a:cs typeface="Arial" panose="020B0604020202020204" pitchFamily="34" charset="0"/>
              </a:rPr>
              <a:t>CUNY</a:t>
            </a:r>
          </a:p>
          <a:p>
            <a:pPr marL="742950" lvl="1" indent="-285750">
              <a:buFont typeface="Courier New" pitchFamily="49" charset="0"/>
              <a:buChar char="o"/>
            </a:pPr>
            <a:r>
              <a:rPr lang="en-US" sz="1400">
                <a:solidFill>
                  <a:srgbClr val="002D73"/>
                </a:solidFill>
                <a:latin typeface="Arial" panose="020B0604020202020204" pitchFamily="34" charset="0"/>
                <a:cs typeface="Arial" panose="020B0604020202020204" pitchFamily="34" charset="0"/>
              </a:rPr>
              <a:t>Upstate Community Colleges</a:t>
            </a:r>
          </a:p>
          <a:p>
            <a:endParaRPr lang="en-US" sz="1500" b="1">
              <a:solidFill>
                <a:srgbClr val="0070C0"/>
              </a:solidFill>
              <a:cs typeface="Calibri"/>
            </a:endParaRPr>
          </a:p>
        </p:txBody>
      </p:sp>
      <p:sp>
        <p:nvSpPr>
          <p:cNvPr id="11" name="TextBox 10"/>
          <p:cNvSpPr txBox="1"/>
          <p:nvPr/>
        </p:nvSpPr>
        <p:spPr>
          <a:xfrm>
            <a:off x="6033654" y="2847110"/>
            <a:ext cx="3621334" cy="1877437"/>
          </a:xfrm>
          <a:prstGeom prst="rect">
            <a:avLst/>
          </a:prstGeom>
          <a:noFill/>
        </p:spPr>
        <p:txBody>
          <a:bodyPr wrap="square" rtlCol="0" anchor="t">
            <a:spAutoFit/>
          </a:bodyPr>
          <a:lstStyle/>
          <a:p>
            <a:r>
              <a:rPr lang="en-US" sz="1600" b="1">
                <a:solidFill>
                  <a:srgbClr val="007681"/>
                </a:solidFill>
                <a:latin typeface="Arial" panose="020B0604020202020204" pitchFamily="34" charset="0"/>
                <a:cs typeface="Arial" panose="020B0604020202020204" pitchFamily="34" charset="0"/>
              </a:rPr>
              <a:t>Operating Funds:</a:t>
            </a:r>
          </a:p>
          <a:p>
            <a:pPr marL="285750" indent="-285750">
              <a:buFont typeface="Arial" pitchFamily="34" charset="0"/>
              <a:buChar char="•"/>
            </a:pPr>
            <a:r>
              <a:rPr lang="en-US" sz="1400">
                <a:solidFill>
                  <a:srgbClr val="002D73"/>
                </a:solidFill>
                <a:latin typeface="Arial" panose="020B0604020202020204" pitchFamily="34" charset="0"/>
                <a:cs typeface="Arial" panose="020B0604020202020204" pitchFamily="34" charset="0"/>
              </a:rPr>
              <a:t>DASNY General Operating Fund</a:t>
            </a:r>
          </a:p>
          <a:p>
            <a:pPr marL="285750" indent="-285750">
              <a:buFont typeface="Arial" pitchFamily="34" charset="0"/>
              <a:buChar char="•"/>
            </a:pPr>
            <a:r>
              <a:rPr lang="en-US" sz="1400">
                <a:solidFill>
                  <a:srgbClr val="002D73"/>
                </a:solidFill>
                <a:latin typeface="Arial" panose="020B0604020202020204" pitchFamily="34" charset="0"/>
                <a:cs typeface="Arial" panose="020B0604020202020204" pitchFamily="34" charset="0"/>
              </a:rPr>
              <a:t>Program Operating Funds</a:t>
            </a:r>
          </a:p>
          <a:p>
            <a:pPr marL="285750" indent="-285750">
              <a:buFont typeface="Arial" pitchFamily="34" charset="0"/>
              <a:buChar char="•"/>
            </a:pPr>
            <a:r>
              <a:rPr lang="en-US" sz="1400">
                <a:solidFill>
                  <a:srgbClr val="002D73"/>
                </a:solidFill>
                <a:latin typeface="Arial" panose="020B0604020202020204" pitchFamily="34" charset="0"/>
                <a:cs typeface="Arial" panose="020B0604020202020204" pitchFamily="34" charset="0"/>
              </a:rPr>
              <a:t>HCR Pool</a:t>
            </a:r>
          </a:p>
          <a:p>
            <a:pPr marL="285750" indent="-285750">
              <a:buFont typeface="Arial" pitchFamily="34" charset="0"/>
              <a:buChar char="•"/>
            </a:pPr>
            <a:endParaRPr lang="en-US" sz="1400">
              <a:solidFill>
                <a:srgbClr val="002D73"/>
              </a:solidFill>
              <a:latin typeface="Arial" panose="020B0604020202020204" pitchFamily="34" charset="0"/>
              <a:cs typeface="Arial" panose="020B0604020202020204" pitchFamily="34" charset="0"/>
            </a:endParaRPr>
          </a:p>
          <a:p>
            <a:r>
              <a:rPr lang="en-US" sz="1600" b="1">
                <a:solidFill>
                  <a:srgbClr val="007681"/>
                </a:solidFill>
                <a:latin typeface="Arial" panose="020B0604020202020204" pitchFamily="34" charset="0"/>
                <a:cs typeface="Arial" panose="020B0604020202020204" pitchFamily="34" charset="0"/>
              </a:rPr>
              <a:t>Other Funds:</a:t>
            </a:r>
          </a:p>
          <a:p>
            <a:pPr marL="285750" indent="-285750">
              <a:buFont typeface="Arial,Sans-Serif" pitchFamily="34" charset="0"/>
              <a:buChar char="•"/>
            </a:pPr>
            <a:r>
              <a:rPr lang="en-US" sz="1400">
                <a:solidFill>
                  <a:srgbClr val="002D73"/>
                </a:solidFill>
                <a:latin typeface="Arial" panose="020B0604020202020204" pitchFamily="34" charset="0"/>
                <a:ea typeface="+mn-lt"/>
                <a:cs typeface="Arial" panose="020B0604020202020204" pitchFamily="34" charset="0"/>
              </a:rPr>
              <a:t>Rehab Projects</a:t>
            </a:r>
          </a:p>
          <a:p>
            <a:pPr marL="285750" indent="-285750">
              <a:buFont typeface="Arial,Sans-Serif" pitchFamily="34" charset="0"/>
              <a:buChar char="•"/>
            </a:pPr>
            <a:r>
              <a:rPr lang="en-US" sz="1400">
                <a:solidFill>
                  <a:srgbClr val="002D73"/>
                </a:solidFill>
                <a:latin typeface="Arial" panose="020B0604020202020204" pitchFamily="34" charset="0"/>
                <a:ea typeface="+mn-lt"/>
                <a:cs typeface="Arial" panose="020B0604020202020204" pitchFamily="34" charset="0"/>
              </a:rPr>
              <a:t>NYS Advances for Grants</a:t>
            </a:r>
            <a:endParaRPr lang="en-US" sz="1400">
              <a:solidFill>
                <a:srgbClr val="002D73"/>
              </a:solidFill>
              <a:latin typeface="Arial" panose="020B0604020202020204" pitchFamily="34" charset="0"/>
              <a:cs typeface="Arial" panose="020B0604020202020204" pitchFamily="34" charset="0"/>
            </a:endParaRPr>
          </a:p>
        </p:txBody>
      </p:sp>
      <p:sp>
        <p:nvSpPr>
          <p:cNvPr id="12" name="Title 3">
            <a:extLst>
              <a:ext uri="{FF2B5EF4-FFF2-40B4-BE49-F238E27FC236}">
                <a16:creationId xmlns:a16="http://schemas.microsoft.com/office/drawing/2014/main" id="{5186F6C0-6AE1-44A9-8C90-EBBA9285C08A}"/>
              </a:ext>
            </a:extLst>
          </p:cNvPr>
          <p:cNvSpPr txBox="1">
            <a:spLocks/>
          </p:cNvSpPr>
          <p:nvPr/>
        </p:nvSpPr>
        <p:spPr>
          <a:xfrm>
            <a:off x="457200" y="786652"/>
            <a:ext cx="8229600" cy="797984"/>
          </a:xfrm>
          <a:prstGeom prst="rect">
            <a:avLst/>
          </a:prstGeom>
        </p:spPr>
        <p:txBody>
          <a:bodyPr>
            <a:normAutofit fontScale="97500" lnSpcReduction="100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r>
              <a:rPr lang="en-US" sz="3000" b="1">
                <a:solidFill>
                  <a:srgbClr val="002D73"/>
                </a:solidFill>
              </a:rPr>
              <a:t>Payment Coordination </a:t>
            </a:r>
            <a:br>
              <a:rPr lang="en-US" sz="3000" b="1">
                <a:solidFill>
                  <a:srgbClr val="002D73"/>
                </a:solidFill>
              </a:rPr>
            </a:br>
            <a:r>
              <a:rPr lang="en-US" sz="1800" b="1" i="1">
                <a:solidFill>
                  <a:srgbClr val="002D73"/>
                </a:solidFill>
              </a:rPr>
              <a:t>continued </a:t>
            </a:r>
          </a:p>
        </p:txBody>
      </p:sp>
    </p:spTree>
    <p:extLst>
      <p:ext uri="{BB962C8B-B14F-4D97-AF65-F5344CB8AC3E}">
        <p14:creationId xmlns:p14="http://schemas.microsoft.com/office/powerpoint/2010/main" val="2267767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69532"/>
            <a:ext cx="8229600" cy="3851693"/>
          </a:xfrm>
        </p:spPr>
        <p:txBody>
          <a:bodyPr vert="horz" lIns="91440" tIns="45720" rIns="91440" bIns="45720" rtlCol="0" anchor="t">
            <a:normAutofit/>
          </a:bodyPr>
          <a:lstStyle/>
          <a:p>
            <a:pPr>
              <a:buFont typeface="+mj-lt"/>
              <a:buAutoNum type="arabicParenR"/>
            </a:pPr>
            <a:r>
              <a:rPr lang="en-US" sz="1800">
                <a:solidFill>
                  <a:srgbClr val="002D73"/>
                </a:solidFill>
              </a:rPr>
              <a:t>Investment instructions are input into the schedule for each account.</a:t>
            </a:r>
          </a:p>
          <a:p>
            <a:pPr marL="342900" lvl="1" indent="-342900">
              <a:buFont typeface="+mj-lt"/>
              <a:buAutoNum type="arabicParenR" startAt="2"/>
            </a:pPr>
            <a:r>
              <a:rPr lang="en-US" sz="1800">
                <a:solidFill>
                  <a:srgbClr val="002D73"/>
                </a:solidFill>
              </a:rPr>
              <a:t>The appropriate par amount is calculated for each purchase or sale.</a:t>
            </a:r>
          </a:p>
          <a:p>
            <a:pPr marL="342900" lvl="1" indent="-342900">
              <a:buFont typeface="+mj-lt"/>
              <a:buAutoNum type="arabicParenR" startAt="2"/>
            </a:pPr>
            <a:r>
              <a:rPr lang="en-US" sz="1800">
                <a:solidFill>
                  <a:srgbClr val="002D73"/>
                </a:solidFill>
              </a:rPr>
              <a:t>Investment staff solicit purchase and sale prices from brokers for each security and awards on an individual security basis based on best price.</a:t>
            </a:r>
          </a:p>
          <a:p>
            <a:pPr marL="857250" lvl="3" indent="0">
              <a:buNone/>
            </a:pPr>
            <a:r>
              <a:rPr lang="en-US">
                <a:solidFill>
                  <a:srgbClr val="002D73"/>
                </a:solidFill>
              </a:rPr>
              <a:t>- Most trades are executed using FIT and Boom electronic Bloomberg trading platforms.</a:t>
            </a:r>
          </a:p>
          <a:p>
            <a:pPr marL="342900" lvl="1" indent="-342900">
              <a:buFont typeface="+mj-lt"/>
              <a:buAutoNum type="arabicParenR" startAt="2"/>
            </a:pPr>
            <a:r>
              <a:rPr lang="en-US" sz="1800">
                <a:solidFill>
                  <a:srgbClr val="002D73"/>
                </a:solidFill>
              </a:rPr>
              <a:t>Staff confirms total consideration with winning brokers through Bloomberg trade tickets and allocation page.</a:t>
            </a:r>
          </a:p>
          <a:p>
            <a:pPr marL="342900" lvl="1" indent="-342900">
              <a:buFont typeface="+mj-lt"/>
              <a:buAutoNum type="arabicParenR" startAt="2"/>
            </a:pPr>
            <a:r>
              <a:rPr lang="en-US" sz="1800">
                <a:solidFill>
                  <a:srgbClr val="002D73"/>
                </a:solidFill>
              </a:rPr>
              <a:t>Settlement instructions are emailed or input to that banks' online settlements portal.</a:t>
            </a:r>
          </a:p>
          <a:p>
            <a:pPr marL="0" lvl="1" indent="0">
              <a:buNone/>
            </a:pPr>
            <a:endParaRPr lang="en-US" sz="1800"/>
          </a:p>
          <a:p>
            <a:endParaRPr lang="en-US" sz="2000"/>
          </a:p>
          <a:p>
            <a:endParaRPr lang="en-US" sz="2000"/>
          </a:p>
        </p:txBody>
      </p:sp>
      <p:sp>
        <p:nvSpPr>
          <p:cNvPr id="4" name="Rectangle 3">
            <a:extLst>
              <a:ext uri="{FF2B5EF4-FFF2-40B4-BE49-F238E27FC236}">
                <a16:creationId xmlns:a16="http://schemas.microsoft.com/office/drawing/2014/main" id="{6BD6D42D-1DE9-4F8A-A05F-41B3F4060A49}"/>
              </a:ext>
            </a:extLst>
          </p:cNvPr>
          <p:cNvSpPr/>
          <p:nvPr/>
        </p:nvSpPr>
        <p:spPr>
          <a:xfrm>
            <a:off x="350449" y="1600200"/>
            <a:ext cx="3702745" cy="369332"/>
          </a:xfrm>
          <a:prstGeom prst="rect">
            <a:avLst/>
          </a:prstGeom>
        </p:spPr>
        <p:txBody>
          <a:bodyPr wrap="none">
            <a:spAutoFit/>
          </a:bodyPr>
          <a:lstStyle/>
          <a:p>
            <a:r>
              <a:rPr lang="en-US" b="1">
                <a:solidFill>
                  <a:srgbClr val="007681"/>
                </a:solidFill>
                <a:latin typeface="Arial" panose="020B0604020202020204" pitchFamily="34" charset="0"/>
                <a:cs typeface="Arial" panose="020B0604020202020204" pitchFamily="34" charset="0"/>
              </a:rPr>
              <a:t>Trustee and Custodial Accounts</a:t>
            </a:r>
            <a:endParaRPr lang="en-US">
              <a:solidFill>
                <a:srgbClr val="007681"/>
              </a:solidFill>
              <a:latin typeface="Arial" panose="020B0604020202020204" pitchFamily="34" charset="0"/>
              <a:cs typeface="Arial" panose="020B0604020202020204" pitchFamily="34" charset="0"/>
            </a:endParaRPr>
          </a:p>
        </p:txBody>
      </p:sp>
      <p:sp>
        <p:nvSpPr>
          <p:cNvPr id="8" name="Title 3">
            <a:extLst>
              <a:ext uri="{FF2B5EF4-FFF2-40B4-BE49-F238E27FC236}">
                <a16:creationId xmlns:a16="http://schemas.microsoft.com/office/drawing/2014/main" id="{75448847-4434-49B1-9D1E-01ADE32E8BCF}"/>
              </a:ext>
            </a:extLst>
          </p:cNvPr>
          <p:cNvSpPr>
            <a:spLocks noGrp="1"/>
          </p:cNvSpPr>
          <p:nvPr>
            <p:ph type="title"/>
          </p:nvPr>
        </p:nvSpPr>
        <p:spPr>
          <a:xfrm>
            <a:off x="457200" y="571500"/>
            <a:ext cx="8229600" cy="797984"/>
          </a:xfrm>
        </p:spPr>
        <p:txBody>
          <a:bodyPr>
            <a:normAutofit fontScale="90000"/>
          </a:bodyPr>
          <a:lstStyle/>
          <a:p>
            <a:r>
              <a:rPr lang="en-US" sz="3000" b="1">
                <a:solidFill>
                  <a:srgbClr val="002D73"/>
                </a:solidFill>
              </a:rPr>
              <a:t>Payment Coordination </a:t>
            </a:r>
            <a:br>
              <a:rPr lang="en-US" sz="3000" b="1">
                <a:solidFill>
                  <a:srgbClr val="002D73"/>
                </a:solidFill>
              </a:rPr>
            </a:br>
            <a:r>
              <a:rPr lang="en-US" sz="1800" b="1" i="1">
                <a:solidFill>
                  <a:srgbClr val="002D73"/>
                </a:solidFill>
              </a:rPr>
              <a:t>continued </a:t>
            </a:r>
          </a:p>
        </p:txBody>
      </p:sp>
    </p:spTree>
    <p:extLst>
      <p:ext uri="{BB962C8B-B14F-4D97-AF65-F5344CB8AC3E}">
        <p14:creationId xmlns:p14="http://schemas.microsoft.com/office/powerpoint/2010/main" val="112175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a:solidFill>
                  <a:srgbClr val="002D73"/>
                </a:solidFill>
              </a:rPr>
              <a:t>Disbursement of Funds</a:t>
            </a:r>
            <a:endParaRPr lang="en-US" sz="2500" b="1" u="sng">
              <a:solidFill>
                <a:srgbClr val="002D73"/>
              </a:solidFill>
            </a:endParaRPr>
          </a:p>
        </p:txBody>
      </p:sp>
      <p:sp>
        <p:nvSpPr>
          <p:cNvPr id="3" name="Content Placeholder 2"/>
          <p:cNvSpPr>
            <a:spLocks noGrp="1"/>
          </p:cNvSpPr>
          <p:nvPr>
            <p:ph idx="1"/>
          </p:nvPr>
        </p:nvSpPr>
        <p:spPr>
          <a:xfrm>
            <a:off x="457200" y="1701800"/>
            <a:ext cx="8229600" cy="3962570"/>
          </a:xfrm>
        </p:spPr>
        <p:txBody>
          <a:bodyPr vert="horz" lIns="91440" tIns="45720" rIns="91440" bIns="45720" rtlCol="0" anchor="t">
            <a:normAutofit lnSpcReduction="10000"/>
          </a:bodyPr>
          <a:lstStyle/>
          <a:p>
            <a:pPr marL="0" indent="0">
              <a:buNone/>
            </a:pPr>
            <a:r>
              <a:rPr lang="en-US" sz="1800" b="1">
                <a:solidFill>
                  <a:srgbClr val="007681"/>
                </a:solidFill>
              </a:rPr>
              <a:t>Bond Proceeds: Trustee Accounts</a:t>
            </a:r>
          </a:p>
          <a:p>
            <a:pPr marL="0" indent="0">
              <a:buNone/>
            </a:pPr>
            <a:r>
              <a:rPr lang="en-US" sz="1400" b="1" u="sng">
                <a:solidFill>
                  <a:srgbClr val="002D73"/>
                </a:solidFill>
              </a:rPr>
              <a:t>Two business days prior to disbursement</a:t>
            </a:r>
            <a:r>
              <a:rPr lang="en-US" sz="1400" b="1">
                <a:solidFill>
                  <a:srgbClr val="002D73"/>
                </a:solidFill>
              </a:rPr>
              <a:t>, trustee banks are sent a certification letter which identifies amounts they need to wire: </a:t>
            </a:r>
          </a:p>
          <a:p>
            <a:pPr lvl="1">
              <a:buFont typeface="Courier New" panose="02070309020205020404" pitchFamily="49" charset="0"/>
              <a:buChar char="o"/>
            </a:pPr>
            <a:r>
              <a:rPr lang="en-US" sz="1400">
                <a:solidFill>
                  <a:srgbClr val="002D73"/>
                </a:solidFill>
              </a:rPr>
              <a:t>Directly to clients, </a:t>
            </a:r>
          </a:p>
          <a:p>
            <a:pPr lvl="1">
              <a:buFont typeface="Courier New" panose="02070309020205020404" pitchFamily="49" charset="0"/>
              <a:buChar char="o"/>
            </a:pPr>
            <a:r>
              <a:rPr lang="en-US" sz="1400">
                <a:solidFill>
                  <a:srgbClr val="002D73"/>
                </a:solidFill>
              </a:rPr>
              <a:t>To DASNY’s Construction fund disbursement account for checks being written, and </a:t>
            </a:r>
          </a:p>
          <a:p>
            <a:pPr lvl="1">
              <a:buFont typeface="Courier New" panose="02070309020205020404" pitchFamily="49" charset="0"/>
              <a:buChar char="o"/>
            </a:pPr>
            <a:r>
              <a:rPr lang="en-US" sz="1400">
                <a:solidFill>
                  <a:srgbClr val="002D73"/>
                </a:solidFill>
              </a:rPr>
              <a:t>To DASNY’s Comprehensive Payables account for payments to suppliers and vendors via virtual card or ACH</a:t>
            </a:r>
          </a:p>
          <a:p>
            <a:pPr marL="0" indent="0">
              <a:buNone/>
            </a:pPr>
            <a:endParaRPr lang="en-US" sz="1400" b="1">
              <a:solidFill>
                <a:srgbClr val="002D73"/>
              </a:solidFill>
            </a:endParaRPr>
          </a:p>
          <a:p>
            <a:pPr marL="0" indent="0">
              <a:buNone/>
            </a:pPr>
            <a:r>
              <a:rPr lang="en-US" sz="1800" b="1">
                <a:solidFill>
                  <a:srgbClr val="007681"/>
                </a:solidFill>
              </a:rPr>
              <a:t>Bond Proceeds: Custodial Accounts</a:t>
            </a:r>
          </a:p>
          <a:p>
            <a:pPr marL="0" indent="0">
              <a:buNone/>
            </a:pPr>
            <a:r>
              <a:rPr lang="en-US" sz="1400" b="1" u="sng">
                <a:solidFill>
                  <a:srgbClr val="002D73"/>
                </a:solidFill>
              </a:rPr>
              <a:t>On the day of disbursement</a:t>
            </a:r>
            <a:r>
              <a:rPr lang="en-US" sz="1400" b="1">
                <a:solidFill>
                  <a:srgbClr val="002D73"/>
                </a:solidFill>
              </a:rPr>
              <a:t>, letters detailing the amounts to be wired along with the wire instructions are emailed or keyed into the custodian's website for:</a:t>
            </a:r>
          </a:p>
          <a:p>
            <a:pPr lvl="1">
              <a:buFont typeface="Courier New" panose="02070309020205020404" pitchFamily="49" charset="0"/>
              <a:buChar char="o"/>
            </a:pPr>
            <a:r>
              <a:rPr lang="en-US" sz="1400" b="1">
                <a:solidFill>
                  <a:srgbClr val="002D73"/>
                </a:solidFill>
              </a:rPr>
              <a:t>Wire Disbursements </a:t>
            </a:r>
            <a:r>
              <a:rPr lang="en-US" sz="1400">
                <a:solidFill>
                  <a:srgbClr val="002D73"/>
                </a:solidFill>
              </a:rPr>
              <a:t>- Payments being made directly to clients</a:t>
            </a:r>
          </a:p>
          <a:p>
            <a:pPr lvl="1">
              <a:buFont typeface="Courier New" panose="02070309020205020404" pitchFamily="49" charset="0"/>
              <a:buChar char="o"/>
            </a:pPr>
            <a:r>
              <a:rPr lang="en-US" sz="1400" b="1">
                <a:solidFill>
                  <a:srgbClr val="002D73"/>
                </a:solidFill>
              </a:rPr>
              <a:t>Check Disbursements </a:t>
            </a:r>
            <a:r>
              <a:rPr lang="en-US" sz="1400">
                <a:solidFill>
                  <a:srgbClr val="002D73"/>
                </a:solidFill>
              </a:rPr>
              <a:t>- Payments being made from the Construction Fund Disbursement account</a:t>
            </a:r>
          </a:p>
          <a:p>
            <a:pPr lvl="1">
              <a:buFont typeface="Courier New" panose="02070309020205020404" pitchFamily="49" charset="0"/>
              <a:buChar char="o"/>
            </a:pPr>
            <a:r>
              <a:rPr lang="en-US" sz="1400" b="1">
                <a:solidFill>
                  <a:srgbClr val="002D73"/>
                </a:solidFill>
              </a:rPr>
              <a:t>Comprehensive Payables Disbursements </a:t>
            </a:r>
            <a:r>
              <a:rPr lang="en-US" sz="1400">
                <a:solidFill>
                  <a:srgbClr val="002D73"/>
                </a:solidFill>
              </a:rPr>
              <a:t>- Payments being made to suppliers and vendors via virtual card or ACH.</a:t>
            </a:r>
          </a:p>
          <a:p>
            <a:pPr>
              <a:buFont typeface="Courier New" panose="02070309020205020404" pitchFamily="49" charset="0"/>
              <a:buChar char="o"/>
            </a:pPr>
            <a:endParaRPr lang="en-US" sz="1800">
              <a:solidFill>
                <a:srgbClr val="002D73"/>
              </a:solidFill>
            </a:endParaRPr>
          </a:p>
        </p:txBody>
      </p:sp>
    </p:spTree>
    <p:extLst>
      <p:ext uri="{BB962C8B-B14F-4D97-AF65-F5344CB8AC3E}">
        <p14:creationId xmlns:p14="http://schemas.microsoft.com/office/powerpoint/2010/main" val="1938554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b="1">
                <a:solidFill>
                  <a:srgbClr val="002D73"/>
                </a:solidFill>
              </a:rPr>
              <a:t>Disbursement of Funds</a:t>
            </a:r>
            <a:br>
              <a:rPr lang="en-US" sz="3000" b="1">
                <a:solidFill>
                  <a:srgbClr val="002D73"/>
                </a:solidFill>
              </a:rPr>
            </a:br>
            <a:r>
              <a:rPr lang="en-US" sz="1600" b="1" i="1">
                <a:solidFill>
                  <a:srgbClr val="002D73"/>
                </a:solidFill>
              </a:rPr>
              <a:t>continued</a:t>
            </a:r>
            <a:endParaRPr lang="en-US" sz="1600" b="1" i="1" u="sng">
              <a:solidFill>
                <a:srgbClr val="002D73"/>
              </a:solidFill>
            </a:endParaRPr>
          </a:p>
        </p:txBody>
      </p:sp>
      <p:sp>
        <p:nvSpPr>
          <p:cNvPr id="3" name="Content Placeholder 2"/>
          <p:cNvSpPr>
            <a:spLocks noGrp="1"/>
          </p:cNvSpPr>
          <p:nvPr>
            <p:ph idx="1"/>
          </p:nvPr>
        </p:nvSpPr>
        <p:spPr>
          <a:xfrm>
            <a:off x="457200" y="1501588"/>
            <a:ext cx="8543365" cy="4525433"/>
          </a:xfrm>
        </p:spPr>
        <p:txBody>
          <a:bodyPr vert="horz" lIns="91440" tIns="45720" rIns="91440" bIns="45720" rtlCol="0" anchor="t">
            <a:normAutofit/>
          </a:bodyPr>
          <a:lstStyle/>
          <a:p>
            <a:pPr marL="0" indent="0">
              <a:buNone/>
            </a:pPr>
            <a:r>
              <a:rPr lang="en-US" sz="1800" b="1">
                <a:solidFill>
                  <a:srgbClr val="007681"/>
                </a:solidFill>
                <a:latin typeface="Arial"/>
                <a:cs typeface="Arial"/>
              </a:rPr>
              <a:t>Operating Funds*:</a:t>
            </a:r>
            <a:endParaRPr lang="en-US" sz="1800">
              <a:solidFill>
                <a:srgbClr val="007681"/>
              </a:solidFill>
              <a:latin typeface="Arial"/>
              <a:cs typeface="Arial"/>
            </a:endParaRPr>
          </a:p>
          <a:p>
            <a:pPr marL="0" indent="0">
              <a:buNone/>
            </a:pPr>
            <a:r>
              <a:rPr lang="en-US" sz="1400" b="1" u="sng">
                <a:solidFill>
                  <a:srgbClr val="002D73"/>
                </a:solidFill>
                <a:latin typeface="Arial"/>
                <a:cs typeface="Arial"/>
              </a:rPr>
              <a:t>On the day of disbursement</a:t>
            </a:r>
            <a:r>
              <a:rPr lang="en-US" sz="1400" b="1">
                <a:solidFill>
                  <a:srgbClr val="002D73"/>
                </a:solidFill>
                <a:latin typeface="Arial"/>
                <a:cs typeface="Arial"/>
              </a:rPr>
              <a:t>, DASNY staff enter payments online to the bank's cash management system, which include:</a:t>
            </a:r>
            <a:br>
              <a:rPr lang="en-US" sz="1400" b="1"/>
            </a:br>
            <a:endParaRPr lang="en-US" sz="1400" b="1">
              <a:solidFill>
                <a:srgbClr val="002D73"/>
              </a:solidFill>
            </a:endParaRPr>
          </a:p>
          <a:p>
            <a:pPr lvl="1">
              <a:buFont typeface="Courier New" panose="02070309020205020404" pitchFamily="49" charset="0"/>
              <a:buChar char="o"/>
            </a:pPr>
            <a:r>
              <a:rPr lang="en-US" sz="1400" b="1">
                <a:solidFill>
                  <a:srgbClr val="002D73"/>
                </a:solidFill>
                <a:latin typeface="Arial"/>
                <a:cs typeface="Arial"/>
              </a:rPr>
              <a:t>Wire transfers</a:t>
            </a:r>
            <a:r>
              <a:rPr lang="en-US" sz="1400">
                <a:solidFill>
                  <a:srgbClr val="002D73"/>
                </a:solidFill>
                <a:latin typeface="Arial"/>
                <a:cs typeface="Arial"/>
              </a:rPr>
              <a:t> with secondary approval by someone other than the initiator.</a:t>
            </a:r>
          </a:p>
          <a:p>
            <a:pPr lvl="1">
              <a:buFont typeface="Courier New" panose="02070309020205020404" pitchFamily="49" charset="0"/>
              <a:buChar char="o"/>
            </a:pPr>
            <a:r>
              <a:rPr lang="en-US" sz="1400" b="1">
                <a:solidFill>
                  <a:srgbClr val="002D73"/>
                </a:solidFill>
                <a:latin typeface="Arial"/>
                <a:cs typeface="Arial"/>
              </a:rPr>
              <a:t>Internal or book transfers </a:t>
            </a:r>
            <a:r>
              <a:rPr lang="en-US" sz="1400">
                <a:solidFill>
                  <a:srgbClr val="002D73"/>
                </a:solidFill>
                <a:latin typeface="Arial"/>
                <a:cs typeface="Arial"/>
              </a:rPr>
              <a:t>between accounts within the bank with secondary approval:</a:t>
            </a:r>
          </a:p>
          <a:p>
            <a:pPr lvl="2"/>
            <a:r>
              <a:rPr lang="en-US" sz="1400">
                <a:solidFill>
                  <a:srgbClr val="002D73"/>
                </a:solidFill>
                <a:latin typeface="Arial"/>
                <a:cs typeface="Arial"/>
              </a:rPr>
              <a:t>To the Operating Disbursement account to cover checks.</a:t>
            </a:r>
          </a:p>
          <a:p>
            <a:pPr lvl="2"/>
            <a:r>
              <a:rPr lang="en-US" sz="1400">
                <a:solidFill>
                  <a:srgbClr val="002D73"/>
                </a:solidFill>
                <a:latin typeface="Arial"/>
                <a:cs typeface="Arial"/>
              </a:rPr>
              <a:t>To</a:t>
            </a:r>
            <a:r>
              <a:rPr lang="en-US" sz="1400" b="1">
                <a:solidFill>
                  <a:srgbClr val="002D73"/>
                </a:solidFill>
                <a:latin typeface="Arial"/>
                <a:cs typeface="Arial"/>
              </a:rPr>
              <a:t> </a:t>
            </a:r>
            <a:r>
              <a:rPr lang="en-US" sz="1400">
                <a:solidFill>
                  <a:srgbClr val="002D73"/>
                </a:solidFill>
                <a:latin typeface="Arial"/>
                <a:cs typeface="Arial"/>
              </a:rPr>
              <a:t>the</a:t>
            </a:r>
            <a:r>
              <a:rPr lang="en-US" sz="1400" b="1">
                <a:solidFill>
                  <a:srgbClr val="002D73"/>
                </a:solidFill>
                <a:latin typeface="Arial"/>
                <a:cs typeface="Arial"/>
              </a:rPr>
              <a:t> </a:t>
            </a:r>
            <a:r>
              <a:rPr lang="en-US" sz="1400">
                <a:solidFill>
                  <a:srgbClr val="002D73"/>
                </a:solidFill>
                <a:latin typeface="Arial"/>
                <a:cs typeface="Arial"/>
              </a:rPr>
              <a:t>Comprehensive Payables account for payments to suppliers and vendors</a:t>
            </a:r>
            <a:br>
              <a:rPr lang="en-US" sz="1400"/>
            </a:br>
            <a:r>
              <a:rPr lang="en-US" sz="1400">
                <a:solidFill>
                  <a:srgbClr val="002D73"/>
                </a:solidFill>
                <a:latin typeface="Arial"/>
                <a:cs typeface="Arial"/>
              </a:rPr>
              <a:t>via virtual card or ACH.</a:t>
            </a:r>
          </a:p>
          <a:p>
            <a:pPr lvl="2"/>
            <a:r>
              <a:rPr lang="en-US" sz="1400">
                <a:solidFill>
                  <a:srgbClr val="002D73"/>
                </a:solidFill>
                <a:latin typeface="Arial"/>
                <a:cs typeface="Arial"/>
              </a:rPr>
              <a:t>To other DASNY accounts within the bank.</a:t>
            </a:r>
          </a:p>
          <a:p>
            <a:pPr marL="0" indent="0">
              <a:buNone/>
            </a:pPr>
            <a:endParaRPr lang="en-US" sz="1800" b="1">
              <a:solidFill>
                <a:srgbClr val="0070C0"/>
              </a:solidFill>
            </a:endParaRPr>
          </a:p>
        </p:txBody>
      </p:sp>
    </p:spTree>
    <p:extLst>
      <p:ext uri="{BB962C8B-B14F-4D97-AF65-F5344CB8AC3E}">
        <p14:creationId xmlns:p14="http://schemas.microsoft.com/office/powerpoint/2010/main" val="3165910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8252" y="1784866"/>
            <a:ext cx="8229600" cy="4525433"/>
          </a:xfrm>
        </p:spPr>
        <p:txBody>
          <a:bodyPr vert="horz" lIns="91440" tIns="45720" rIns="91440" bIns="45720" rtlCol="0" anchor="t">
            <a:normAutofit/>
          </a:bodyPr>
          <a:lstStyle/>
          <a:p>
            <a:pPr marL="0" indent="0">
              <a:buNone/>
            </a:pPr>
            <a:r>
              <a:rPr lang="en-US" sz="1800" b="1">
                <a:solidFill>
                  <a:srgbClr val="007681"/>
                </a:solidFill>
                <a:latin typeface="Arial"/>
                <a:cs typeface="Arial"/>
              </a:rPr>
              <a:t>Other Funds*:</a:t>
            </a:r>
          </a:p>
          <a:p>
            <a:pPr marL="0" indent="0">
              <a:buNone/>
            </a:pPr>
            <a:r>
              <a:rPr lang="en-US" sz="1400" b="1" u="sng">
                <a:solidFill>
                  <a:srgbClr val="002D73"/>
                </a:solidFill>
                <a:latin typeface="Arial"/>
                <a:cs typeface="Arial"/>
              </a:rPr>
              <a:t>On the day of disbursement</a:t>
            </a:r>
            <a:r>
              <a:rPr lang="en-US" sz="1400" b="1">
                <a:solidFill>
                  <a:srgbClr val="002D73"/>
                </a:solidFill>
                <a:latin typeface="Arial"/>
                <a:cs typeface="Arial"/>
              </a:rPr>
              <a:t>, DASNY staff enter payments online to the bank's cash management system, which include:</a:t>
            </a:r>
          </a:p>
          <a:p>
            <a:pPr lvl="1"/>
            <a:r>
              <a:rPr lang="en-US" sz="1400" b="1">
                <a:solidFill>
                  <a:srgbClr val="002D73"/>
                </a:solidFill>
                <a:latin typeface="Arial"/>
                <a:cs typeface="Arial"/>
              </a:rPr>
              <a:t>Wire transfers</a:t>
            </a:r>
            <a:r>
              <a:rPr lang="en-US" sz="1400">
                <a:solidFill>
                  <a:srgbClr val="002D73"/>
                </a:solidFill>
                <a:latin typeface="Arial"/>
                <a:cs typeface="Arial"/>
              </a:rPr>
              <a:t> with secondary approval by someone other than the initiator.</a:t>
            </a:r>
          </a:p>
          <a:p>
            <a:pPr lvl="1"/>
            <a:r>
              <a:rPr lang="en-US" sz="1400" b="1">
                <a:solidFill>
                  <a:srgbClr val="002D73"/>
                </a:solidFill>
                <a:latin typeface="Arial"/>
                <a:cs typeface="Arial"/>
              </a:rPr>
              <a:t>Internal or book transfers </a:t>
            </a:r>
            <a:r>
              <a:rPr lang="en-US" sz="1400">
                <a:solidFill>
                  <a:srgbClr val="002D73"/>
                </a:solidFill>
                <a:latin typeface="Arial"/>
                <a:cs typeface="Arial"/>
              </a:rPr>
              <a:t>between accounts within the bank with secondary approval:</a:t>
            </a:r>
          </a:p>
          <a:p>
            <a:pPr lvl="2"/>
            <a:r>
              <a:rPr lang="en-US" sz="1400">
                <a:solidFill>
                  <a:srgbClr val="002D73"/>
                </a:solidFill>
                <a:latin typeface="Arial"/>
                <a:cs typeface="Arial"/>
              </a:rPr>
              <a:t>To the Construction Fund disbursement account to cover checks.</a:t>
            </a:r>
          </a:p>
          <a:p>
            <a:pPr lvl="2"/>
            <a:r>
              <a:rPr lang="en-US" sz="1400">
                <a:solidFill>
                  <a:srgbClr val="002D73"/>
                </a:solidFill>
                <a:latin typeface="Arial"/>
                <a:cs typeface="Arial"/>
              </a:rPr>
              <a:t>To</a:t>
            </a:r>
            <a:r>
              <a:rPr lang="en-US" sz="1400" b="1">
                <a:solidFill>
                  <a:srgbClr val="002D73"/>
                </a:solidFill>
                <a:latin typeface="Arial"/>
                <a:cs typeface="Arial"/>
              </a:rPr>
              <a:t> </a:t>
            </a:r>
            <a:r>
              <a:rPr lang="en-US" sz="1400">
                <a:solidFill>
                  <a:srgbClr val="002D73"/>
                </a:solidFill>
                <a:latin typeface="Arial"/>
                <a:cs typeface="Arial"/>
              </a:rPr>
              <a:t>the</a:t>
            </a:r>
            <a:r>
              <a:rPr lang="en-US" sz="1400" b="1">
                <a:solidFill>
                  <a:srgbClr val="002D73"/>
                </a:solidFill>
                <a:latin typeface="Arial"/>
                <a:cs typeface="Arial"/>
              </a:rPr>
              <a:t> </a:t>
            </a:r>
            <a:r>
              <a:rPr lang="en-US" sz="1400">
                <a:solidFill>
                  <a:srgbClr val="002D73"/>
                </a:solidFill>
                <a:latin typeface="Arial"/>
                <a:cs typeface="Arial"/>
              </a:rPr>
              <a:t>Comprehensive Payables account for payments to suppliers and vendors via virtual card or ACH.</a:t>
            </a:r>
          </a:p>
          <a:p>
            <a:pPr marL="914400" lvl="2" indent="0">
              <a:buNone/>
            </a:pPr>
            <a:br>
              <a:rPr lang="en-US" sz="1400"/>
            </a:br>
            <a:r>
              <a:rPr lang="en-US" sz="1400" b="1">
                <a:solidFill>
                  <a:srgbClr val="002D73"/>
                </a:solidFill>
                <a:latin typeface="Arial"/>
                <a:cs typeface="Arial"/>
              </a:rPr>
              <a:t>* </a:t>
            </a:r>
            <a:r>
              <a:rPr lang="en-US" sz="1400" b="1" i="1">
                <a:solidFill>
                  <a:srgbClr val="002D73"/>
                </a:solidFill>
                <a:latin typeface="Arial"/>
                <a:cs typeface="Arial"/>
              </a:rPr>
              <a:t>Note: Amounts on deposit in excess of the FDIC Insurance are required to be collateralized.</a:t>
            </a:r>
          </a:p>
        </p:txBody>
      </p:sp>
      <p:sp>
        <p:nvSpPr>
          <p:cNvPr id="7" name="Title 1">
            <a:extLst>
              <a:ext uri="{FF2B5EF4-FFF2-40B4-BE49-F238E27FC236}">
                <a16:creationId xmlns:a16="http://schemas.microsoft.com/office/drawing/2014/main" id="{6A569749-4B66-4FCA-AEFB-AF7665BA37EA}"/>
              </a:ext>
            </a:extLst>
          </p:cNvPr>
          <p:cNvSpPr>
            <a:spLocks noGrp="1"/>
          </p:cNvSpPr>
          <p:nvPr>
            <p:ph type="title"/>
          </p:nvPr>
        </p:nvSpPr>
        <p:spPr>
          <a:xfrm>
            <a:off x="457200" y="457200"/>
            <a:ext cx="8229600" cy="1143000"/>
          </a:xfrm>
        </p:spPr>
        <p:txBody>
          <a:bodyPr/>
          <a:lstStyle/>
          <a:p>
            <a:r>
              <a:rPr lang="en-US" sz="3000" b="1">
                <a:solidFill>
                  <a:srgbClr val="002D73"/>
                </a:solidFill>
              </a:rPr>
              <a:t>Disbursement of Funds</a:t>
            </a:r>
            <a:br>
              <a:rPr lang="en-US" sz="3000" b="1">
                <a:solidFill>
                  <a:srgbClr val="002D73"/>
                </a:solidFill>
              </a:rPr>
            </a:br>
            <a:r>
              <a:rPr lang="en-US" sz="1600" b="1" i="1">
                <a:solidFill>
                  <a:srgbClr val="002D73"/>
                </a:solidFill>
              </a:rPr>
              <a:t>continued</a:t>
            </a:r>
            <a:endParaRPr lang="en-US" sz="1600" b="1" i="1" u="sng">
              <a:solidFill>
                <a:srgbClr val="002D73"/>
              </a:solidFill>
            </a:endParaRPr>
          </a:p>
        </p:txBody>
      </p:sp>
    </p:spTree>
    <p:extLst>
      <p:ext uri="{BB962C8B-B14F-4D97-AF65-F5344CB8AC3E}">
        <p14:creationId xmlns:p14="http://schemas.microsoft.com/office/powerpoint/2010/main" val="2520009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11067" cy="1143000"/>
          </a:xfrm>
        </p:spPr>
        <p:txBody>
          <a:bodyPr>
            <a:normAutofit/>
          </a:bodyPr>
          <a:lstStyle/>
          <a:p>
            <a:r>
              <a:rPr lang="en-US" sz="3000" b="1">
                <a:solidFill>
                  <a:srgbClr val="002D73"/>
                </a:solidFill>
              </a:rPr>
              <a:t>Post Funding Procedures</a:t>
            </a:r>
            <a:endParaRPr lang="en-US" sz="2500" b="1" u="sng">
              <a:solidFill>
                <a:srgbClr val="0070C0"/>
              </a:solidFill>
            </a:endParaRPr>
          </a:p>
        </p:txBody>
      </p:sp>
      <p:sp>
        <p:nvSpPr>
          <p:cNvPr id="3" name="Content Placeholder 2"/>
          <p:cNvSpPr>
            <a:spLocks noGrp="1"/>
          </p:cNvSpPr>
          <p:nvPr>
            <p:ph idx="1"/>
          </p:nvPr>
        </p:nvSpPr>
        <p:spPr>
          <a:xfrm>
            <a:off x="457200" y="2026021"/>
            <a:ext cx="8229600" cy="2216989"/>
          </a:xfrm>
        </p:spPr>
        <p:txBody>
          <a:bodyPr vert="horz" lIns="91440" tIns="45720" rIns="91440" bIns="45720" rtlCol="0" anchor="t">
            <a:noAutofit/>
          </a:bodyPr>
          <a:lstStyle/>
          <a:p>
            <a:pPr marL="0" indent="0">
              <a:buNone/>
            </a:pPr>
            <a:r>
              <a:rPr lang="en-US" sz="1400">
                <a:solidFill>
                  <a:srgbClr val="002D73"/>
                </a:solidFill>
              </a:rPr>
              <a:t>Within 2 business days from disbursement, investment activity is imported and posted to the FIS SunGard investment system (purchases, sales, maturities, interest receipt).</a:t>
            </a:r>
          </a:p>
          <a:p>
            <a:pPr lvl="1"/>
            <a:endParaRPr lang="en-US" sz="1400">
              <a:solidFill>
                <a:srgbClr val="002D73"/>
              </a:solidFill>
            </a:endParaRPr>
          </a:p>
          <a:p>
            <a:pPr lvl="1">
              <a:buFont typeface="Courier New" panose="02070309020205020404" pitchFamily="49" charset="0"/>
              <a:buChar char="o"/>
            </a:pPr>
            <a:r>
              <a:rPr lang="en-US" sz="1400">
                <a:solidFill>
                  <a:srgbClr val="002D73"/>
                </a:solidFill>
              </a:rPr>
              <a:t>Purchases and sales are imported from Bloomberg.</a:t>
            </a:r>
          </a:p>
          <a:p>
            <a:pPr lvl="1">
              <a:buFont typeface="Courier New" panose="02070309020205020404" pitchFamily="49" charset="0"/>
              <a:buChar char="o"/>
            </a:pPr>
            <a:r>
              <a:rPr lang="en-US" sz="1400">
                <a:solidFill>
                  <a:srgbClr val="002D73"/>
                </a:solidFill>
              </a:rPr>
              <a:t>Details are reviewed for accuracy before final posting to the system.</a:t>
            </a:r>
          </a:p>
          <a:p>
            <a:pPr lvl="1">
              <a:buFont typeface="Courier New" panose="02070309020205020404" pitchFamily="49" charset="0"/>
              <a:buChar char="o"/>
            </a:pPr>
            <a:r>
              <a:rPr lang="en-US" sz="1400">
                <a:solidFill>
                  <a:srgbClr val="002D73"/>
                </a:solidFill>
              </a:rPr>
              <a:t>Maturities and interests are posted from system generated files.</a:t>
            </a:r>
          </a:p>
          <a:p>
            <a:pPr marL="914400" lvl="2" indent="0">
              <a:buNone/>
            </a:pPr>
            <a:endParaRPr lang="en-US" sz="1400" i="1">
              <a:solidFill>
                <a:srgbClr val="002D73"/>
              </a:solidFill>
            </a:endParaRPr>
          </a:p>
          <a:p>
            <a:pPr marL="457200" lvl="1" indent="0">
              <a:buNone/>
            </a:pPr>
            <a:endParaRPr lang="en-US" sz="1600"/>
          </a:p>
        </p:txBody>
      </p:sp>
      <p:sp>
        <p:nvSpPr>
          <p:cNvPr id="5" name="Rectangle 4">
            <a:extLst>
              <a:ext uri="{FF2B5EF4-FFF2-40B4-BE49-F238E27FC236}">
                <a16:creationId xmlns:a16="http://schemas.microsoft.com/office/drawing/2014/main" id="{299770E2-411B-49C9-94C6-6F1576AC6729}"/>
              </a:ext>
            </a:extLst>
          </p:cNvPr>
          <p:cNvSpPr/>
          <p:nvPr/>
        </p:nvSpPr>
        <p:spPr>
          <a:xfrm>
            <a:off x="358588" y="1595803"/>
            <a:ext cx="3730573" cy="400110"/>
          </a:xfrm>
          <a:prstGeom prst="rect">
            <a:avLst/>
          </a:prstGeom>
        </p:spPr>
        <p:txBody>
          <a:bodyPr wrap="none">
            <a:spAutoFit/>
          </a:bodyPr>
          <a:lstStyle/>
          <a:p>
            <a:r>
              <a:rPr lang="en-US" sz="2000"/>
              <a:t> </a:t>
            </a:r>
            <a:r>
              <a:rPr lang="en-US" b="1">
                <a:solidFill>
                  <a:srgbClr val="007681"/>
                </a:solidFill>
                <a:latin typeface="Arial" panose="020B0604020202020204" pitchFamily="34" charset="0"/>
                <a:cs typeface="Arial" panose="020B0604020202020204" pitchFamily="34" charset="0"/>
              </a:rPr>
              <a:t>Investment Transaction Posting</a:t>
            </a:r>
            <a:endParaRPr lang="en-US">
              <a:solidFill>
                <a:srgbClr val="00768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173504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b="1">
                <a:solidFill>
                  <a:srgbClr val="002D73"/>
                </a:solidFill>
              </a:rPr>
              <a:t>Post Funding Procedures</a:t>
            </a:r>
            <a:br>
              <a:rPr lang="en-US" sz="3000" b="1">
                <a:solidFill>
                  <a:srgbClr val="002D73"/>
                </a:solidFill>
              </a:rPr>
            </a:br>
            <a:r>
              <a:rPr lang="en-US" sz="1600" b="1" i="1">
                <a:solidFill>
                  <a:srgbClr val="002D73"/>
                </a:solidFill>
              </a:rPr>
              <a:t>Continued</a:t>
            </a:r>
            <a:endParaRPr lang="en-US" sz="1600" b="1" i="1" u="sng">
              <a:solidFill>
                <a:srgbClr val="0070C0"/>
              </a:solidFill>
            </a:endParaRPr>
          </a:p>
        </p:txBody>
      </p:sp>
      <p:sp>
        <p:nvSpPr>
          <p:cNvPr id="3" name="Content Placeholder 2"/>
          <p:cNvSpPr>
            <a:spLocks noGrp="1"/>
          </p:cNvSpPr>
          <p:nvPr>
            <p:ph idx="1"/>
          </p:nvPr>
        </p:nvSpPr>
        <p:spPr>
          <a:xfrm>
            <a:off x="457200" y="1969532"/>
            <a:ext cx="8229600" cy="4525433"/>
          </a:xfrm>
        </p:spPr>
        <p:txBody>
          <a:bodyPr>
            <a:noAutofit/>
          </a:bodyPr>
          <a:lstStyle/>
          <a:p>
            <a:pPr>
              <a:buFont typeface="+mj-lt"/>
              <a:buAutoNum type="arabicParenR"/>
            </a:pPr>
            <a:r>
              <a:rPr lang="en-US" sz="1400" b="1">
                <a:solidFill>
                  <a:srgbClr val="002D73"/>
                </a:solidFill>
              </a:rPr>
              <a:t>Trustee Accounts</a:t>
            </a:r>
          </a:p>
          <a:p>
            <a:pPr lvl="1">
              <a:buFont typeface="Courier New" panose="02070309020205020404" pitchFamily="49" charset="0"/>
              <a:buChar char="o"/>
            </a:pPr>
            <a:r>
              <a:rPr lang="en-US" sz="1400">
                <a:solidFill>
                  <a:srgbClr val="002D73"/>
                </a:solidFill>
              </a:rPr>
              <a:t>Pull balances from trustee’s website to ensure there are no overdrafts and/or large cash balances.</a:t>
            </a:r>
          </a:p>
          <a:p>
            <a:pPr marL="457200" lvl="1" indent="0">
              <a:buNone/>
            </a:pPr>
            <a:endParaRPr lang="en-US" sz="1400">
              <a:solidFill>
                <a:srgbClr val="002D73"/>
              </a:solidFill>
            </a:endParaRPr>
          </a:p>
          <a:p>
            <a:pPr>
              <a:buFont typeface="+mj-lt"/>
              <a:buAutoNum type="arabicParenR"/>
            </a:pPr>
            <a:r>
              <a:rPr lang="en-US" sz="1400" b="1">
                <a:solidFill>
                  <a:srgbClr val="002D73"/>
                </a:solidFill>
              </a:rPr>
              <a:t>Custodial Accounts</a:t>
            </a:r>
          </a:p>
          <a:p>
            <a:pPr lvl="1">
              <a:buFont typeface="Courier New" panose="02070309020205020404" pitchFamily="49" charset="0"/>
              <a:buChar char="o"/>
            </a:pPr>
            <a:r>
              <a:rPr lang="en-US" sz="1400">
                <a:solidFill>
                  <a:srgbClr val="002D73"/>
                </a:solidFill>
              </a:rPr>
              <a:t>Pull balances from custodian’s website to ensure there are no overdrafts and/or large cash balances.</a:t>
            </a:r>
          </a:p>
          <a:p>
            <a:pPr marL="457200" lvl="1" indent="0">
              <a:buNone/>
            </a:pPr>
            <a:endParaRPr lang="en-US" sz="1400">
              <a:solidFill>
                <a:srgbClr val="002D73"/>
              </a:solidFill>
            </a:endParaRPr>
          </a:p>
          <a:p>
            <a:pPr>
              <a:buFont typeface="+mj-lt"/>
              <a:buAutoNum type="arabicParenR"/>
            </a:pPr>
            <a:r>
              <a:rPr lang="en-US" sz="1400" b="1">
                <a:solidFill>
                  <a:srgbClr val="002D73"/>
                </a:solidFill>
              </a:rPr>
              <a:t>Typical Problems or Issues</a:t>
            </a:r>
          </a:p>
          <a:p>
            <a:pPr lvl="1">
              <a:buFont typeface="Courier New" panose="02070309020205020404" pitchFamily="49" charset="0"/>
              <a:buChar char="o"/>
            </a:pPr>
            <a:r>
              <a:rPr lang="en-US" sz="1400">
                <a:solidFill>
                  <a:srgbClr val="002D73"/>
                </a:solidFill>
              </a:rPr>
              <a:t>Trades not settling or executed.</a:t>
            </a:r>
          </a:p>
          <a:p>
            <a:pPr lvl="1">
              <a:buFont typeface="Courier New" panose="02070309020205020404" pitchFamily="49" charset="0"/>
              <a:buChar char="o"/>
            </a:pPr>
            <a:r>
              <a:rPr lang="en-US" sz="1400">
                <a:solidFill>
                  <a:srgbClr val="002D73"/>
                </a:solidFill>
              </a:rPr>
              <a:t>Payments not disbursed.</a:t>
            </a:r>
          </a:p>
          <a:p>
            <a:pPr lvl="1">
              <a:buFont typeface="Courier New" panose="02070309020205020404" pitchFamily="49" charset="0"/>
              <a:buChar char="o"/>
            </a:pPr>
            <a:r>
              <a:rPr lang="en-US" sz="1400">
                <a:solidFill>
                  <a:srgbClr val="002D73"/>
                </a:solidFill>
              </a:rPr>
              <a:t>Wires kicked back.</a:t>
            </a:r>
          </a:p>
          <a:p>
            <a:pPr lvl="1">
              <a:buFont typeface="Courier New" panose="02070309020205020404" pitchFamily="49" charset="0"/>
              <a:buChar char="o"/>
            </a:pPr>
            <a:r>
              <a:rPr lang="en-US" sz="1400">
                <a:solidFill>
                  <a:srgbClr val="002D73"/>
                </a:solidFill>
              </a:rPr>
              <a:t>Other (combination of any of the above).</a:t>
            </a:r>
          </a:p>
        </p:txBody>
      </p:sp>
      <p:sp>
        <p:nvSpPr>
          <p:cNvPr id="4" name="Rectangle 3">
            <a:extLst>
              <a:ext uri="{FF2B5EF4-FFF2-40B4-BE49-F238E27FC236}">
                <a16:creationId xmlns:a16="http://schemas.microsoft.com/office/drawing/2014/main" id="{4E30A732-94C8-4BE9-A8EE-C0F46E49E08F}"/>
              </a:ext>
            </a:extLst>
          </p:cNvPr>
          <p:cNvSpPr/>
          <p:nvPr/>
        </p:nvSpPr>
        <p:spPr>
          <a:xfrm>
            <a:off x="457200" y="1600200"/>
            <a:ext cx="2557110" cy="369332"/>
          </a:xfrm>
          <a:prstGeom prst="rect">
            <a:avLst/>
          </a:prstGeom>
        </p:spPr>
        <p:txBody>
          <a:bodyPr wrap="none">
            <a:spAutoFit/>
          </a:bodyPr>
          <a:lstStyle/>
          <a:p>
            <a:r>
              <a:rPr lang="en-US" b="1">
                <a:solidFill>
                  <a:srgbClr val="007681"/>
                </a:solidFill>
                <a:latin typeface="Arial" panose="020B0604020202020204" pitchFamily="34" charset="0"/>
                <a:cs typeface="Arial" panose="020B0604020202020204" pitchFamily="34" charset="0"/>
              </a:rPr>
              <a:t>Cash Balance Review</a:t>
            </a:r>
            <a:endParaRPr lang="en-US">
              <a:solidFill>
                <a:srgbClr val="00768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9037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DAE78-9726-47CC-BC80-1099ABF69C03}"/>
              </a:ext>
            </a:extLst>
          </p:cNvPr>
          <p:cNvSpPr>
            <a:spLocks noGrp="1"/>
          </p:cNvSpPr>
          <p:nvPr>
            <p:ph type="title"/>
          </p:nvPr>
        </p:nvSpPr>
        <p:spPr/>
        <p:txBody>
          <a:bodyPr>
            <a:normAutofit/>
          </a:bodyPr>
          <a:lstStyle/>
          <a:p>
            <a:r>
              <a:rPr lang="en-US" sz="3000" b="1">
                <a:solidFill>
                  <a:srgbClr val="002D73"/>
                </a:solidFill>
              </a:rPr>
              <a:t>Current Challenges</a:t>
            </a:r>
            <a:endParaRPr lang="en-US" sz="3000">
              <a:solidFill>
                <a:srgbClr val="002D73"/>
              </a:solidFill>
            </a:endParaRPr>
          </a:p>
        </p:txBody>
      </p:sp>
      <p:sp>
        <p:nvSpPr>
          <p:cNvPr id="3" name="Content Placeholder 2">
            <a:extLst>
              <a:ext uri="{FF2B5EF4-FFF2-40B4-BE49-F238E27FC236}">
                <a16:creationId xmlns:a16="http://schemas.microsoft.com/office/drawing/2014/main" id="{284F681D-DB06-4A8F-B461-15EC4D5F1E07}"/>
              </a:ext>
            </a:extLst>
          </p:cNvPr>
          <p:cNvSpPr>
            <a:spLocks noGrp="1"/>
          </p:cNvSpPr>
          <p:nvPr>
            <p:ph idx="1"/>
          </p:nvPr>
        </p:nvSpPr>
        <p:spPr>
          <a:xfrm>
            <a:off x="804332" y="1761068"/>
            <a:ext cx="7645401" cy="2743199"/>
          </a:xfrm>
        </p:spPr>
        <p:txBody>
          <a:bodyPr vert="horz" lIns="91440" tIns="45720" rIns="91440" bIns="45720" rtlCol="0" anchor="t">
            <a:normAutofit/>
          </a:bodyPr>
          <a:lstStyle/>
          <a:p>
            <a:pPr fontAlgn="base">
              <a:buFont typeface="+mj-lt"/>
              <a:buAutoNum type="arabicParenR"/>
            </a:pPr>
            <a:r>
              <a:rPr lang="en-US" sz="2000">
                <a:solidFill>
                  <a:srgbClr val="002D73"/>
                </a:solidFill>
              </a:rPr>
              <a:t>Manual processes</a:t>
            </a:r>
          </a:p>
          <a:p>
            <a:pPr>
              <a:buFont typeface="+mj-lt"/>
              <a:buAutoNum type="arabicParenR"/>
            </a:pPr>
            <a:r>
              <a:rPr lang="en-US" sz="2000">
                <a:solidFill>
                  <a:srgbClr val="002D73"/>
                </a:solidFill>
              </a:rPr>
              <a:t>Maintaining adequate internal controls​</a:t>
            </a:r>
          </a:p>
          <a:p>
            <a:pPr fontAlgn="base">
              <a:buFont typeface="+mj-lt"/>
              <a:buAutoNum type="arabicParenR"/>
            </a:pPr>
            <a:r>
              <a:rPr lang="en-US" sz="2000">
                <a:solidFill>
                  <a:srgbClr val="002D73"/>
                </a:solidFill>
              </a:rPr>
              <a:t>Automated sub-account structure​</a:t>
            </a:r>
          </a:p>
          <a:p>
            <a:pPr fontAlgn="base">
              <a:buFont typeface="+mj-lt"/>
              <a:buAutoNum type="arabicParenR"/>
            </a:pPr>
            <a:r>
              <a:rPr lang="en-US" sz="2000">
                <a:solidFill>
                  <a:srgbClr val="002D73"/>
                </a:solidFill>
              </a:rPr>
              <a:t>High volume of activity​</a:t>
            </a:r>
          </a:p>
          <a:p>
            <a:pPr fontAlgn="base">
              <a:buFont typeface="+mj-lt"/>
              <a:buAutoNum type="arabicParenR"/>
            </a:pPr>
            <a:r>
              <a:rPr lang="en-US" sz="2000">
                <a:solidFill>
                  <a:srgbClr val="002D73"/>
                </a:solidFill>
              </a:rPr>
              <a:t>Time constraints</a:t>
            </a:r>
          </a:p>
          <a:p>
            <a:pPr fontAlgn="base">
              <a:buFont typeface="+mj-lt"/>
              <a:buAutoNum type="arabicParenR"/>
            </a:pPr>
            <a:r>
              <a:rPr lang="en-US" sz="2000">
                <a:solidFill>
                  <a:srgbClr val="002D73"/>
                </a:solidFill>
              </a:rPr>
              <a:t>Billing</a:t>
            </a:r>
          </a:p>
          <a:p>
            <a:pPr marL="0" indent="0">
              <a:buNone/>
            </a:pPr>
            <a:endParaRPr lang="en-US"/>
          </a:p>
        </p:txBody>
      </p:sp>
    </p:spTree>
    <p:extLst>
      <p:ext uri="{BB962C8B-B14F-4D97-AF65-F5344CB8AC3E}">
        <p14:creationId xmlns:p14="http://schemas.microsoft.com/office/powerpoint/2010/main" val="111670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F532A80B-B9AA-447E-9D5A-9FF08E4D1FAB}"/>
              </a:ext>
            </a:extLst>
          </p:cNvPr>
          <p:cNvSpPr txBox="1">
            <a:spLocks/>
          </p:cNvSpPr>
          <p:nvPr/>
        </p:nvSpPr>
        <p:spPr>
          <a:xfrm>
            <a:off x="1055914" y="-369723"/>
            <a:ext cx="9403976" cy="1287780"/>
          </a:xfrm>
          <a:prstGeom prst="rect">
            <a:avLst/>
          </a:prstGeom>
        </p:spPr>
        <p:txBody>
          <a:bodyPr anchor="t"/>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endParaRPr lang="en-US" sz="2500" b="1" u="sng">
              <a:solidFill>
                <a:srgbClr val="0070C0"/>
              </a:solidFill>
              <a:latin typeface="Arial"/>
              <a:cs typeface="Arial"/>
            </a:endParaRPr>
          </a:p>
        </p:txBody>
      </p:sp>
      <p:sp>
        <p:nvSpPr>
          <p:cNvPr id="148" name="TextBox 147">
            <a:extLst>
              <a:ext uri="{FF2B5EF4-FFF2-40B4-BE49-F238E27FC236}">
                <a16:creationId xmlns:a16="http://schemas.microsoft.com/office/drawing/2014/main" id="{EC1ABB5C-6E1F-4C07-8AF1-58FC7D666B81}"/>
              </a:ext>
            </a:extLst>
          </p:cNvPr>
          <p:cNvSpPr txBox="1"/>
          <p:nvPr/>
        </p:nvSpPr>
        <p:spPr>
          <a:xfrm>
            <a:off x="-741434" y="1505492"/>
            <a:ext cx="7142671"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i="1">
                <a:solidFill>
                  <a:srgbClr val="002D73"/>
                </a:solidFill>
                <a:latin typeface="Arial"/>
                <a:cs typeface="Arial"/>
              </a:rPr>
              <a:t>Grouped Under Six Primary Categories:</a:t>
            </a:r>
          </a:p>
        </p:txBody>
      </p:sp>
      <p:graphicFrame>
        <p:nvGraphicFramePr>
          <p:cNvPr id="5" name="Diagram 5">
            <a:extLst>
              <a:ext uri="{FF2B5EF4-FFF2-40B4-BE49-F238E27FC236}">
                <a16:creationId xmlns:a16="http://schemas.microsoft.com/office/drawing/2014/main" id="{98E9A316-381C-4FB7-807E-EFB1855B48B9}"/>
              </a:ext>
            </a:extLst>
          </p:cNvPr>
          <p:cNvGraphicFramePr/>
          <p:nvPr>
            <p:extLst>
              <p:ext uri="{D42A27DB-BD31-4B8C-83A1-F6EECF244321}">
                <p14:modId xmlns:p14="http://schemas.microsoft.com/office/powerpoint/2010/main" val="1784325675"/>
              </p:ext>
            </p:extLst>
          </p:nvPr>
        </p:nvGraphicFramePr>
        <p:xfrm>
          <a:off x="287919" y="1874824"/>
          <a:ext cx="8555355" cy="48398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Rectangle 1">
            <a:extLst>
              <a:ext uri="{FF2B5EF4-FFF2-40B4-BE49-F238E27FC236}">
                <a16:creationId xmlns:a16="http://schemas.microsoft.com/office/drawing/2014/main" id="{15987A38-1751-4BAB-BD3D-423FD5E14DA0}"/>
              </a:ext>
            </a:extLst>
          </p:cNvPr>
          <p:cNvSpPr/>
          <p:nvPr/>
        </p:nvSpPr>
        <p:spPr>
          <a:xfrm>
            <a:off x="1692407" y="1043827"/>
            <a:ext cx="8767483" cy="369332"/>
          </a:xfrm>
          <a:prstGeom prst="rect">
            <a:avLst/>
          </a:prstGeom>
        </p:spPr>
        <p:txBody>
          <a:bodyPr wrap="square">
            <a:spAutoFit/>
          </a:bodyPr>
          <a:lstStyle/>
          <a:p>
            <a:r>
              <a:rPr lang="en-US" b="1">
                <a:solidFill>
                  <a:srgbClr val="007681"/>
                </a:solidFill>
                <a:latin typeface="Arial"/>
                <a:cs typeface="Arial"/>
              </a:rPr>
              <a:t>Information Technology &amp; Meeting Customer Needs</a:t>
            </a:r>
            <a:endParaRPr lang="en-US" b="1">
              <a:solidFill>
                <a:srgbClr val="007681"/>
              </a:solidFill>
            </a:endParaRPr>
          </a:p>
        </p:txBody>
      </p:sp>
      <p:sp>
        <p:nvSpPr>
          <p:cNvPr id="6" name="Title 1">
            <a:extLst>
              <a:ext uri="{FF2B5EF4-FFF2-40B4-BE49-F238E27FC236}">
                <a16:creationId xmlns:a16="http://schemas.microsoft.com/office/drawing/2014/main" id="{FDE13C09-1D70-4B8D-B2A0-1C5D7646993E}"/>
              </a:ext>
            </a:extLst>
          </p:cNvPr>
          <p:cNvSpPr txBox="1">
            <a:spLocks/>
          </p:cNvSpPr>
          <p:nvPr/>
        </p:nvSpPr>
        <p:spPr>
          <a:xfrm>
            <a:off x="457200" y="547158"/>
            <a:ext cx="8229600" cy="1143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r>
              <a:rPr lang="en-US" sz="3000" b="1">
                <a:solidFill>
                  <a:srgbClr val="002D73"/>
                </a:solidFill>
              </a:rPr>
              <a:t>Technology</a:t>
            </a:r>
            <a:r>
              <a:rPr lang="en-US" sz="3000">
                <a:solidFill>
                  <a:srgbClr val="002D73"/>
                </a:solidFill>
              </a:rPr>
              <a:t> </a:t>
            </a:r>
          </a:p>
        </p:txBody>
      </p:sp>
    </p:spTree>
    <p:extLst>
      <p:ext uri="{BB962C8B-B14F-4D97-AF65-F5344CB8AC3E}">
        <p14:creationId xmlns:p14="http://schemas.microsoft.com/office/powerpoint/2010/main" val="1657655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13360" y="589883"/>
            <a:ext cx="8229600" cy="648334"/>
          </a:xfrm>
        </p:spPr>
        <p:txBody>
          <a:bodyPr anchor="ctr">
            <a:normAutofit/>
          </a:bodyPr>
          <a:lstStyle/>
          <a:p>
            <a:r>
              <a:rPr lang="en-US" sz="3000" b="1">
                <a:solidFill>
                  <a:srgbClr val="002D73"/>
                </a:solidFill>
              </a:rPr>
              <a:t>Agenda</a:t>
            </a:r>
          </a:p>
        </p:txBody>
      </p:sp>
      <p:sp>
        <p:nvSpPr>
          <p:cNvPr id="12" name="Content Placeholder 11"/>
          <p:cNvSpPr>
            <a:spLocks noGrp="1"/>
          </p:cNvSpPr>
          <p:nvPr>
            <p:ph idx="1"/>
          </p:nvPr>
        </p:nvSpPr>
        <p:spPr>
          <a:xfrm>
            <a:off x="902943" y="1436858"/>
            <a:ext cx="6561667" cy="4831259"/>
          </a:xfrm>
        </p:spPr>
        <p:txBody>
          <a:bodyPr vert="horz" lIns="91440" tIns="45720" rIns="91440" bIns="45720" rtlCol="0" anchor="t">
            <a:noAutofit/>
          </a:bodyPr>
          <a:lstStyle/>
          <a:p>
            <a:pPr marL="457200" indent="-457200">
              <a:spcAft>
                <a:spcPts val="600"/>
              </a:spcAft>
              <a:buAutoNum type="arabicPeriod"/>
            </a:pPr>
            <a:r>
              <a:rPr lang="en-US" sz="2000" b="1">
                <a:solidFill>
                  <a:srgbClr val="007681"/>
                </a:solidFill>
              </a:rPr>
              <a:t>Presenter Introduction</a:t>
            </a:r>
          </a:p>
          <a:p>
            <a:pPr marL="457200" indent="-457200">
              <a:spcAft>
                <a:spcPts val="600"/>
              </a:spcAft>
              <a:buAutoNum type="arabicPeriod"/>
            </a:pPr>
            <a:r>
              <a:rPr lang="en-US" sz="2000" b="1">
                <a:solidFill>
                  <a:srgbClr val="007681"/>
                </a:solidFill>
              </a:rPr>
              <a:t>DASNY Overview</a:t>
            </a:r>
          </a:p>
          <a:p>
            <a:pPr marL="457200" indent="-457200">
              <a:spcAft>
                <a:spcPts val="600"/>
              </a:spcAft>
              <a:buAutoNum type="arabicPeriod"/>
            </a:pPr>
            <a:r>
              <a:rPr lang="en-US" sz="2000" b="1">
                <a:solidFill>
                  <a:srgbClr val="007681"/>
                </a:solidFill>
              </a:rPr>
              <a:t>AP Payment Process</a:t>
            </a:r>
          </a:p>
          <a:p>
            <a:pPr marL="457200" indent="-457200">
              <a:spcAft>
                <a:spcPts val="600"/>
              </a:spcAft>
              <a:buAutoNum type="arabicPeriod"/>
            </a:pPr>
            <a:r>
              <a:rPr lang="en-US" sz="2000" b="1">
                <a:solidFill>
                  <a:srgbClr val="007681"/>
                </a:solidFill>
              </a:rPr>
              <a:t>Numbers at a Glance</a:t>
            </a:r>
          </a:p>
          <a:p>
            <a:pPr marL="457200" indent="-457200">
              <a:spcAft>
                <a:spcPts val="600"/>
              </a:spcAft>
              <a:buAutoNum type="arabicPeriod"/>
            </a:pPr>
            <a:r>
              <a:rPr lang="en-US" sz="2000" b="1">
                <a:solidFill>
                  <a:srgbClr val="007681"/>
                </a:solidFill>
              </a:rPr>
              <a:t>Payment Coordination</a:t>
            </a:r>
          </a:p>
          <a:p>
            <a:pPr marL="457200" indent="-457200">
              <a:spcAft>
                <a:spcPts val="600"/>
              </a:spcAft>
              <a:buAutoNum type="arabicPeriod"/>
            </a:pPr>
            <a:r>
              <a:rPr lang="en-US" sz="2000" b="1">
                <a:solidFill>
                  <a:srgbClr val="007681"/>
                </a:solidFill>
              </a:rPr>
              <a:t>Disbursement of Funds</a:t>
            </a:r>
          </a:p>
          <a:p>
            <a:pPr marL="457200" indent="-457200">
              <a:spcAft>
                <a:spcPts val="600"/>
              </a:spcAft>
              <a:buAutoNum type="arabicPeriod"/>
            </a:pPr>
            <a:r>
              <a:rPr lang="en-US" sz="2000" b="1">
                <a:solidFill>
                  <a:srgbClr val="007681"/>
                </a:solidFill>
              </a:rPr>
              <a:t>Post Funding Procedures</a:t>
            </a:r>
          </a:p>
          <a:p>
            <a:pPr marL="457200" indent="-457200">
              <a:spcAft>
                <a:spcPts val="600"/>
              </a:spcAft>
              <a:buAutoNum type="arabicPeriod"/>
            </a:pPr>
            <a:r>
              <a:rPr lang="en-US" sz="2000" b="1">
                <a:solidFill>
                  <a:srgbClr val="007681"/>
                </a:solidFill>
              </a:rPr>
              <a:t>Current Challenges</a:t>
            </a:r>
          </a:p>
          <a:p>
            <a:pPr marL="457200" indent="-457200">
              <a:spcAft>
                <a:spcPts val="600"/>
              </a:spcAft>
              <a:buAutoNum type="arabicPeriod"/>
            </a:pPr>
            <a:r>
              <a:rPr lang="en-US" sz="2000" b="1">
                <a:solidFill>
                  <a:srgbClr val="007681"/>
                </a:solidFill>
              </a:rPr>
              <a:t>Technology</a:t>
            </a:r>
          </a:p>
          <a:p>
            <a:pPr marL="457200" indent="-457200">
              <a:spcAft>
                <a:spcPts val="600"/>
              </a:spcAft>
              <a:buAutoNum type="arabicPeriod"/>
            </a:pPr>
            <a:r>
              <a:rPr lang="en-US" sz="2000" b="1">
                <a:solidFill>
                  <a:srgbClr val="007681"/>
                </a:solidFill>
              </a:rPr>
              <a:t>Appendix</a:t>
            </a:r>
          </a:p>
          <a:p>
            <a:pPr marL="0" indent="0">
              <a:buNone/>
            </a:pPr>
            <a:endParaRPr lang="en-US" sz="2000"/>
          </a:p>
          <a:p>
            <a:endParaRPr lang="en-US" sz="2000"/>
          </a:p>
          <a:p>
            <a:pPr marL="0" indent="0">
              <a:buNone/>
            </a:pPr>
            <a:endParaRPr lang="en-US" sz="2000"/>
          </a:p>
          <a:p>
            <a:endParaRPr lang="en-US" sz="2000"/>
          </a:p>
        </p:txBody>
      </p:sp>
    </p:spTree>
    <p:extLst>
      <p:ext uri="{BB962C8B-B14F-4D97-AF65-F5344CB8AC3E}">
        <p14:creationId xmlns:p14="http://schemas.microsoft.com/office/powerpoint/2010/main" val="3631655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F532A80B-B9AA-447E-9D5A-9FF08E4D1FAB}"/>
              </a:ext>
            </a:extLst>
          </p:cNvPr>
          <p:cNvSpPr txBox="1">
            <a:spLocks/>
          </p:cNvSpPr>
          <p:nvPr/>
        </p:nvSpPr>
        <p:spPr>
          <a:xfrm>
            <a:off x="156365" y="485710"/>
            <a:ext cx="8915229" cy="834144"/>
          </a:xfrm>
          <a:prstGeom prst="rect">
            <a:avLst/>
          </a:prstGeom>
        </p:spPr>
        <p:txBody>
          <a:bodyPr anchor="t"/>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r>
              <a:rPr lang="en-US" sz="3000" b="1">
                <a:solidFill>
                  <a:srgbClr val="002D73"/>
                </a:solidFill>
              </a:rPr>
              <a:t>Technology | Continued</a:t>
            </a:r>
          </a:p>
        </p:txBody>
      </p:sp>
      <p:grpSp>
        <p:nvGrpSpPr>
          <p:cNvPr id="6" name="Group 5">
            <a:extLst>
              <a:ext uri="{FF2B5EF4-FFF2-40B4-BE49-F238E27FC236}">
                <a16:creationId xmlns:a16="http://schemas.microsoft.com/office/drawing/2014/main" id="{E4BA49CF-CF08-454E-BA32-D3F990CF7393}"/>
              </a:ext>
            </a:extLst>
          </p:cNvPr>
          <p:cNvGrpSpPr/>
          <p:nvPr/>
        </p:nvGrpSpPr>
        <p:grpSpPr>
          <a:xfrm>
            <a:off x="570411" y="1591733"/>
            <a:ext cx="8031722" cy="5135015"/>
            <a:chOff x="570411" y="1591733"/>
            <a:chExt cx="8031722" cy="5135015"/>
          </a:xfrm>
        </p:grpSpPr>
        <p:graphicFrame>
          <p:nvGraphicFramePr>
            <p:cNvPr id="17" name="Diagram 17">
              <a:extLst>
                <a:ext uri="{FF2B5EF4-FFF2-40B4-BE49-F238E27FC236}">
                  <a16:creationId xmlns:a16="http://schemas.microsoft.com/office/drawing/2014/main" id="{1436A974-1F44-4416-837A-4C5547BBC8F6}"/>
                </a:ext>
              </a:extLst>
            </p:cNvPr>
            <p:cNvGraphicFramePr/>
            <p:nvPr>
              <p:extLst>
                <p:ext uri="{D42A27DB-BD31-4B8C-83A1-F6EECF244321}">
                  <p14:modId xmlns:p14="http://schemas.microsoft.com/office/powerpoint/2010/main" val="723812975"/>
                </p:ext>
              </p:extLst>
            </p:nvPr>
          </p:nvGraphicFramePr>
          <p:xfrm>
            <a:off x="625827" y="1591733"/>
            <a:ext cx="7976306" cy="51350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Rectangle 1">
              <a:extLst>
                <a:ext uri="{FF2B5EF4-FFF2-40B4-BE49-F238E27FC236}">
                  <a16:creationId xmlns:a16="http://schemas.microsoft.com/office/drawing/2014/main" id="{6017A001-9746-4123-9CE0-AD95B5E4D14D}"/>
                </a:ext>
              </a:extLst>
            </p:cNvPr>
            <p:cNvSpPr/>
            <p:nvPr/>
          </p:nvSpPr>
          <p:spPr>
            <a:xfrm>
              <a:off x="1143001" y="3352800"/>
              <a:ext cx="2429932" cy="1528624"/>
            </a:xfrm>
            <a:prstGeom prst="rect">
              <a:avLst/>
            </a:prstGeom>
          </p:spPr>
          <p:txBody>
            <a:bodyPr wrap="square">
              <a:spAutoFit/>
            </a:bodyPr>
            <a:lstStyle/>
            <a:p>
              <a:pPr>
                <a:spcBef>
                  <a:spcPts val="400"/>
                </a:spcBef>
                <a:spcAft>
                  <a:spcPts val="400"/>
                </a:spcAft>
                <a:buChar char="•"/>
              </a:pPr>
              <a:r>
                <a:rPr lang="en-US" sz="2000">
                  <a:solidFill>
                    <a:schemeClr val="bg1"/>
                  </a:solidFill>
                  <a:cs typeface="Arial"/>
                </a:rPr>
                <a:t>IT </a:t>
              </a:r>
              <a:r>
                <a:rPr lang="en-US" sz="2000">
                  <a:solidFill>
                    <a:schemeClr val="bg1"/>
                  </a:solidFill>
                  <a:latin typeface="Arial"/>
                  <a:cs typeface="Arial"/>
                </a:rPr>
                <a:t>Systems​</a:t>
              </a:r>
              <a:endParaRPr lang="en-US" sz="2400">
                <a:solidFill>
                  <a:schemeClr val="bg1"/>
                </a:solidFill>
                <a:cs typeface="Calibri"/>
              </a:endParaRPr>
            </a:p>
            <a:p>
              <a:pPr>
                <a:spcBef>
                  <a:spcPts val="400"/>
                </a:spcBef>
                <a:spcAft>
                  <a:spcPts val="400"/>
                </a:spcAft>
                <a:buChar char="•"/>
              </a:pPr>
              <a:r>
                <a:rPr lang="en-US" sz="2000">
                  <a:solidFill>
                    <a:schemeClr val="bg1"/>
                  </a:solidFill>
                  <a:cs typeface="Arial"/>
                </a:rPr>
                <a:t>People / Processes​</a:t>
              </a:r>
            </a:p>
            <a:p>
              <a:pPr>
                <a:spcBef>
                  <a:spcPts val="400"/>
                </a:spcBef>
                <a:spcAft>
                  <a:spcPts val="400"/>
                </a:spcAft>
                <a:buChar char="•"/>
              </a:pPr>
              <a:r>
                <a:rPr lang="en-US" sz="2000">
                  <a:solidFill>
                    <a:schemeClr val="bg1"/>
                  </a:solidFill>
                  <a:cs typeface="Arial"/>
                </a:rPr>
                <a:t>Customer Transactions</a:t>
              </a:r>
            </a:p>
          </p:txBody>
        </p:sp>
        <p:pic>
          <p:nvPicPr>
            <p:cNvPr id="4" name="Picture 3">
              <a:extLst>
                <a:ext uri="{FF2B5EF4-FFF2-40B4-BE49-F238E27FC236}">
                  <a16:creationId xmlns:a16="http://schemas.microsoft.com/office/drawing/2014/main" id="{0458281B-58A8-4CB0-AFBC-882E7F868F11}"/>
                </a:ext>
              </a:extLst>
            </p:cNvPr>
            <p:cNvPicPr>
              <a:picLocks noChangeAspect="1"/>
            </p:cNvPicPr>
            <p:nvPr/>
          </p:nvPicPr>
          <p:blipFill>
            <a:blip r:embed="rId7"/>
            <a:stretch>
              <a:fillRect/>
            </a:stretch>
          </p:blipFill>
          <p:spPr>
            <a:xfrm>
              <a:off x="570411" y="2809042"/>
              <a:ext cx="2922876" cy="2649650"/>
            </a:xfrm>
            <a:prstGeom prst="rect">
              <a:avLst/>
            </a:prstGeom>
          </p:spPr>
        </p:pic>
        <p:sp>
          <p:nvSpPr>
            <p:cNvPr id="7" name="Rectangle 6">
              <a:extLst>
                <a:ext uri="{FF2B5EF4-FFF2-40B4-BE49-F238E27FC236}">
                  <a16:creationId xmlns:a16="http://schemas.microsoft.com/office/drawing/2014/main" id="{EE67C5A5-2686-4B61-AE1F-8B589C69C521}"/>
                </a:ext>
              </a:extLst>
            </p:cNvPr>
            <p:cNvSpPr/>
            <p:nvPr/>
          </p:nvSpPr>
          <p:spPr>
            <a:xfrm>
              <a:off x="725828" y="3478980"/>
              <a:ext cx="2804403" cy="1128514"/>
            </a:xfrm>
            <a:prstGeom prst="rect">
              <a:avLst/>
            </a:prstGeom>
          </p:spPr>
          <p:txBody>
            <a:bodyPr wrap="square">
              <a:spAutoFit/>
            </a:bodyPr>
            <a:lstStyle/>
            <a:p>
              <a:pPr marL="176213" indent="-176213">
                <a:spcBef>
                  <a:spcPts val="400"/>
                </a:spcBef>
                <a:spcAft>
                  <a:spcPts val="400"/>
                </a:spcAft>
                <a:buChar char="•"/>
              </a:pPr>
              <a:r>
                <a:rPr lang="en-US">
                  <a:solidFill>
                    <a:schemeClr val="bg1"/>
                  </a:solidFill>
                  <a:cs typeface="Arial"/>
                </a:rPr>
                <a:t>IT </a:t>
              </a:r>
              <a:r>
                <a:rPr lang="en-US">
                  <a:solidFill>
                    <a:schemeClr val="bg1"/>
                  </a:solidFill>
                  <a:latin typeface="Arial"/>
                  <a:cs typeface="Arial"/>
                </a:rPr>
                <a:t>Systems​</a:t>
              </a:r>
              <a:endParaRPr lang="en-US" sz="2000">
                <a:solidFill>
                  <a:schemeClr val="bg1"/>
                </a:solidFill>
                <a:cs typeface="Calibri"/>
              </a:endParaRPr>
            </a:p>
            <a:p>
              <a:pPr marL="176213" indent="-176213">
                <a:spcBef>
                  <a:spcPts val="400"/>
                </a:spcBef>
                <a:spcAft>
                  <a:spcPts val="400"/>
                </a:spcAft>
                <a:buChar char="•"/>
              </a:pPr>
              <a:r>
                <a:rPr lang="en-US">
                  <a:solidFill>
                    <a:schemeClr val="bg1"/>
                  </a:solidFill>
                  <a:cs typeface="Arial"/>
                </a:rPr>
                <a:t>People / Processes​</a:t>
              </a:r>
            </a:p>
            <a:p>
              <a:pPr marL="176213" indent="-176213">
                <a:spcBef>
                  <a:spcPts val="400"/>
                </a:spcBef>
                <a:spcAft>
                  <a:spcPts val="400"/>
                </a:spcAft>
                <a:buChar char="•"/>
              </a:pPr>
              <a:r>
                <a:rPr lang="en-US">
                  <a:solidFill>
                    <a:schemeClr val="bg1"/>
                  </a:solidFill>
                  <a:cs typeface="Arial"/>
                </a:rPr>
                <a:t>Customer Transactions</a:t>
              </a:r>
            </a:p>
          </p:txBody>
        </p:sp>
      </p:grpSp>
      <p:sp>
        <p:nvSpPr>
          <p:cNvPr id="5" name="Rectangle 4">
            <a:extLst>
              <a:ext uri="{FF2B5EF4-FFF2-40B4-BE49-F238E27FC236}">
                <a16:creationId xmlns:a16="http://schemas.microsoft.com/office/drawing/2014/main" id="{CDF89BB2-4238-4B01-A716-91D538088706}"/>
              </a:ext>
            </a:extLst>
          </p:cNvPr>
          <p:cNvSpPr/>
          <p:nvPr/>
        </p:nvSpPr>
        <p:spPr>
          <a:xfrm>
            <a:off x="2357967" y="1054490"/>
            <a:ext cx="4903907" cy="369332"/>
          </a:xfrm>
          <a:prstGeom prst="rect">
            <a:avLst/>
          </a:prstGeom>
        </p:spPr>
        <p:txBody>
          <a:bodyPr wrap="none">
            <a:spAutoFit/>
          </a:bodyPr>
          <a:lstStyle/>
          <a:p>
            <a:r>
              <a:rPr lang="en-US" b="1">
                <a:solidFill>
                  <a:srgbClr val="007681"/>
                </a:solidFill>
                <a:latin typeface="Arial" panose="020B0604020202020204" pitchFamily="34" charset="0"/>
                <a:cs typeface="Arial" panose="020B0604020202020204" pitchFamily="34" charset="0"/>
              </a:rPr>
              <a:t>Business Resiliency | Business Continuity</a:t>
            </a:r>
            <a:r>
              <a:rPr lang="en-US">
                <a:solidFill>
                  <a:srgbClr val="007681"/>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558124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Diagram 17">
            <a:extLst>
              <a:ext uri="{FF2B5EF4-FFF2-40B4-BE49-F238E27FC236}">
                <a16:creationId xmlns:a16="http://schemas.microsoft.com/office/drawing/2014/main" id="{F1828EB1-B29C-4397-B0F3-6CA259954C4E}"/>
              </a:ext>
            </a:extLst>
          </p:cNvPr>
          <p:cNvGraphicFramePr/>
          <p:nvPr>
            <p:extLst>
              <p:ext uri="{D42A27DB-BD31-4B8C-83A1-F6EECF244321}">
                <p14:modId xmlns:p14="http://schemas.microsoft.com/office/powerpoint/2010/main" val="2206151145"/>
              </p:ext>
            </p:extLst>
          </p:nvPr>
        </p:nvGraphicFramePr>
        <p:xfrm>
          <a:off x="550333" y="1910266"/>
          <a:ext cx="7806267" cy="47191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98" name="TextBox 497">
            <a:extLst>
              <a:ext uri="{FF2B5EF4-FFF2-40B4-BE49-F238E27FC236}">
                <a16:creationId xmlns:a16="http://schemas.microsoft.com/office/drawing/2014/main" id="{EFA93241-0099-4C54-8E8D-C18E4CD9C271}"/>
              </a:ext>
            </a:extLst>
          </p:cNvPr>
          <p:cNvSpPr txBox="1"/>
          <p:nvPr/>
        </p:nvSpPr>
        <p:spPr>
          <a:xfrm>
            <a:off x="1000664" y="1447800"/>
            <a:ext cx="7142671"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i="1">
                <a:solidFill>
                  <a:srgbClr val="002D73"/>
                </a:solidFill>
                <a:latin typeface="Arial"/>
                <a:cs typeface="Arial"/>
              </a:rPr>
              <a:t>Looking to Understand</a:t>
            </a:r>
            <a:endParaRPr lang="en-US">
              <a:solidFill>
                <a:srgbClr val="002D73"/>
              </a:solidFill>
              <a:cs typeface="Calibri"/>
            </a:endParaRPr>
          </a:p>
        </p:txBody>
      </p:sp>
      <p:sp>
        <p:nvSpPr>
          <p:cNvPr id="5" name="Title 1">
            <a:extLst>
              <a:ext uri="{FF2B5EF4-FFF2-40B4-BE49-F238E27FC236}">
                <a16:creationId xmlns:a16="http://schemas.microsoft.com/office/drawing/2014/main" id="{00E6E7A0-2B73-442F-8D95-D6D05F177EE9}"/>
              </a:ext>
            </a:extLst>
          </p:cNvPr>
          <p:cNvSpPr txBox="1">
            <a:spLocks/>
          </p:cNvSpPr>
          <p:nvPr/>
        </p:nvSpPr>
        <p:spPr>
          <a:xfrm>
            <a:off x="156365" y="485710"/>
            <a:ext cx="8915229" cy="834144"/>
          </a:xfrm>
          <a:prstGeom prst="rect">
            <a:avLst/>
          </a:prstGeom>
        </p:spPr>
        <p:txBody>
          <a:bodyPr anchor="t"/>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r>
              <a:rPr lang="en-US" sz="3000" b="1">
                <a:solidFill>
                  <a:srgbClr val="002D73"/>
                </a:solidFill>
              </a:rPr>
              <a:t>Technology | Continued</a:t>
            </a:r>
          </a:p>
        </p:txBody>
      </p:sp>
      <p:sp>
        <p:nvSpPr>
          <p:cNvPr id="6" name="Rectangle 5">
            <a:extLst>
              <a:ext uri="{FF2B5EF4-FFF2-40B4-BE49-F238E27FC236}">
                <a16:creationId xmlns:a16="http://schemas.microsoft.com/office/drawing/2014/main" id="{DE905061-2348-4A88-94ED-AA3F51A12175}"/>
              </a:ext>
            </a:extLst>
          </p:cNvPr>
          <p:cNvSpPr/>
          <p:nvPr/>
        </p:nvSpPr>
        <p:spPr>
          <a:xfrm>
            <a:off x="3759593" y="950522"/>
            <a:ext cx="8767483" cy="369332"/>
          </a:xfrm>
          <a:prstGeom prst="rect">
            <a:avLst/>
          </a:prstGeom>
        </p:spPr>
        <p:txBody>
          <a:bodyPr wrap="square">
            <a:spAutoFit/>
          </a:bodyPr>
          <a:lstStyle/>
          <a:p>
            <a:r>
              <a:rPr lang="en-US" b="1">
                <a:solidFill>
                  <a:srgbClr val="007681"/>
                </a:solidFill>
                <a:latin typeface="Arial" panose="020B0604020202020204" pitchFamily="34" charset="0"/>
                <a:cs typeface="Arial" panose="020B0604020202020204" pitchFamily="34" charset="0"/>
              </a:rPr>
              <a:t>Cybersecurity</a:t>
            </a:r>
            <a:r>
              <a:rPr lang="en-US" b="1">
                <a:solidFill>
                  <a:srgbClr val="007681"/>
                </a:solidFill>
              </a:rPr>
              <a:t> </a:t>
            </a:r>
          </a:p>
        </p:txBody>
      </p:sp>
    </p:spTree>
    <p:extLst>
      <p:ext uri="{BB962C8B-B14F-4D97-AF65-F5344CB8AC3E}">
        <p14:creationId xmlns:p14="http://schemas.microsoft.com/office/powerpoint/2010/main" val="2959780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a:solidFill>
                  <a:srgbClr val="002D73"/>
                </a:solidFill>
              </a:rPr>
              <a:t>Reminders</a:t>
            </a:r>
          </a:p>
        </p:txBody>
      </p:sp>
      <p:sp>
        <p:nvSpPr>
          <p:cNvPr id="6" name="TextBox 5"/>
          <p:cNvSpPr txBox="1"/>
          <p:nvPr/>
        </p:nvSpPr>
        <p:spPr>
          <a:xfrm>
            <a:off x="810883" y="1456100"/>
            <a:ext cx="7588050" cy="2185214"/>
          </a:xfrm>
          <a:prstGeom prst="rect">
            <a:avLst/>
          </a:prstGeom>
          <a:noFill/>
        </p:spPr>
        <p:txBody>
          <a:bodyPr wrap="square" rtlCol="0" anchor="t">
            <a:spAutoFit/>
          </a:bodyPr>
          <a:lstStyle/>
          <a:p>
            <a:pPr>
              <a:spcBef>
                <a:spcPct val="20000"/>
              </a:spcBef>
            </a:pPr>
            <a:r>
              <a:rPr lang="en-US" sz="2000">
                <a:solidFill>
                  <a:srgbClr val="002D73"/>
                </a:solidFill>
                <a:latin typeface="Arial" panose="020B0604020202020204" pitchFamily="34" charset="0"/>
                <a:cs typeface="Arial" panose="020B0604020202020204" pitchFamily="34" charset="0"/>
              </a:rPr>
              <a:t>Please submit all written questions by:</a:t>
            </a:r>
            <a:br>
              <a:rPr lang="en-US" sz="2000">
                <a:solidFill>
                  <a:srgbClr val="002D73"/>
                </a:solidFill>
                <a:latin typeface="Arial" panose="020B0604020202020204" pitchFamily="34" charset="0"/>
                <a:cs typeface="Arial" panose="020B0604020202020204" pitchFamily="34" charset="0"/>
              </a:rPr>
            </a:br>
            <a:r>
              <a:rPr lang="en-US" sz="2000">
                <a:solidFill>
                  <a:srgbClr val="002D73"/>
                </a:solidFill>
                <a:latin typeface="Arial" panose="020B0604020202020204" pitchFamily="34" charset="0"/>
                <a:cs typeface="Arial" panose="020B0604020202020204" pitchFamily="34" charset="0"/>
              </a:rPr>
              <a:t>5:00pm, </a:t>
            </a:r>
            <a:r>
              <a:rPr lang="en-US" sz="2000" b="1">
                <a:solidFill>
                  <a:srgbClr val="007681"/>
                </a:solidFill>
                <a:latin typeface="Arial" panose="020B0604020202020204" pitchFamily="34" charset="0"/>
                <a:cs typeface="Arial" panose="020B0604020202020204" pitchFamily="34" charset="0"/>
              </a:rPr>
              <a:t>Monday, December 23, 2019 </a:t>
            </a:r>
            <a:r>
              <a:rPr lang="en-US" sz="2000">
                <a:solidFill>
                  <a:srgbClr val="002D73"/>
                </a:solidFill>
                <a:latin typeface="Arial" panose="020B0604020202020204" pitchFamily="34" charset="0"/>
                <a:cs typeface="Arial" panose="020B0604020202020204" pitchFamily="34" charset="0"/>
              </a:rPr>
              <a:t>to:</a:t>
            </a:r>
          </a:p>
          <a:p>
            <a:pPr>
              <a:spcBef>
                <a:spcPct val="20000"/>
              </a:spcBef>
            </a:pPr>
            <a:endParaRPr lang="en-US" sz="2000">
              <a:solidFill>
                <a:srgbClr val="002D73"/>
              </a:solidFill>
              <a:latin typeface="Arial" panose="020B0604020202020204" pitchFamily="34" charset="0"/>
              <a:cs typeface="Arial" panose="020B0604020202020204" pitchFamily="34" charset="0"/>
            </a:endParaRPr>
          </a:p>
          <a:p>
            <a:pPr marL="57150" lvl="0" algn="ctr">
              <a:spcBef>
                <a:spcPct val="20000"/>
              </a:spcBef>
            </a:pPr>
            <a:r>
              <a:rPr lang="en-US" sz="2000">
                <a:solidFill>
                  <a:srgbClr val="002D73"/>
                </a:solidFill>
                <a:latin typeface="Arial" panose="020B0604020202020204" pitchFamily="34" charset="0"/>
                <a:cs typeface="Arial" panose="020B0604020202020204" pitchFamily="34" charset="0"/>
              </a:rPr>
              <a:t>     Nicole White, RFP Coordinator</a:t>
            </a:r>
          </a:p>
          <a:p>
            <a:pPr marL="57150" lvl="0" algn="ctr">
              <a:spcBef>
                <a:spcPct val="20000"/>
              </a:spcBef>
            </a:pPr>
            <a:r>
              <a:rPr lang="en-US" sz="2000">
                <a:solidFill>
                  <a:srgbClr val="002D73"/>
                </a:solidFill>
                <a:latin typeface="Arial" panose="020B0604020202020204" pitchFamily="34" charset="0"/>
                <a:cs typeface="Arial" panose="020B0604020202020204" pitchFamily="34" charset="0"/>
                <a:hlinkClick r:id="rId3"/>
              </a:rPr>
              <a:t>RFPCoordinator@dasny.org</a:t>
            </a:r>
            <a:endParaRPr lang="en-US" sz="2000">
              <a:solidFill>
                <a:srgbClr val="002D73"/>
              </a:solidFill>
              <a:latin typeface="Arial" panose="020B0604020202020204" pitchFamily="34" charset="0"/>
              <a:cs typeface="Arial" panose="020B0604020202020204" pitchFamily="34" charset="0"/>
            </a:endParaRPr>
          </a:p>
          <a:p>
            <a:pPr marL="57150" lvl="0" algn="ctr">
              <a:spcBef>
                <a:spcPct val="20000"/>
              </a:spcBef>
            </a:pPr>
            <a:endParaRPr lang="en-US" sz="2000">
              <a:solidFill>
                <a:srgbClr val="002D73"/>
              </a:solidFill>
              <a:latin typeface="Arial" panose="020B0604020202020204" pitchFamily="34" charset="0"/>
              <a:cs typeface="Arial" panose="020B0604020202020204" pitchFamily="34" charset="0"/>
            </a:endParaRPr>
          </a:p>
        </p:txBody>
      </p:sp>
      <p:sp>
        <p:nvSpPr>
          <p:cNvPr id="9" name="Content Placeholder 3">
            <a:extLst>
              <a:ext uri="{FF2B5EF4-FFF2-40B4-BE49-F238E27FC236}">
                <a16:creationId xmlns:a16="http://schemas.microsoft.com/office/drawing/2014/main" id="{359B9F43-BB97-4F30-B2A0-40F491BD2AB8}"/>
              </a:ext>
            </a:extLst>
          </p:cNvPr>
          <p:cNvSpPr>
            <a:spLocks noGrp="1"/>
          </p:cNvSpPr>
          <p:nvPr>
            <p:ph idx="1"/>
          </p:nvPr>
        </p:nvSpPr>
        <p:spPr>
          <a:xfrm>
            <a:off x="810883" y="3514147"/>
            <a:ext cx="7522234" cy="2665562"/>
          </a:xfrm>
        </p:spPr>
        <p:txBody>
          <a:bodyPr>
            <a:normAutofit fontScale="85000" lnSpcReduction="20000"/>
          </a:bodyPr>
          <a:lstStyle/>
          <a:p>
            <a:pPr marL="0" indent="0">
              <a:buNone/>
            </a:pPr>
            <a:r>
              <a:rPr lang="en-US" sz="2000" b="1" u="sng">
                <a:solidFill>
                  <a:srgbClr val="007681"/>
                </a:solidFill>
              </a:rPr>
              <a:t>Other Key Dates:</a:t>
            </a:r>
          </a:p>
          <a:p>
            <a:pPr marL="0" indent="0">
              <a:buNone/>
            </a:pPr>
            <a:endParaRPr lang="en-US" sz="2000" b="1" u="sng">
              <a:solidFill>
                <a:srgbClr val="007681"/>
              </a:solidFill>
            </a:endParaRPr>
          </a:p>
          <a:p>
            <a:pPr>
              <a:spcAft>
                <a:spcPts val="600"/>
              </a:spcAft>
            </a:pPr>
            <a:r>
              <a:rPr lang="en-US" sz="2000">
                <a:solidFill>
                  <a:srgbClr val="007681"/>
                </a:solidFill>
              </a:rPr>
              <a:t>Post Responses to RFP Questions - 1/10/2020</a:t>
            </a:r>
          </a:p>
          <a:p>
            <a:pPr>
              <a:spcAft>
                <a:spcPts val="600"/>
              </a:spcAft>
            </a:pPr>
            <a:r>
              <a:rPr lang="en-US" sz="2000" b="1">
                <a:solidFill>
                  <a:srgbClr val="007681"/>
                </a:solidFill>
              </a:rPr>
              <a:t>Proposal Due -  1/31/2020 (5:00pm)</a:t>
            </a:r>
          </a:p>
          <a:p>
            <a:pPr>
              <a:spcAft>
                <a:spcPts val="600"/>
              </a:spcAft>
            </a:pPr>
            <a:r>
              <a:rPr lang="en-US" sz="2000">
                <a:solidFill>
                  <a:srgbClr val="007681"/>
                </a:solidFill>
              </a:rPr>
              <a:t>Interviews – Week of 3/9/2020</a:t>
            </a:r>
          </a:p>
          <a:p>
            <a:pPr>
              <a:spcAft>
                <a:spcPts val="600"/>
              </a:spcAft>
            </a:pPr>
            <a:r>
              <a:rPr lang="en-US" sz="2000">
                <a:solidFill>
                  <a:srgbClr val="007681"/>
                </a:solidFill>
              </a:rPr>
              <a:t>Onsite visit (if necessary) - Week of 3/23/2020</a:t>
            </a:r>
          </a:p>
          <a:p>
            <a:pPr>
              <a:spcAft>
                <a:spcPts val="600"/>
              </a:spcAft>
            </a:pPr>
            <a:r>
              <a:rPr lang="en-US" sz="2000">
                <a:solidFill>
                  <a:srgbClr val="007681"/>
                </a:solidFill>
              </a:rPr>
              <a:t>Board Approval (if necessary, not earlier than) - 5/6/2020</a:t>
            </a:r>
          </a:p>
          <a:p>
            <a:pPr>
              <a:spcAft>
                <a:spcPts val="600"/>
              </a:spcAft>
            </a:pPr>
            <a:r>
              <a:rPr lang="en-US" sz="2000">
                <a:solidFill>
                  <a:srgbClr val="007681"/>
                </a:solidFill>
              </a:rPr>
              <a:t>Notice of Award (not earlier than) - 5/8/2020	</a:t>
            </a:r>
          </a:p>
        </p:txBody>
      </p:sp>
    </p:spTree>
    <p:extLst>
      <p:ext uri="{BB962C8B-B14F-4D97-AF65-F5344CB8AC3E}">
        <p14:creationId xmlns:p14="http://schemas.microsoft.com/office/powerpoint/2010/main" val="1808407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3C2B0-56AC-4F77-9692-9760AA7E3AFA}"/>
              </a:ext>
            </a:extLst>
          </p:cNvPr>
          <p:cNvSpPr>
            <a:spLocks noGrp="1"/>
          </p:cNvSpPr>
          <p:nvPr>
            <p:ph type="title"/>
          </p:nvPr>
        </p:nvSpPr>
        <p:spPr>
          <a:xfrm>
            <a:off x="452967" y="694268"/>
            <a:ext cx="7950200" cy="4444999"/>
          </a:xfrm>
        </p:spPr>
        <p:txBody>
          <a:bodyPr>
            <a:normAutofit/>
          </a:bodyPr>
          <a:lstStyle/>
          <a:p>
            <a:br>
              <a:rPr lang="en-US" b="1">
                <a:solidFill>
                  <a:srgbClr val="0070C0"/>
                </a:solidFill>
              </a:rPr>
            </a:br>
            <a:br>
              <a:rPr lang="en-US" b="1">
                <a:solidFill>
                  <a:srgbClr val="0070C0"/>
                </a:solidFill>
              </a:rPr>
            </a:br>
            <a:endParaRPr lang="en-US" b="1">
              <a:solidFill>
                <a:srgbClr val="0070C0"/>
              </a:solidFill>
            </a:endParaRPr>
          </a:p>
        </p:txBody>
      </p:sp>
      <p:pic>
        <p:nvPicPr>
          <p:cNvPr id="3" name="Picture 2">
            <a:extLst>
              <a:ext uri="{FF2B5EF4-FFF2-40B4-BE49-F238E27FC236}">
                <a16:creationId xmlns:a16="http://schemas.microsoft.com/office/drawing/2014/main" id="{62294EAA-8A2A-44F4-A635-4B7C988DFCC0}"/>
              </a:ext>
            </a:extLst>
          </p:cNvPr>
          <p:cNvPicPr>
            <a:picLocks noChangeAspect="1"/>
          </p:cNvPicPr>
          <p:nvPr/>
        </p:nvPicPr>
        <p:blipFill>
          <a:blip r:embed="rId2"/>
          <a:stretch>
            <a:fillRect/>
          </a:stretch>
        </p:blipFill>
        <p:spPr>
          <a:xfrm>
            <a:off x="869507" y="913162"/>
            <a:ext cx="7181291" cy="4999365"/>
          </a:xfrm>
          <a:prstGeom prst="rect">
            <a:avLst/>
          </a:prstGeom>
        </p:spPr>
      </p:pic>
      <p:sp>
        <p:nvSpPr>
          <p:cNvPr id="4" name="TextBox 3">
            <a:extLst>
              <a:ext uri="{FF2B5EF4-FFF2-40B4-BE49-F238E27FC236}">
                <a16:creationId xmlns:a16="http://schemas.microsoft.com/office/drawing/2014/main" id="{D93419C5-649A-4395-981C-7936C40F9579}"/>
              </a:ext>
            </a:extLst>
          </p:cNvPr>
          <p:cNvSpPr txBox="1"/>
          <p:nvPr/>
        </p:nvSpPr>
        <p:spPr>
          <a:xfrm>
            <a:off x="961285" y="945473"/>
            <a:ext cx="5486400" cy="677108"/>
          </a:xfrm>
          <a:prstGeom prst="rect">
            <a:avLst/>
          </a:prstGeom>
          <a:noFill/>
        </p:spPr>
        <p:txBody>
          <a:bodyPr wrap="square" rtlCol="0">
            <a:spAutoFit/>
          </a:bodyPr>
          <a:lstStyle/>
          <a:p>
            <a:r>
              <a:rPr lang="en-US" sz="3800" dirty="0">
                <a:solidFill>
                  <a:srgbClr val="002D73"/>
                </a:solidFill>
                <a:latin typeface="Arial" panose="020B0604020202020204" pitchFamily="34" charset="0"/>
                <a:cs typeface="Arial" panose="020B0604020202020204" pitchFamily="34" charset="0"/>
              </a:rPr>
              <a:t>Happy Holidays </a:t>
            </a:r>
          </a:p>
        </p:txBody>
      </p:sp>
    </p:spTree>
    <p:extLst>
      <p:ext uri="{BB962C8B-B14F-4D97-AF65-F5344CB8AC3E}">
        <p14:creationId xmlns:p14="http://schemas.microsoft.com/office/powerpoint/2010/main" val="21520983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7700"/>
            <a:ext cx="7993380" cy="525780"/>
          </a:xfrm>
        </p:spPr>
        <p:txBody>
          <a:bodyPr>
            <a:noAutofit/>
          </a:bodyPr>
          <a:lstStyle/>
          <a:p>
            <a:r>
              <a:rPr lang="en-US" sz="3000" b="1">
                <a:solidFill>
                  <a:srgbClr val="002D73"/>
                </a:solidFill>
              </a:rPr>
              <a:t>Appendix</a:t>
            </a:r>
          </a:p>
        </p:txBody>
      </p:sp>
      <p:sp>
        <p:nvSpPr>
          <p:cNvPr id="3" name="Content Placeholder 2"/>
          <p:cNvSpPr>
            <a:spLocks noGrp="1"/>
          </p:cNvSpPr>
          <p:nvPr>
            <p:ph idx="1"/>
          </p:nvPr>
        </p:nvSpPr>
        <p:spPr>
          <a:xfrm>
            <a:off x="575310" y="1236240"/>
            <a:ext cx="8389396" cy="5057351"/>
          </a:xfrm>
        </p:spPr>
        <p:txBody>
          <a:bodyPr>
            <a:noAutofit/>
          </a:bodyPr>
          <a:lstStyle/>
          <a:p>
            <a:pPr marL="0" indent="0">
              <a:spcAft>
                <a:spcPts val="600"/>
              </a:spcAft>
              <a:buNone/>
            </a:pPr>
            <a:r>
              <a:rPr lang="en-US" sz="1400" b="1">
                <a:solidFill>
                  <a:srgbClr val="007681"/>
                </a:solidFill>
              </a:rPr>
              <a:t>DASNY Funds</a:t>
            </a:r>
          </a:p>
          <a:p>
            <a:pPr marL="857250" lvl="1" indent="-457200">
              <a:buFont typeface="+mj-lt"/>
              <a:buAutoNum type="arabicParenR"/>
            </a:pPr>
            <a:r>
              <a:rPr lang="en-US" sz="1400">
                <a:solidFill>
                  <a:srgbClr val="002D73"/>
                </a:solidFill>
              </a:rPr>
              <a:t>Total 15 accounts including one (1) DASNY General Operating, one (1) clearing and </a:t>
            </a:r>
            <a:br>
              <a:rPr lang="en-US" sz="1400">
                <a:solidFill>
                  <a:srgbClr val="002D73"/>
                </a:solidFill>
              </a:rPr>
            </a:br>
            <a:r>
              <a:rPr lang="en-US" sz="1400">
                <a:solidFill>
                  <a:srgbClr val="002D73"/>
                </a:solidFill>
              </a:rPr>
              <a:t>13 Reserve Funds</a:t>
            </a:r>
          </a:p>
          <a:p>
            <a:pPr marL="857250" lvl="1" indent="-457200">
              <a:spcAft>
                <a:spcPts val="600"/>
              </a:spcAft>
              <a:buFont typeface="+mj-lt"/>
              <a:buAutoNum type="arabicParenR"/>
            </a:pPr>
            <a:r>
              <a:rPr lang="en-US" sz="1400">
                <a:solidFill>
                  <a:srgbClr val="002D73"/>
                </a:solidFill>
              </a:rPr>
              <a:t>Average monthly cash balance of $3 million</a:t>
            </a:r>
          </a:p>
          <a:p>
            <a:pPr marL="0" indent="0">
              <a:spcAft>
                <a:spcPts val="600"/>
              </a:spcAft>
              <a:buNone/>
            </a:pPr>
            <a:r>
              <a:rPr lang="en-US" sz="1400" b="1">
                <a:solidFill>
                  <a:srgbClr val="007681"/>
                </a:solidFill>
              </a:rPr>
              <a:t>Program General Operating Funds | Client Service Billing (Public Clients)</a:t>
            </a:r>
          </a:p>
          <a:p>
            <a:pPr marL="857250" lvl="1" indent="-457200">
              <a:buFont typeface="+mj-lt"/>
              <a:buAutoNum type="arabicParenR"/>
            </a:pPr>
            <a:r>
              <a:rPr lang="en-US" sz="1400">
                <a:solidFill>
                  <a:srgbClr val="002D73"/>
                </a:solidFill>
              </a:rPr>
              <a:t>Total of 32 funds in sub-accounts</a:t>
            </a:r>
          </a:p>
          <a:p>
            <a:pPr marL="857250" lvl="1" indent="-457200">
              <a:buFont typeface="+mj-lt"/>
              <a:buAutoNum type="arabicParenR"/>
            </a:pPr>
            <a:r>
              <a:rPr lang="en-US" sz="1400">
                <a:solidFill>
                  <a:srgbClr val="002D73"/>
                </a:solidFill>
              </a:rPr>
              <a:t>Frequency: monthly, quarterly, semi-annually and annually (including advancement)</a:t>
            </a:r>
          </a:p>
          <a:p>
            <a:pPr marL="857250" lvl="1" indent="-457200">
              <a:spcAft>
                <a:spcPts val="600"/>
              </a:spcAft>
              <a:buFont typeface="+mj-lt"/>
              <a:buAutoNum type="arabicParenR"/>
            </a:pPr>
            <a:r>
              <a:rPr lang="en-US" sz="1400">
                <a:solidFill>
                  <a:srgbClr val="002D73"/>
                </a:solidFill>
              </a:rPr>
              <a:t>Estimated annual receipts of $83 million</a:t>
            </a:r>
          </a:p>
          <a:p>
            <a:pPr marL="0" indent="0">
              <a:spcAft>
                <a:spcPts val="600"/>
              </a:spcAft>
              <a:buNone/>
            </a:pPr>
            <a:r>
              <a:rPr lang="en-US" sz="1400" b="1">
                <a:solidFill>
                  <a:srgbClr val="007681"/>
                </a:solidFill>
              </a:rPr>
              <a:t>Program General Operating Funds | Administration Fee Billing/ Financing Fee (Private Clients)</a:t>
            </a:r>
          </a:p>
          <a:p>
            <a:pPr marL="857250" lvl="1" indent="-457200">
              <a:buFont typeface="+mj-lt"/>
              <a:buAutoNum type="arabicParenR"/>
            </a:pPr>
            <a:r>
              <a:rPr lang="en-US" sz="1400">
                <a:solidFill>
                  <a:srgbClr val="002D73"/>
                </a:solidFill>
              </a:rPr>
              <a:t>Two sub-accounts: Private Institutions and Healthcare</a:t>
            </a:r>
          </a:p>
          <a:p>
            <a:pPr marL="857250" lvl="1" indent="-457200">
              <a:buFont typeface="+mj-lt"/>
              <a:buAutoNum type="arabicParenR"/>
            </a:pPr>
            <a:r>
              <a:rPr lang="en-US" sz="1400">
                <a:solidFill>
                  <a:srgbClr val="002D73"/>
                </a:solidFill>
              </a:rPr>
              <a:t>Frequency: one time (financing fees and school district administration fees) and semi-annually</a:t>
            </a:r>
          </a:p>
          <a:p>
            <a:pPr marL="857250" lvl="1" indent="-457200">
              <a:spcAft>
                <a:spcPts val="600"/>
              </a:spcAft>
              <a:buFont typeface="+mj-lt"/>
              <a:buAutoNum type="arabicParenR"/>
            </a:pPr>
            <a:r>
              <a:rPr lang="en-US" sz="1400">
                <a:solidFill>
                  <a:srgbClr val="002D73"/>
                </a:solidFill>
              </a:rPr>
              <a:t>Estimated annual receipts of $8 million</a:t>
            </a:r>
          </a:p>
          <a:p>
            <a:pPr marL="0" indent="0">
              <a:spcAft>
                <a:spcPts val="600"/>
              </a:spcAft>
              <a:buNone/>
            </a:pPr>
            <a:r>
              <a:rPr lang="en-US" sz="1400" b="1">
                <a:solidFill>
                  <a:srgbClr val="007681"/>
                </a:solidFill>
              </a:rPr>
              <a:t>Rehab Funds | Client Project Related</a:t>
            </a:r>
          </a:p>
          <a:p>
            <a:pPr marL="857250" lvl="1" indent="-457200">
              <a:buFont typeface="+mj-lt"/>
              <a:buAutoNum type="arabicParenR"/>
            </a:pPr>
            <a:r>
              <a:rPr lang="en-US" sz="1400">
                <a:solidFill>
                  <a:srgbClr val="002D73"/>
                </a:solidFill>
              </a:rPr>
              <a:t>Total of 92 sub-accounts</a:t>
            </a:r>
          </a:p>
          <a:p>
            <a:pPr marL="857250" lvl="1" indent="-457200">
              <a:buFont typeface="+mj-lt"/>
              <a:buAutoNum type="arabicParenR"/>
            </a:pPr>
            <a:r>
              <a:rPr lang="en-US" sz="1400">
                <a:solidFill>
                  <a:srgbClr val="002D73"/>
                </a:solidFill>
              </a:rPr>
              <a:t>Funds are either advanced for 90-120 days of anticipated cash flow or lump sum deposited for contractor payments.</a:t>
            </a:r>
          </a:p>
          <a:p>
            <a:pPr marL="857250" lvl="1" indent="-457200">
              <a:spcAft>
                <a:spcPts val="600"/>
              </a:spcAft>
              <a:buFont typeface="+mj-lt"/>
              <a:buAutoNum type="arabicParenR"/>
            </a:pPr>
            <a:r>
              <a:rPr lang="en-US" sz="1400">
                <a:solidFill>
                  <a:srgbClr val="002D73"/>
                </a:solidFill>
              </a:rPr>
              <a:t>Annual balance of $17 million</a:t>
            </a:r>
          </a:p>
          <a:p>
            <a:pPr marL="400050" lvl="1" indent="0">
              <a:buNone/>
            </a:pPr>
            <a:endParaRPr lang="en-US" sz="1600">
              <a:solidFill>
                <a:srgbClr val="0070C0"/>
              </a:solidFill>
            </a:endParaRPr>
          </a:p>
          <a:p>
            <a:pPr marL="857250" lvl="1" indent="-457200">
              <a:buFont typeface="+mj-lt"/>
              <a:buAutoNum type="arabicParenR"/>
            </a:pPr>
            <a:endParaRPr lang="en-US" sz="1600">
              <a:solidFill>
                <a:srgbClr val="0070C0"/>
              </a:solidFill>
            </a:endParaRPr>
          </a:p>
          <a:p>
            <a:pPr marL="400050" lvl="1" indent="0">
              <a:buNone/>
            </a:pPr>
            <a:endParaRPr lang="en-US" sz="1600">
              <a:solidFill>
                <a:srgbClr val="0070C0"/>
              </a:solidFill>
            </a:endParaRPr>
          </a:p>
          <a:p>
            <a:pPr marL="0" indent="0">
              <a:buNone/>
            </a:pPr>
            <a:endParaRPr lang="en-US" sz="2000"/>
          </a:p>
          <a:p>
            <a:endParaRPr lang="en-US" sz="2000"/>
          </a:p>
        </p:txBody>
      </p:sp>
    </p:spTree>
    <p:extLst>
      <p:ext uri="{BB962C8B-B14F-4D97-AF65-F5344CB8AC3E}">
        <p14:creationId xmlns:p14="http://schemas.microsoft.com/office/powerpoint/2010/main" val="417820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1283"/>
            <a:ext cx="8229600" cy="575733"/>
          </a:xfrm>
        </p:spPr>
        <p:txBody>
          <a:bodyPr>
            <a:normAutofit/>
          </a:bodyPr>
          <a:lstStyle/>
          <a:p>
            <a:r>
              <a:rPr lang="en-US" sz="3000" b="1">
                <a:solidFill>
                  <a:srgbClr val="002D73"/>
                </a:solidFill>
                <a:latin typeface="+mj-lt"/>
              </a:rPr>
              <a:t>Appendix - Continued</a:t>
            </a:r>
          </a:p>
        </p:txBody>
      </p:sp>
      <p:sp>
        <p:nvSpPr>
          <p:cNvPr id="3" name="Content Placeholder 2"/>
          <p:cNvSpPr>
            <a:spLocks noGrp="1"/>
          </p:cNvSpPr>
          <p:nvPr>
            <p:ph idx="1"/>
          </p:nvPr>
        </p:nvSpPr>
        <p:spPr>
          <a:xfrm>
            <a:off x="579120" y="1168400"/>
            <a:ext cx="8107680" cy="5393267"/>
          </a:xfrm>
        </p:spPr>
        <p:txBody>
          <a:bodyPr vert="horz" lIns="91440" tIns="45720" rIns="91440" bIns="45720" rtlCol="0" anchor="t">
            <a:normAutofit/>
          </a:bodyPr>
          <a:lstStyle/>
          <a:p>
            <a:pPr marL="0" indent="0">
              <a:spcAft>
                <a:spcPts val="600"/>
              </a:spcAft>
              <a:buNone/>
            </a:pPr>
            <a:r>
              <a:rPr lang="en-US" sz="1400" b="1">
                <a:solidFill>
                  <a:srgbClr val="007681"/>
                </a:solidFill>
                <a:latin typeface="Arial"/>
                <a:cs typeface="Arial"/>
              </a:rPr>
              <a:t>Construction and Comprehensive Payables Funds - Bond Proceeds</a:t>
            </a:r>
          </a:p>
          <a:p>
            <a:pPr marL="857250" lvl="1" indent="-457200">
              <a:spcAft>
                <a:spcPts val="600"/>
              </a:spcAft>
              <a:buFont typeface="+mj-lt"/>
              <a:buAutoNum type="arabicParenR"/>
            </a:pPr>
            <a:r>
              <a:rPr lang="en-US" sz="1400">
                <a:solidFill>
                  <a:srgbClr val="002D73"/>
                </a:solidFill>
                <a:latin typeface="Arial"/>
                <a:cs typeface="Arial"/>
              </a:rPr>
              <a:t>Funds are transferred from Trustee accounts to DASNY’s construction disbursement and comprehensive payable accounts, and disbursed to clients or clients’ assigned vendors via wire or check.</a:t>
            </a:r>
          </a:p>
          <a:p>
            <a:pPr marL="857250" lvl="1" indent="-457200">
              <a:spcAft>
                <a:spcPts val="600"/>
              </a:spcAft>
              <a:buFont typeface="+mj-lt"/>
              <a:buAutoNum type="arabicParenR"/>
            </a:pPr>
            <a:r>
              <a:rPr lang="en-US" sz="1400">
                <a:solidFill>
                  <a:srgbClr val="002D73"/>
                </a:solidFill>
                <a:latin typeface="Arial"/>
                <a:cs typeface="Arial"/>
              </a:rPr>
              <a:t>These two accounts are passthrough accounts resulting in a nominal cash balance. (Trustee </a:t>
            </a:r>
            <a:r>
              <a:rPr lang="en-US" sz="1400">
                <a:solidFill>
                  <a:srgbClr val="002D73"/>
                </a:solidFill>
                <a:latin typeface="Arial"/>
                <a:cs typeface="Arial"/>
                <a:sym typeface="Wingdings" panose="05000000000000000000" pitchFamily="2" charset="2"/>
              </a:rPr>
              <a:t></a:t>
            </a:r>
            <a:r>
              <a:rPr lang="en-US" sz="1400">
                <a:solidFill>
                  <a:srgbClr val="002D73"/>
                </a:solidFill>
                <a:latin typeface="Arial"/>
                <a:cs typeface="Arial"/>
              </a:rPr>
              <a:t> DASNY </a:t>
            </a:r>
            <a:r>
              <a:rPr lang="en-US" sz="1400">
                <a:solidFill>
                  <a:srgbClr val="002D73"/>
                </a:solidFill>
                <a:latin typeface="Arial"/>
                <a:cs typeface="Arial"/>
                <a:sym typeface="Wingdings" panose="05000000000000000000" pitchFamily="2" charset="2"/>
              </a:rPr>
              <a:t></a:t>
            </a:r>
            <a:r>
              <a:rPr lang="en-US" sz="1400">
                <a:solidFill>
                  <a:srgbClr val="002D73"/>
                </a:solidFill>
                <a:latin typeface="Arial"/>
                <a:cs typeface="Arial"/>
              </a:rPr>
              <a:t> Clients) </a:t>
            </a:r>
          </a:p>
          <a:p>
            <a:pPr marL="0" indent="0">
              <a:spcAft>
                <a:spcPts val="600"/>
              </a:spcAft>
              <a:buNone/>
            </a:pPr>
            <a:r>
              <a:rPr lang="en-US" sz="1400" b="1">
                <a:solidFill>
                  <a:srgbClr val="007681"/>
                </a:solidFill>
                <a:latin typeface="Arial"/>
                <a:cs typeface="Arial"/>
              </a:rPr>
              <a:t>Other</a:t>
            </a:r>
          </a:p>
          <a:p>
            <a:pPr lvl="1">
              <a:spcAft>
                <a:spcPts val="600"/>
              </a:spcAft>
              <a:buFont typeface="+mj-lt"/>
              <a:buAutoNum type="arabicParenR"/>
            </a:pPr>
            <a:r>
              <a:rPr lang="en-US" sz="1400">
                <a:solidFill>
                  <a:srgbClr val="002D73"/>
                </a:solidFill>
                <a:latin typeface="Arial"/>
                <a:cs typeface="Arial"/>
              </a:rPr>
              <a:t>Grants: Advances from NYS Grant Programs, total of 18 programs with an average monthly receipt of $16.4 million. </a:t>
            </a:r>
            <a:endParaRPr lang="en-US" sz="1400">
              <a:solidFill>
                <a:srgbClr val="002D73"/>
              </a:solidFill>
            </a:endParaRPr>
          </a:p>
          <a:p>
            <a:pPr lvl="1">
              <a:spcAft>
                <a:spcPts val="600"/>
              </a:spcAft>
              <a:buFont typeface="+mj-lt"/>
              <a:buAutoNum type="arabicParenR"/>
            </a:pPr>
            <a:r>
              <a:rPr lang="en-US" sz="1400">
                <a:solidFill>
                  <a:srgbClr val="002D73"/>
                </a:solidFill>
                <a:latin typeface="Arial"/>
                <a:cs typeface="Arial"/>
              </a:rPr>
              <a:t>Health Care Restructuring Act (HCRA): Clients make payments in accordance with installment schedules outlined in the loan documents.​ </a:t>
            </a:r>
            <a:endParaRPr lang="en-US" sz="1400">
              <a:solidFill>
                <a:srgbClr val="002D73"/>
              </a:solidFill>
            </a:endParaRPr>
          </a:p>
          <a:p>
            <a:pPr lvl="1">
              <a:spcAft>
                <a:spcPts val="600"/>
              </a:spcAft>
              <a:buFont typeface="+mj-lt"/>
              <a:buAutoNum type="arabicParenR"/>
            </a:pPr>
            <a:r>
              <a:rPr lang="en-US" sz="1400">
                <a:solidFill>
                  <a:srgbClr val="002D73"/>
                </a:solidFill>
                <a:latin typeface="Arial"/>
                <a:cs typeface="Arial"/>
              </a:rPr>
              <a:t>DASNY’s subsidiaries: NGHP &amp; Atlantic Avenue. Each entity has two bank accounts.</a:t>
            </a:r>
          </a:p>
          <a:p>
            <a:pPr lvl="1">
              <a:spcAft>
                <a:spcPts val="600"/>
              </a:spcAft>
              <a:buFont typeface="+mj-lt"/>
              <a:buAutoNum type="arabicParenR"/>
            </a:pPr>
            <a:r>
              <a:rPr lang="en-US" sz="1400">
                <a:solidFill>
                  <a:srgbClr val="002D73"/>
                </a:solidFill>
                <a:latin typeface="Arial"/>
                <a:cs typeface="Arial"/>
              </a:rPr>
              <a:t>One Condo account</a:t>
            </a:r>
          </a:p>
          <a:p>
            <a:pPr lvl="1">
              <a:spcAft>
                <a:spcPts val="600"/>
              </a:spcAft>
              <a:buFont typeface="+mj-lt"/>
              <a:buAutoNum type="arabicParenR"/>
            </a:pPr>
            <a:r>
              <a:rPr lang="en-US" sz="1400">
                <a:solidFill>
                  <a:srgbClr val="002D73"/>
                </a:solidFill>
                <a:latin typeface="Arial"/>
                <a:cs typeface="Arial"/>
              </a:rPr>
              <a:t>Total of 15 accounts including Grants, HCRA, DASNY’s subsidiaries and others.</a:t>
            </a:r>
          </a:p>
          <a:p>
            <a:pPr marL="0" indent="0">
              <a:spcAft>
                <a:spcPts val="600"/>
              </a:spcAft>
              <a:buNone/>
            </a:pPr>
            <a:endParaRPr lang="en-US" sz="1400">
              <a:solidFill>
                <a:srgbClr val="002D73"/>
              </a:solidFill>
              <a:latin typeface="Arial"/>
              <a:cs typeface="Arial"/>
            </a:endParaRPr>
          </a:p>
          <a:p>
            <a:pPr marL="0" indent="0">
              <a:buNone/>
            </a:pPr>
            <a:endParaRPr lang="en-US" sz="2000"/>
          </a:p>
        </p:txBody>
      </p:sp>
    </p:spTree>
    <p:extLst>
      <p:ext uri="{BB962C8B-B14F-4D97-AF65-F5344CB8AC3E}">
        <p14:creationId xmlns:p14="http://schemas.microsoft.com/office/powerpoint/2010/main" val="3124248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784226"/>
            <a:ext cx="8229600" cy="1143000"/>
          </a:xfrm>
        </p:spPr>
        <p:txBody>
          <a:bodyPr anchor="ctr">
            <a:normAutofit/>
          </a:bodyPr>
          <a:lstStyle/>
          <a:p>
            <a:r>
              <a:rPr lang="en-US" sz="3000" b="1">
                <a:solidFill>
                  <a:srgbClr val="002D73"/>
                </a:solidFill>
              </a:rPr>
              <a:t>Presenter Introduction</a:t>
            </a:r>
          </a:p>
        </p:txBody>
      </p:sp>
      <p:sp>
        <p:nvSpPr>
          <p:cNvPr id="12" name="Content Placeholder 11"/>
          <p:cNvSpPr>
            <a:spLocks noGrp="1"/>
          </p:cNvSpPr>
          <p:nvPr>
            <p:ph idx="1"/>
          </p:nvPr>
        </p:nvSpPr>
        <p:spPr>
          <a:xfrm>
            <a:off x="685800" y="1927226"/>
            <a:ext cx="8037357" cy="2192866"/>
          </a:xfrm>
        </p:spPr>
        <p:txBody>
          <a:bodyPr vert="horz" lIns="91440" tIns="45720" rIns="91440" bIns="45720" rtlCol="0" anchor="t">
            <a:normAutofit lnSpcReduction="10000"/>
          </a:bodyPr>
          <a:lstStyle/>
          <a:p>
            <a:pPr marL="457200" indent="-457200">
              <a:spcAft>
                <a:spcPts val="600"/>
              </a:spcAft>
              <a:buFont typeface="+mj-lt"/>
              <a:buAutoNum type="arabicParenR"/>
            </a:pPr>
            <a:r>
              <a:rPr lang="en-US" sz="2000" b="1">
                <a:solidFill>
                  <a:srgbClr val="007681"/>
                </a:solidFill>
              </a:rPr>
              <a:t>Rachel Scaccia, Contract Administrator, Procurement</a:t>
            </a:r>
          </a:p>
          <a:p>
            <a:pPr marL="457200" indent="-457200">
              <a:spcAft>
                <a:spcPts val="600"/>
              </a:spcAft>
              <a:buFont typeface="+mj-lt"/>
              <a:buAutoNum type="arabicParenR"/>
            </a:pPr>
            <a:r>
              <a:rPr lang="en-US" sz="2000" b="1">
                <a:solidFill>
                  <a:srgbClr val="007681"/>
                </a:solidFill>
              </a:rPr>
              <a:t>Steve Winters-Bona, Assistant Director, Debt Management</a:t>
            </a:r>
          </a:p>
          <a:p>
            <a:pPr marL="457200" indent="-457200">
              <a:spcAft>
                <a:spcPts val="600"/>
              </a:spcAft>
              <a:buFont typeface="+mj-lt"/>
              <a:buAutoNum type="arabicParenR"/>
            </a:pPr>
            <a:r>
              <a:rPr lang="en-US" sz="2000" b="1">
                <a:solidFill>
                  <a:srgbClr val="007681"/>
                </a:solidFill>
              </a:rPr>
              <a:t>Amber Murley, Sr. Accountant, Accounts Payable</a:t>
            </a:r>
          </a:p>
          <a:p>
            <a:pPr marL="457200" indent="-457200">
              <a:spcAft>
                <a:spcPts val="600"/>
              </a:spcAft>
              <a:buFont typeface="+mj-lt"/>
              <a:buAutoNum type="arabicParenR"/>
            </a:pPr>
            <a:r>
              <a:rPr lang="en-US" sz="2000" b="1">
                <a:solidFill>
                  <a:srgbClr val="007681"/>
                </a:solidFill>
              </a:rPr>
              <a:t>Stanley Reed, Assistant Director, Investments</a:t>
            </a:r>
          </a:p>
          <a:p>
            <a:pPr marL="457200" indent="-457200">
              <a:spcAft>
                <a:spcPts val="600"/>
              </a:spcAft>
              <a:buFont typeface="+mj-lt"/>
              <a:buAutoNum type="arabicParenR"/>
            </a:pPr>
            <a:r>
              <a:rPr lang="en-US" sz="2000" b="1">
                <a:solidFill>
                  <a:srgbClr val="007681"/>
                </a:solidFill>
              </a:rPr>
              <a:t>Jerry </a:t>
            </a:r>
            <a:r>
              <a:rPr lang="en-US" sz="2000" b="1" err="1">
                <a:solidFill>
                  <a:srgbClr val="007681"/>
                </a:solidFill>
              </a:rPr>
              <a:t>Brouillette</a:t>
            </a:r>
            <a:r>
              <a:rPr lang="en-US" sz="2000" b="1">
                <a:solidFill>
                  <a:srgbClr val="007681"/>
                </a:solidFill>
              </a:rPr>
              <a:t>, Chief Information Security Officer</a:t>
            </a:r>
          </a:p>
          <a:p>
            <a:pPr marL="0" indent="0">
              <a:buNone/>
            </a:pPr>
            <a:endParaRPr lang="en-US" sz="2000">
              <a:solidFill>
                <a:schemeClr val="tx1"/>
              </a:solidFill>
            </a:endParaRPr>
          </a:p>
        </p:txBody>
      </p:sp>
    </p:spTree>
    <p:extLst>
      <p:ext uri="{BB962C8B-B14F-4D97-AF65-F5344CB8AC3E}">
        <p14:creationId xmlns:p14="http://schemas.microsoft.com/office/powerpoint/2010/main" val="1404025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207C7F5-3898-4AB8-8DF9-8EFCCB87974F}"/>
              </a:ext>
            </a:extLst>
          </p:cNvPr>
          <p:cNvSpPr txBox="1"/>
          <p:nvPr/>
        </p:nvSpPr>
        <p:spPr>
          <a:xfrm>
            <a:off x="2474258" y="1099798"/>
            <a:ext cx="8686800" cy="553998"/>
          </a:xfrm>
          <a:prstGeom prst="rect">
            <a:avLst/>
          </a:prstGeom>
          <a:noFill/>
          <a:ln>
            <a:noFill/>
          </a:ln>
        </p:spPr>
        <p:txBody>
          <a:bodyPr wrap="square" rtlCol="0">
            <a:spAutoFit/>
          </a:bodyPr>
          <a:lstStyle/>
          <a:p>
            <a:r>
              <a:rPr lang="en-US" sz="2800" b="1">
                <a:solidFill>
                  <a:srgbClr val="002D73"/>
                </a:solidFill>
                <a:latin typeface="Arial" panose="020B0604020202020204" pitchFamily="34" charset="0"/>
                <a:cs typeface="Arial" panose="020B0604020202020204" pitchFamily="34" charset="0"/>
              </a:rPr>
              <a:t>D</a:t>
            </a:r>
            <a:r>
              <a:rPr lang="en-US" sz="3000" b="1">
                <a:solidFill>
                  <a:srgbClr val="002D73"/>
                </a:solidFill>
                <a:latin typeface="Arial" panose="020B0604020202020204" pitchFamily="34" charset="0"/>
                <a:cs typeface="Arial" panose="020B0604020202020204" pitchFamily="34" charset="0"/>
              </a:rPr>
              <a:t>ASNY Overview </a:t>
            </a:r>
          </a:p>
        </p:txBody>
      </p:sp>
      <p:sp>
        <p:nvSpPr>
          <p:cNvPr id="3" name="Rectangle 2">
            <a:extLst>
              <a:ext uri="{FF2B5EF4-FFF2-40B4-BE49-F238E27FC236}">
                <a16:creationId xmlns:a16="http://schemas.microsoft.com/office/drawing/2014/main" id="{4C9D6D66-13F6-44FB-9C1C-4D42706B3B29}"/>
              </a:ext>
            </a:extLst>
          </p:cNvPr>
          <p:cNvSpPr/>
          <p:nvPr/>
        </p:nvSpPr>
        <p:spPr>
          <a:xfrm>
            <a:off x="598265" y="1877038"/>
            <a:ext cx="8514791" cy="1077218"/>
          </a:xfrm>
          <a:prstGeom prst="rect">
            <a:avLst/>
          </a:prstGeom>
        </p:spPr>
        <p:txBody>
          <a:bodyPr wrap="square">
            <a:spAutoFit/>
          </a:bodyPr>
          <a:lstStyle/>
          <a:p>
            <a:r>
              <a:rPr lang="en-US" sz="1600" b="1">
                <a:solidFill>
                  <a:srgbClr val="007681"/>
                </a:solidFill>
                <a:latin typeface="Arial" panose="020B0604020202020204" pitchFamily="34" charset="0"/>
                <a:cs typeface="Arial" panose="020B0604020202020204" pitchFamily="34" charset="0"/>
              </a:rPr>
              <a:t>DASNY is New York State’s Financier, Developer, and Construction Manager.</a:t>
            </a:r>
            <a:endParaRPr lang="en-US" sz="1600" spc="20">
              <a:solidFill>
                <a:srgbClr val="007681"/>
              </a:solidFill>
              <a:latin typeface="Arial" panose="020B0604020202020204" pitchFamily="34" charset="0"/>
              <a:ea typeface="Proxima Nova" charset="0"/>
              <a:cs typeface="Arial" panose="020B0604020202020204" pitchFamily="34" charset="0"/>
            </a:endParaRPr>
          </a:p>
          <a:p>
            <a:br>
              <a:rPr lang="en-US" sz="1600" spc="20">
                <a:latin typeface="Arial" panose="020B0604020202020204" pitchFamily="34" charset="0"/>
                <a:ea typeface="Proxima Nova" charset="0"/>
                <a:cs typeface="Arial" panose="020B0604020202020204" pitchFamily="34" charset="0"/>
              </a:rPr>
            </a:br>
            <a:r>
              <a:rPr lang="en-US" sz="1600" spc="20">
                <a:solidFill>
                  <a:srgbClr val="002D73"/>
                </a:solidFill>
                <a:latin typeface="Arial" panose="020B0604020202020204" pitchFamily="34" charset="0"/>
                <a:ea typeface="Proxima Nova" charset="0"/>
                <a:cs typeface="Arial" panose="020B0604020202020204" pitchFamily="34" charset="0"/>
              </a:rPr>
              <a:t>DASNY is among the nation’s largest issuers of low-cost, tax-exempt bonds and a prominent public builder. We finance, design and construct facilities for:</a:t>
            </a:r>
            <a:endParaRPr lang="en-US" sz="1600">
              <a:solidFill>
                <a:srgbClr val="002D73"/>
              </a:solidFill>
              <a:latin typeface="Arial" panose="020B0604020202020204" pitchFamily="34" charset="0"/>
              <a:cs typeface="Arial" panose="020B0604020202020204" pitchFamily="34" charset="0"/>
            </a:endParaRPr>
          </a:p>
        </p:txBody>
      </p:sp>
      <p:grpSp>
        <p:nvGrpSpPr>
          <p:cNvPr id="4" name="Group 3">
            <a:extLst>
              <a:ext uri="{FF2B5EF4-FFF2-40B4-BE49-F238E27FC236}">
                <a16:creationId xmlns:a16="http://schemas.microsoft.com/office/drawing/2014/main" id="{79F7BDDB-5C5E-4EFF-8BC9-073D9F314E3F}"/>
              </a:ext>
            </a:extLst>
          </p:cNvPr>
          <p:cNvGrpSpPr/>
          <p:nvPr/>
        </p:nvGrpSpPr>
        <p:grpSpPr>
          <a:xfrm>
            <a:off x="961303" y="3313401"/>
            <a:ext cx="456464" cy="479947"/>
            <a:chOff x="12551133" y="4432842"/>
            <a:chExt cx="1002065" cy="1002065"/>
          </a:xfrm>
        </p:grpSpPr>
        <p:sp>
          <p:nvSpPr>
            <p:cNvPr id="5" name="Shape 349">
              <a:extLst>
                <a:ext uri="{FF2B5EF4-FFF2-40B4-BE49-F238E27FC236}">
                  <a16:creationId xmlns:a16="http://schemas.microsoft.com/office/drawing/2014/main" id="{CB5EBB68-503E-4966-90F8-1205EF1BED3D}"/>
                </a:ext>
              </a:extLst>
            </p:cNvPr>
            <p:cNvSpPr/>
            <p:nvPr/>
          </p:nvSpPr>
          <p:spPr>
            <a:xfrm>
              <a:off x="12551133" y="4432842"/>
              <a:ext cx="1002065" cy="1002065"/>
            </a:xfrm>
            <a:prstGeom prst="ellipse">
              <a:avLst/>
            </a:prstGeom>
            <a:solidFill>
              <a:srgbClr val="87C44B"/>
            </a:solidFill>
            <a:ln w="12700">
              <a:miter lim="400000"/>
            </a:ln>
          </p:spPr>
          <p:txBody>
            <a:bodyPr lIns="121919" tIns="121919" rIns="121919" bIns="121919" anchor="ctr"/>
            <a:lstStyle/>
            <a:p>
              <a:pPr>
                <a:defRPr sz="3200">
                  <a:solidFill>
                    <a:srgbClr val="FFFFFF"/>
                  </a:solidFill>
                </a:defRPr>
              </a:pPr>
              <a:endParaRPr sz="3200"/>
            </a:p>
          </p:txBody>
        </p:sp>
        <p:pic>
          <p:nvPicPr>
            <p:cNvPr id="6" name="Picture 5">
              <a:extLst>
                <a:ext uri="{FF2B5EF4-FFF2-40B4-BE49-F238E27FC236}">
                  <a16:creationId xmlns:a16="http://schemas.microsoft.com/office/drawing/2014/main" id="{CE21F118-AAAB-4DF7-B5F1-BD4C75CFF0C2}"/>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5667" t="24460" r="14193" b="34163"/>
            <a:stretch/>
          </p:blipFill>
          <p:spPr>
            <a:xfrm>
              <a:off x="12699206" y="4652963"/>
              <a:ext cx="750094" cy="440532"/>
            </a:xfrm>
            <a:prstGeom prst="rect">
              <a:avLst/>
            </a:prstGeom>
          </p:spPr>
        </p:pic>
      </p:grpSp>
      <p:sp>
        <p:nvSpPr>
          <p:cNvPr id="7" name="TextBox 6">
            <a:extLst>
              <a:ext uri="{FF2B5EF4-FFF2-40B4-BE49-F238E27FC236}">
                <a16:creationId xmlns:a16="http://schemas.microsoft.com/office/drawing/2014/main" id="{A6653BC0-4DB7-4654-88B6-D6AD9357DA3E}"/>
              </a:ext>
            </a:extLst>
          </p:cNvPr>
          <p:cNvSpPr txBox="1"/>
          <p:nvPr/>
        </p:nvSpPr>
        <p:spPr>
          <a:xfrm>
            <a:off x="1540504" y="3233422"/>
            <a:ext cx="2747627" cy="738664"/>
          </a:xfrm>
          <a:prstGeom prst="rect">
            <a:avLst/>
          </a:prstGeom>
          <a:noFill/>
        </p:spPr>
        <p:txBody>
          <a:bodyPr wrap="square" rtlCol="0">
            <a:spAutoFit/>
          </a:bodyPr>
          <a:lstStyle/>
          <a:p>
            <a:r>
              <a:rPr lang="en-US" sz="1400" b="1" spc="20">
                <a:solidFill>
                  <a:srgbClr val="002D73"/>
                </a:solidFill>
                <a:latin typeface="Arial" panose="020B0604020202020204" pitchFamily="34" charset="0"/>
                <a:ea typeface="Proxima Nova" charset="0"/>
                <a:cs typeface="Arial" panose="020B0604020202020204" pitchFamily="34" charset="0"/>
              </a:rPr>
              <a:t>Education </a:t>
            </a:r>
          </a:p>
          <a:p>
            <a:r>
              <a:rPr lang="en-US" sz="1400" spc="20">
                <a:solidFill>
                  <a:srgbClr val="002D73"/>
                </a:solidFill>
                <a:latin typeface="Arial" panose="020B0604020202020204" pitchFamily="34" charset="0"/>
                <a:ea typeface="Proxima Nova" charset="0"/>
                <a:cs typeface="Arial" panose="020B0604020202020204" pitchFamily="34" charset="0"/>
              </a:rPr>
              <a:t>(Colleges &amp; Universities, Secondary Schools)</a:t>
            </a:r>
          </a:p>
        </p:txBody>
      </p:sp>
      <p:grpSp>
        <p:nvGrpSpPr>
          <p:cNvPr id="8" name="Group 7">
            <a:extLst>
              <a:ext uri="{FF2B5EF4-FFF2-40B4-BE49-F238E27FC236}">
                <a16:creationId xmlns:a16="http://schemas.microsoft.com/office/drawing/2014/main" id="{31A7ACCA-B476-420A-AC32-31E7EBA4994D}"/>
              </a:ext>
            </a:extLst>
          </p:cNvPr>
          <p:cNvGrpSpPr/>
          <p:nvPr/>
        </p:nvGrpSpPr>
        <p:grpSpPr>
          <a:xfrm>
            <a:off x="4373433" y="3359548"/>
            <a:ext cx="482228" cy="462581"/>
            <a:chOff x="12551133" y="6386221"/>
            <a:chExt cx="1002065" cy="1002065"/>
          </a:xfrm>
        </p:grpSpPr>
        <p:sp>
          <p:nvSpPr>
            <p:cNvPr id="9" name="Shape 345">
              <a:extLst>
                <a:ext uri="{FF2B5EF4-FFF2-40B4-BE49-F238E27FC236}">
                  <a16:creationId xmlns:a16="http://schemas.microsoft.com/office/drawing/2014/main" id="{2942BE8E-3029-4973-B918-AAFB20B25269}"/>
                </a:ext>
              </a:extLst>
            </p:cNvPr>
            <p:cNvSpPr/>
            <p:nvPr/>
          </p:nvSpPr>
          <p:spPr>
            <a:xfrm>
              <a:off x="12551133" y="6386221"/>
              <a:ext cx="1002065" cy="1002065"/>
            </a:xfrm>
            <a:prstGeom prst="ellipse">
              <a:avLst/>
            </a:prstGeom>
            <a:solidFill>
              <a:srgbClr val="87C44B"/>
            </a:solidFill>
            <a:ln w="12700">
              <a:miter lim="400000"/>
            </a:ln>
          </p:spPr>
          <p:txBody>
            <a:bodyPr lIns="121919" tIns="121919" rIns="121919" bIns="121919" anchor="ctr"/>
            <a:lstStyle/>
            <a:p>
              <a:pPr>
                <a:defRPr sz="3200">
                  <a:solidFill>
                    <a:srgbClr val="FFFFFF"/>
                  </a:solidFill>
                </a:defRPr>
              </a:pPr>
              <a:endParaRPr sz="3200"/>
            </a:p>
          </p:txBody>
        </p:sp>
        <p:pic>
          <p:nvPicPr>
            <p:cNvPr id="10" name="Picture 9">
              <a:extLst>
                <a:ext uri="{FF2B5EF4-FFF2-40B4-BE49-F238E27FC236}">
                  <a16:creationId xmlns:a16="http://schemas.microsoft.com/office/drawing/2014/main" id="{AD8AEBFC-BA5A-4BBE-99F1-887CA8895968}"/>
                </a:ext>
              </a:extLst>
            </p:cNvPr>
            <p:cNvPicPr>
              <a:picLocks noChangeAspect="1"/>
            </p:cNvPicPr>
            <p:nvPr/>
          </p:nvPicPr>
          <p:blipFill rotWithShape="1">
            <a:blip r:embed="rId4">
              <a:extLst>
                <a:ext uri="{28A0092B-C50C-407E-A947-70E740481C1C}">
                  <a14:useLocalDpi xmlns:a14="http://schemas.microsoft.com/office/drawing/2010/main" val="0"/>
                </a:ext>
              </a:extLst>
            </a:blip>
            <a:srcRect l="17141" t="19492" r="19011" b="17191"/>
            <a:stretch/>
          </p:blipFill>
          <p:spPr>
            <a:xfrm>
              <a:off x="12806179" y="6610350"/>
              <a:ext cx="536695" cy="538571"/>
            </a:xfrm>
            <a:prstGeom prst="rect">
              <a:avLst/>
            </a:prstGeom>
          </p:spPr>
        </p:pic>
      </p:grpSp>
      <p:sp>
        <p:nvSpPr>
          <p:cNvPr id="11" name="TextBox 10">
            <a:extLst>
              <a:ext uri="{FF2B5EF4-FFF2-40B4-BE49-F238E27FC236}">
                <a16:creationId xmlns:a16="http://schemas.microsoft.com/office/drawing/2014/main" id="{97704344-3E53-4C17-A995-315964B0453C}"/>
              </a:ext>
            </a:extLst>
          </p:cNvPr>
          <p:cNvSpPr txBox="1"/>
          <p:nvPr/>
        </p:nvSpPr>
        <p:spPr>
          <a:xfrm>
            <a:off x="4978398" y="3260494"/>
            <a:ext cx="2590800" cy="738664"/>
          </a:xfrm>
          <a:prstGeom prst="rect">
            <a:avLst/>
          </a:prstGeom>
          <a:noFill/>
        </p:spPr>
        <p:txBody>
          <a:bodyPr wrap="square" rtlCol="0">
            <a:spAutoFit/>
          </a:bodyPr>
          <a:lstStyle/>
          <a:p>
            <a:r>
              <a:rPr lang="en-US" sz="1400" b="1" spc="20">
                <a:solidFill>
                  <a:srgbClr val="002D73"/>
                </a:solidFill>
                <a:latin typeface="Arial" panose="020B0604020202020204" pitchFamily="34" charset="0"/>
                <a:ea typeface="Proxima Nova" charset="0"/>
                <a:cs typeface="Arial" panose="020B0604020202020204" pitchFamily="34" charset="0"/>
              </a:rPr>
              <a:t>Health Care </a:t>
            </a:r>
          </a:p>
          <a:p>
            <a:r>
              <a:rPr lang="en-US" sz="1400" spc="20">
                <a:solidFill>
                  <a:srgbClr val="002D73"/>
                </a:solidFill>
                <a:latin typeface="Arial" panose="020B0604020202020204" pitchFamily="34" charset="0"/>
                <a:ea typeface="Proxima Nova" charset="0"/>
                <a:cs typeface="Arial" panose="020B0604020202020204" pitchFamily="34" charset="0"/>
              </a:rPr>
              <a:t>(Hospitals, nursing homes and mental health facilities)</a:t>
            </a:r>
          </a:p>
        </p:txBody>
      </p:sp>
      <p:grpSp>
        <p:nvGrpSpPr>
          <p:cNvPr id="12" name="Group 11">
            <a:extLst>
              <a:ext uri="{FF2B5EF4-FFF2-40B4-BE49-F238E27FC236}">
                <a16:creationId xmlns:a16="http://schemas.microsoft.com/office/drawing/2014/main" id="{078A7027-C3AE-4513-88B6-D2C5B9F47090}"/>
              </a:ext>
            </a:extLst>
          </p:cNvPr>
          <p:cNvGrpSpPr/>
          <p:nvPr/>
        </p:nvGrpSpPr>
        <p:grpSpPr>
          <a:xfrm>
            <a:off x="961303" y="4316045"/>
            <a:ext cx="484350" cy="441377"/>
            <a:chOff x="12551133" y="8339597"/>
            <a:chExt cx="1002065" cy="1002065"/>
          </a:xfrm>
        </p:grpSpPr>
        <p:sp>
          <p:nvSpPr>
            <p:cNvPr id="13" name="Shape 347">
              <a:extLst>
                <a:ext uri="{FF2B5EF4-FFF2-40B4-BE49-F238E27FC236}">
                  <a16:creationId xmlns:a16="http://schemas.microsoft.com/office/drawing/2014/main" id="{59CBEC96-244F-411D-8A23-A7D871E2AB0C}"/>
                </a:ext>
              </a:extLst>
            </p:cNvPr>
            <p:cNvSpPr/>
            <p:nvPr/>
          </p:nvSpPr>
          <p:spPr>
            <a:xfrm>
              <a:off x="12551133" y="8339597"/>
              <a:ext cx="1002065" cy="1002065"/>
            </a:xfrm>
            <a:prstGeom prst="ellipse">
              <a:avLst/>
            </a:prstGeom>
            <a:solidFill>
              <a:srgbClr val="87C44B"/>
            </a:solidFill>
            <a:ln w="12700">
              <a:miter lim="400000"/>
            </a:ln>
          </p:spPr>
          <p:txBody>
            <a:bodyPr lIns="121919" tIns="121919" rIns="121919" bIns="121919" anchor="ctr"/>
            <a:lstStyle/>
            <a:p>
              <a:pPr>
                <a:defRPr sz="3200">
                  <a:solidFill>
                    <a:srgbClr val="FFFFFF"/>
                  </a:solidFill>
                </a:defRPr>
              </a:pPr>
              <a:endParaRPr sz="3200"/>
            </a:p>
          </p:txBody>
        </p:sp>
        <p:pic>
          <p:nvPicPr>
            <p:cNvPr id="14" name="Picture 13">
              <a:extLst>
                <a:ext uri="{FF2B5EF4-FFF2-40B4-BE49-F238E27FC236}">
                  <a16:creationId xmlns:a16="http://schemas.microsoft.com/office/drawing/2014/main" id="{287E6AA7-A35C-4224-ACFE-DA587674DFC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2806179" y="8591550"/>
              <a:ext cx="513602" cy="488950"/>
            </a:xfrm>
            <a:prstGeom prst="rect">
              <a:avLst/>
            </a:prstGeom>
          </p:spPr>
        </p:pic>
      </p:grpSp>
      <p:sp>
        <p:nvSpPr>
          <p:cNvPr id="15" name="TextBox 14">
            <a:extLst>
              <a:ext uri="{FF2B5EF4-FFF2-40B4-BE49-F238E27FC236}">
                <a16:creationId xmlns:a16="http://schemas.microsoft.com/office/drawing/2014/main" id="{85B1310D-B275-445C-854B-5D15E76D8491}"/>
              </a:ext>
            </a:extLst>
          </p:cNvPr>
          <p:cNvSpPr txBox="1"/>
          <p:nvPr/>
        </p:nvSpPr>
        <p:spPr>
          <a:xfrm>
            <a:off x="1491577" y="4197309"/>
            <a:ext cx="2747627" cy="738664"/>
          </a:xfrm>
          <a:prstGeom prst="rect">
            <a:avLst/>
          </a:prstGeom>
          <a:noFill/>
        </p:spPr>
        <p:txBody>
          <a:bodyPr wrap="square" rtlCol="0">
            <a:spAutoFit/>
          </a:bodyPr>
          <a:lstStyle/>
          <a:p>
            <a:r>
              <a:rPr lang="en-US" sz="1400" b="1" spc="20">
                <a:solidFill>
                  <a:srgbClr val="002D73"/>
                </a:solidFill>
                <a:latin typeface="Arial" panose="020B0604020202020204" pitchFamily="34" charset="0"/>
                <a:ea typeface="Proxima Nova" charset="0"/>
                <a:cs typeface="Arial" panose="020B0604020202020204" pitchFamily="34" charset="0"/>
              </a:rPr>
              <a:t>Government </a:t>
            </a:r>
          </a:p>
          <a:p>
            <a:r>
              <a:rPr lang="en-US" sz="1400" spc="20">
                <a:solidFill>
                  <a:srgbClr val="002D73"/>
                </a:solidFill>
                <a:latin typeface="Arial" panose="020B0604020202020204" pitchFamily="34" charset="0"/>
                <a:ea typeface="Proxima Nova" charset="0"/>
                <a:cs typeface="Arial" panose="020B0604020202020204" pitchFamily="34" charset="0"/>
              </a:rPr>
              <a:t>(New York State, New York City and Municipal Courts) </a:t>
            </a:r>
          </a:p>
        </p:txBody>
      </p:sp>
      <p:grpSp>
        <p:nvGrpSpPr>
          <p:cNvPr id="16" name="Group 15">
            <a:extLst>
              <a:ext uri="{FF2B5EF4-FFF2-40B4-BE49-F238E27FC236}">
                <a16:creationId xmlns:a16="http://schemas.microsoft.com/office/drawing/2014/main" id="{3DC1F43C-92D3-4BB8-B06D-E46212355921}"/>
              </a:ext>
            </a:extLst>
          </p:cNvPr>
          <p:cNvGrpSpPr/>
          <p:nvPr/>
        </p:nvGrpSpPr>
        <p:grpSpPr>
          <a:xfrm>
            <a:off x="4379320" y="4300221"/>
            <a:ext cx="499931" cy="463040"/>
            <a:chOff x="12551133" y="9290573"/>
            <a:chExt cx="1002065" cy="1002065"/>
          </a:xfrm>
        </p:grpSpPr>
        <p:sp>
          <p:nvSpPr>
            <p:cNvPr id="17" name="Shape 347">
              <a:extLst>
                <a:ext uri="{FF2B5EF4-FFF2-40B4-BE49-F238E27FC236}">
                  <a16:creationId xmlns:a16="http://schemas.microsoft.com/office/drawing/2014/main" id="{72AEC82A-F7CE-418E-B421-29099EEDA23B}"/>
                </a:ext>
              </a:extLst>
            </p:cNvPr>
            <p:cNvSpPr/>
            <p:nvPr/>
          </p:nvSpPr>
          <p:spPr>
            <a:xfrm>
              <a:off x="12551133" y="9290573"/>
              <a:ext cx="1002065" cy="1002065"/>
            </a:xfrm>
            <a:prstGeom prst="ellipse">
              <a:avLst/>
            </a:prstGeom>
            <a:solidFill>
              <a:srgbClr val="87C44B"/>
            </a:solidFill>
            <a:ln w="12700">
              <a:miter lim="400000"/>
            </a:ln>
          </p:spPr>
          <p:txBody>
            <a:bodyPr lIns="121919" tIns="121919" rIns="121919" bIns="121919" anchor="ctr"/>
            <a:lstStyle/>
            <a:p>
              <a:pPr>
                <a:defRPr sz="3200">
                  <a:solidFill>
                    <a:srgbClr val="FFFFFF"/>
                  </a:solidFill>
                </a:defRPr>
              </a:pPr>
              <a:endParaRPr sz="3200"/>
            </a:p>
          </p:txBody>
        </p:sp>
        <p:sp>
          <p:nvSpPr>
            <p:cNvPr id="18" name="Shape 348">
              <a:extLst>
                <a:ext uri="{FF2B5EF4-FFF2-40B4-BE49-F238E27FC236}">
                  <a16:creationId xmlns:a16="http://schemas.microsoft.com/office/drawing/2014/main" id="{E3BD5166-91F0-4C7C-82CC-8B42BD3549D1}"/>
                </a:ext>
              </a:extLst>
            </p:cNvPr>
            <p:cNvSpPr/>
            <p:nvPr/>
          </p:nvSpPr>
          <p:spPr>
            <a:xfrm>
              <a:off x="12845763" y="9578853"/>
              <a:ext cx="412806" cy="425505"/>
            </a:xfrm>
            <a:custGeom>
              <a:avLst/>
              <a:gdLst/>
              <a:ahLst/>
              <a:cxnLst>
                <a:cxn ang="0">
                  <a:pos x="wd2" y="hd2"/>
                </a:cxn>
                <a:cxn ang="5400000">
                  <a:pos x="wd2" y="hd2"/>
                </a:cxn>
                <a:cxn ang="10800000">
                  <a:pos x="wd2" y="hd2"/>
                </a:cxn>
                <a:cxn ang="16200000">
                  <a:pos x="wd2" y="hd2"/>
                </a:cxn>
              </a:cxnLst>
              <a:rect l="0" t="0" r="r" b="b"/>
              <a:pathLst>
                <a:path w="21600" h="21600" extrusionOk="0">
                  <a:moveTo>
                    <a:pt x="12291" y="17456"/>
                  </a:moveTo>
                  <a:cubicBezTo>
                    <a:pt x="14551" y="17721"/>
                    <a:pt x="16177" y="18514"/>
                    <a:pt x="16177" y="19484"/>
                  </a:cubicBezTo>
                  <a:cubicBezTo>
                    <a:pt x="16177" y="20630"/>
                    <a:pt x="13828" y="21600"/>
                    <a:pt x="10845" y="21600"/>
                  </a:cubicBezTo>
                  <a:cubicBezTo>
                    <a:pt x="7863" y="21600"/>
                    <a:pt x="5513" y="20630"/>
                    <a:pt x="5513" y="19484"/>
                  </a:cubicBezTo>
                  <a:cubicBezTo>
                    <a:pt x="5513" y="18514"/>
                    <a:pt x="7140" y="17721"/>
                    <a:pt x="9399" y="17456"/>
                  </a:cubicBezTo>
                  <a:cubicBezTo>
                    <a:pt x="9399" y="15869"/>
                    <a:pt x="9399" y="15869"/>
                    <a:pt x="9399" y="15869"/>
                  </a:cubicBezTo>
                  <a:cubicBezTo>
                    <a:pt x="9399" y="14194"/>
                    <a:pt x="8044" y="13313"/>
                    <a:pt x="5965" y="11902"/>
                  </a:cubicBezTo>
                  <a:cubicBezTo>
                    <a:pt x="3344" y="10227"/>
                    <a:pt x="0" y="8023"/>
                    <a:pt x="0" y="2998"/>
                  </a:cubicBezTo>
                  <a:cubicBezTo>
                    <a:pt x="0" y="2557"/>
                    <a:pt x="452" y="2204"/>
                    <a:pt x="904" y="2204"/>
                  </a:cubicBezTo>
                  <a:cubicBezTo>
                    <a:pt x="5061" y="2204"/>
                    <a:pt x="5061" y="2204"/>
                    <a:pt x="5061" y="2204"/>
                  </a:cubicBezTo>
                  <a:cubicBezTo>
                    <a:pt x="5603" y="1146"/>
                    <a:pt x="7321" y="0"/>
                    <a:pt x="10845" y="0"/>
                  </a:cubicBezTo>
                  <a:cubicBezTo>
                    <a:pt x="14370" y="0"/>
                    <a:pt x="16087" y="1146"/>
                    <a:pt x="16720" y="2204"/>
                  </a:cubicBezTo>
                  <a:cubicBezTo>
                    <a:pt x="20787" y="2204"/>
                    <a:pt x="20787" y="2204"/>
                    <a:pt x="20787" y="2204"/>
                  </a:cubicBezTo>
                  <a:cubicBezTo>
                    <a:pt x="21238" y="2204"/>
                    <a:pt x="21600" y="2557"/>
                    <a:pt x="21600" y="2998"/>
                  </a:cubicBezTo>
                  <a:cubicBezTo>
                    <a:pt x="21600" y="8023"/>
                    <a:pt x="18346" y="10227"/>
                    <a:pt x="15726" y="11902"/>
                  </a:cubicBezTo>
                  <a:cubicBezTo>
                    <a:pt x="13556" y="13313"/>
                    <a:pt x="12291" y="14194"/>
                    <a:pt x="12291" y="15869"/>
                  </a:cubicBezTo>
                  <a:lnTo>
                    <a:pt x="12291" y="17456"/>
                  </a:lnTo>
                  <a:close/>
                  <a:moveTo>
                    <a:pt x="6055" y="9962"/>
                  </a:moveTo>
                  <a:cubicBezTo>
                    <a:pt x="5423" y="8552"/>
                    <a:pt x="4880" y="6700"/>
                    <a:pt x="4790" y="3791"/>
                  </a:cubicBezTo>
                  <a:cubicBezTo>
                    <a:pt x="1717" y="3791"/>
                    <a:pt x="1717" y="3791"/>
                    <a:pt x="1717" y="3791"/>
                  </a:cubicBezTo>
                  <a:cubicBezTo>
                    <a:pt x="2079" y="6965"/>
                    <a:pt x="3977" y="8552"/>
                    <a:pt x="6055" y="9962"/>
                  </a:cubicBezTo>
                  <a:close/>
                  <a:moveTo>
                    <a:pt x="6236" y="3262"/>
                  </a:moveTo>
                  <a:cubicBezTo>
                    <a:pt x="6236" y="3703"/>
                    <a:pt x="7592" y="5025"/>
                    <a:pt x="10845" y="5025"/>
                  </a:cubicBezTo>
                  <a:cubicBezTo>
                    <a:pt x="14099" y="5025"/>
                    <a:pt x="15364" y="3703"/>
                    <a:pt x="15364" y="3262"/>
                  </a:cubicBezTo>
                  <a:cubicBezTo>
                    <a:pt x="15364" y="2821"/>
                    <a:pt x="14099" y="1499"/>
                    <a:pt x="10845" y="1499"/>
                  </a:cubicBezTo>
                  <a:cubicBezTo>
                    <a:pt x="7592" y="1499"/>
                    <a:pt x="6236" y="2821"/>
                    <a:pt x="6236" y="3262"/>
                  </a:cubicBezTo>
                  <a:close/>
                  <a:moveTo>
                    <a:pt x="19883" y="3791"/>
                  </a:moveTo>
                  <a:cubicBezTo>
                    <a:pt x="16900" y="3791"/>
                    <a:pt x="16900" y="3791"/>
                    <a:pt x="16900" y="3791"/>
                  </a:cubicBezTo>
                  <a:cubicBezTo>
                    <a:pt x="16810" y="6700"/>
                    <a:pt x="16268" y="8552"/>
                    <a:pt x="15545" y="9962"/>
                  </a:cubicBezTo>
                  <a:cubicBezTo>
                    <a:pt x="17714" y="8552"/>
                    <a:pt x="19612" y="6965"/>
                    <a:pt x="19883" y="3791"/>
                  </a:cubicBezTo>
                  <a:close/>
                </a:path>
              </a:pathLst>
            </a:custGeom>
            <a:solidFill>
              <a:srgbClr val="FFFFFF"/>
            </a:solidFill>
            <a:ln w="12700">
              <a:miter lim="400000"/>
            </a:ln>
          </p:spPr>
          <p:txBody>
            <a:bodyPr lIns="121919" tIns="121919" rIns="121919" bIns="121919"/>
            <a:lstStyle/>
            <a:p>
              <a:pPr defTabSz="685800">
                <a:defRPr sz="4400">
                  <a:latin typeface="Calibri"/>
                  <a:ea typeface="Calibri"/>
                  <a:cs typeface="Calibri"/>
                  <a:sym typeface="Calibri"/>
                </a:defRPr>
              </a:pPr>
              <a:endParaRPr sz="4400"/>
            </a:p>
          </p:txBody>
        </p:sp>
      </p:grpSp>
      <p:sp>
        <p:nvSpPr>
          <p:cNvPr id="19" name="TextBox 18">
            <a:extLst>
              <a:ext uri="{FF2B5EF4-FFF2-40B4-BE49-F238E27FC236}">
                <a16:creationId xmlns:a16="http://schemas.microsoft.com/office/drawing/2014/main" id="{1FD361DF-02AD-4778-90BA-BB13C15AE2B8}"/>
              </a:ext>
            </a:extLst>
          </p:cNvPr>
          <p:cNvSpPr txBox="1"/>
          <p:nvPr/>
        </p:nvSpPr>
        <p:spPr>
          <a:xfrm>
            <a:off x="4978398" y="4222400"/>
            <a:ext cx="3278233" cy="523220"/>
          </a:xfrm>
          <a:prstGeom prst="rect">
            <a:avLst/>
          </a:prstGeom>
          <a:noFill/>
        </p:spPr>
        <p:txBody>
          <a:bodyPr wrap="square" rtlCol="0">
            <a:spAutoFit/>
          </a:bodyPr>
          <a:lstStyle/>
          <a:p>
            <a:r>
              <a:rPr lang="en-US" sz="1400" b="1" spc="20">
                <a:solidFill>
                  <a:srgbClr val="002D73"/>
                </a:solidFill>
                <a:latin typeface="Arial" panose="020B0604020202020204" pitchFamily="34" charset="0"/>
                <a:ea typeface="Proxima Nova" charset="0"/>
                <a:cs typeface="Arial" panose="020B0604020202020204" pitchFamily="34" charset="0"/>
              </a:rPr>
              <a:t>Not-for-Profit </a:t>
            </a:r>
          </a:p>
          <a:p>
            <a:r>
              <a:rPr lang="en-US" sz="1400" spc="20">
                <a:solidFill>
                  <a:srgbClr val="002D73"/>
                </a:solidFill>
                <a:latin typeface="Arial" panose="020B0604020202020204" pitchFamily="34" charset="0"/>
                <a:ea typeface="Proxima Nova" charset="0"/>
                <a:cs typeface="Arial" panose="020B0604020202020204" pitchFamily="34" charset="0"/>
              </a:rPr>
              <a:t>(Public-purpose Organizations)</a:t>
            </a:r>
          </a:p>
        </p:txBody>
      </p:sp>
    </p:spTree>
    <p:extLst>
      <p:ext uri="{BB962C8B-B14F-4D97-AF65-F5344CB8AC3E}">
        <p14:creationId xmlns:p14="http://schemas.microsoft.com/office/powerpoint/2010/main" val="894834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2440" y="488578"/>
            <a:ext cx="8229600" cy="1143000"/>
          </a:xfrm>
        </p:spPr>
        <p:txBody>
          <a:bodyPr>
            <a:normAutofit/>
          </a:bodyPr>
          <a:lstStyle/>
          <a:p>
            <a:r>
              <a:rPr lang="en-US" sz="2800" b="1">
                <a:solidFill>
                  <a:srgbClr val="002D73"/>
                </a:solidFill>
              </a:rPr>
              <a:t>D</a:t>
            </a:r>
            <a:r>
              <a:rPr lang="en-US" sz="3000" b="1">
                <a:solidFill>
                  <a:srgbClr val="002D73"/>
                </a:solidFill>
              </a:rPr>
              <a:t>ASNY Overview</a:t>
            </a:r>
            <a:endParaRPr lang="en-US" sz="3000" b="1">
              <a:solidFill>
                <a:srgbClr val="0070C0"/>
              </a:solidFill>
              <a:latin typeface="+mn-lt"/>
            </a:endParaRPr>
          </a:p>
        </p:txBody>
      </p:sp>
      <p:sp>
        <p:nvSpPr>
          <p:cNvPr id="3" name="Text Placeholder 2"/>
          <p:cNvSpPr>
            <a:spLocks noGrp="1"/>
          </p:cNvSpPr>
          <p:nvPr>
            <p:ph idx="1"/>
          </p:nvPr>
        </p:nvSpPr>
        <p:spPr>
          <a:xfrm>
            <a:off x="640080" y="1600201"/>
            <a:ext cx="7894320" cy="3954779"/>
          </a:xfrm>
        </p:spPr>
        <p:txBody>
          <a:bodyPr vert="horz" lIns="91440" tIns="45720" rIns="91440" bIns="45720" rtlCol="0" anchor="t">
            <a:normAutofit/>
          </a:bodyPr>
          <a:lstStyle/>
          <a:p>
            <a:pPr>
              <a:buNone/>
            </a:pPr>
            <a:r>
              <a:rPr lang="en-US" sz="1600">
                <a:solidFill>
                  <a:srgbClr val="002D73"/>
                </a:solidFill>
              </a:rPr>
              <a:t>According to </a:t>
            </a:r>
            <a:r>
              <a:rPr lang="en-US" sz="1600" i="1">
                <a:solidFill>
                  <a:srgbClr val="002D73"/>
                </a:solidFill>
              </a:rPr>
              <a:t>The Bond Buyer </a:t>
            </a:r>
            <a:r>
              <a:rPr lang="en-US" sz="1600">
                <a:solidFill>
                  <a:srgbClr val="002D73"/>
                </a:solidFill>
              </a:rPr>
              <a:t>and </a:t>
            </a:r>
            <a:r>
              <a:rPr lang="en-US" sz="1600" i="1">
                <a:solidFill>
                  <a:srgbClr val="002D73"/>
                </a:solidFill>
              </a:rPr>
              <a:t>Thomson Reuters</a:t>
            </a:r>
            <a:r>
              <a:rPr lang="en-US" sz="1600">
                <a:solidFill>
                  <a:srgbClr val="002D73"/>
                </a:solidFill>
              </a:rPr>
              <a:t>, DASNY was the </a:t>
            </a:r>
            <a:r>
              <a:rPr lang="en-US" sz="1600" b="1">
                <a:solidFill>
                  <a:srgbClr val="007681"/>
                </a:solidFill>
              </a:rPr>
              <a:t>nation’s No.1 issuer </a:t>
            </a:r>
            <a:r>
              <a:rPr lang="en-US" sz="1600">
                <a:solidFill>
                  <a:srgbClr val="002D73"/>
                </a:solidFill>
              </a:rPr>
              <a:t>of tax-exempt and taxable municipal bonds in calendar year 2018.</a:t>
            </a:r>
          </a:p>
          <a:p>
            <a:pPr>
              <a:buNone/>
            </a:pPr>
            <a:endParaRPr lang="en-US" sz="1600">
              <a:solidFill>
                <a:srgbClr val="002D73"/>
              </a:solidFill>
            </a:endParaRPr>
          </a:p>
          <a:p>
            <a:pPr>
              <a:buNone/>
            </a:pPr>
            <a:r>
              <a:rPr lang="en-US" sz="1600">
                <a:solidFill>
                  <a:srgbClr val="002D73"/>
                </a:solidFill>
              </a:rPr>
              <a:t>As of March 31, 2019, the close of Fiscal Year 2018-19, DASNY: </a:t>
            </a:r>
            <a:br>
              <a:rPr lang="en-US" sz="1600">
                <a:solidFill>
                  <a:srgbClr val="002D73"/>
                </a:solidFill>
              </a:rPr>
            </a:br>
            <a:r>
              <a:rPr lang="en-US" sz="1600">
                <a:solidFill>
                  <a:srgbClr val="002D73"/>
                </a:solidFill>
              </a:rPr>
              <a:t>   </a:t>
            </a:r>
          </a:p>
          <a:p>
            <a:pPr lvl="1">
              <a:spcAft>
                <a:spcPts val="1000"/>
              </a:spcAft>
            </a:pPr>
            <a:r>
              <a:rPr lang="en-US" sz="1600">
                <a:solidFill>
                  <a:srgbClr val="002D73"/>
                </a:solidFill>
              </a:rPr>
              <a:t>Delivered </a:t>
            </a:r>
            <a:r>
              <a:rPr lang="en-US" sz="1600" b="1">
                <a:solidFill>
                  <a:srgbClr val="007681"/>
                </a:solidFill>
              </a:rPr>
              <a:t>$8.7 billion </a:t>
            </a:r>
            <a:r>
              <a:rPr lang="en-US" sz="1600">
                <a:solidFill>
                  <a:srgbClr val="002D73"/>
                </a:solidFill>
              </a:rPr>
              <a:t>bonds</a:t>
            </a:r>
          </a:p>
          <a:p>
            <a:pPr lvl="1">
              <a:spcAft>
                <a:spcPts val="1000"/>
              </a:spcAft>
            </a:pPr>
            <a:r>
              <a:rPr lang="en-US" sz="1600">
                <a:solidFill>
                  <a:srgbClr val="002D73"/>
                </a:solidFill>
              </a:rPr>
              <a:t>Managed </a:t>
            </a:r>
            <a:r>
              <a:rPr lang="en-US" sz="1600" b="1">
                <a:solidFill>
                  <a:srgbClr val="007681"/>
                </a:solidFill>
              </a:rPr>
              <a:t>1,025 </a:t>
            </a:r>
            <a:r>
              <a:rPr lang="en-US" sz="1600">
                <a:solidFill>
                  <a:srgbClr val="002D73"/>
                </a:solidFill>
              </a:rPr>
              <a:t>active construction projects</a:t>
            </a:r>
          </a:p>
          <a:p>
            <a:pPr lvl="1">
              <a:spcAft>
                <a:spcPts val="1000"/>
              </a:spcAft>
            </a:pPr>
            <a:r>
              <a:rPr lang="en-US" sz="1600">
                <a:solidFill>
                  <a:srgbClr val="002D73"/>
                </a:solidFill>
              </a:rPr>
              <a:t>Managed a construction pipeline of </a:t>
            </a:r>
            <a:r>
              <a:rPr lang="en-US" sz="1600" b="1">
                <a:solidFill>
                  <a:srgbClr val="007681"/>
                </a:solidFill>
              </a:rPr>
              <a:t>$6.56 billion</a:t>
            </a:r>
          </a:p>
          <a:p>
            <a:pPr lvl="1">
              <a:spcAft>
                <a:spcPts val="1000"/>
              </a:spcAft>
            </a:pPr>
            <a:r>
              <a:rPr lang="en-US" sz="1600">
                <a:solidFill>
                  <a:srgbClr val="002D73"/>
                </a:solidFill>
              </a:rPr>
              <a:t>Managed </a:t>
            </a:r>
            <a:r>
              <a:rPr lang="en-US" sz="1600" b="1">
                <a:solidFill>
                  <a:srgbClr val="007681"/>
                </a:solidFill>
              </a:rPr>
              <a:t>$705.2 million </a:t>
            </a:r>
            <a:r>
              <a:rPr lang="en-US" sz="1600">
                <a:solidFill>
                  <a:srgbClr val="002D73"/>
                </a:solidFill>
              </a:rPr>
              <a:t>in construction expenditures</a:t>
            </a:r>
          </a:p>
          <a:p>
            <a:pPr marL="0" indent="0">
              <a:spcAft>
                <a:spcPts val="1000"/>
              </a:spcAft>
              <a:buNone/>
            </a:pPr>
            <a:endParaRPr lang="en-US" sz="1800"/>
          </a:p>
        </p:txBody>
      </p:sp>
      <p:sp>
        <p:nvSpPr>
          <p:cNvPr id="4" name="Title 3">
            <a:extLst>
              <a:ext uri="{FF2B5EF4-FFF2-40B4-BE49-F238E27FC236}">
                <a16:creationId xmlns:a16="http://schemas.microsoft.com/office/drawing/2014/main" id="{2CCECE1E-C745-452A-BF77-34C48048396A}"/>
              </a:ext>
            </a:extLst>
          </p:cNvPr>
          <p:cNvSpPr txBox="1">
            <a:spLocks/>
          </p:cNvSpPr>
          <p:nvPr/>
        </p:nvSpPr>
        <p:spPr>
          <a:xfrm>
            <a:off x="472440" y="1157732"/>
            <a:ext cx="8229600" cy="719883"/>
          </a:xfrm>
          <a:prstGeom prst="rect">
            <a:avLst/>
          </a:prstGeom>
        </p:spPr>
        <p:txBody>
          <a:bodyPr vert="horz" lIns="91440" tIns="45720" rIns="91440" bIns="45720" rtlCol="0" anchor="ctr">
            <a:normAutofit fontScale="75000" lnSpcReduction="20000"/>
          </a:bodyPr>
          <a:lstStyle>
            <a:lvl1pPr algn="ctr"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r>
              <a:rPr lang="en-US" sz="1800" b="1" i="1">
                <a:solidFill>
                  <a:srgbClr val="002D73"/>
                </a:solidFill>
              </a:rPr>
              <a:t>continued</a:t>
            </a:r>
            <a:r>
              <a:rPr lang="en-US" sz="3600" b="1">
                <a:solidFill>
                  <a:srgbClr val="002D73"/>
                </a:solidFill>
              </a:rPr>
              <a:t> </a:t>
            </a:r>
            <a:br>
              <a:rPr lang="en-US" sz="3300" b="1">
                <a:solidFill>
                  <a:srgbClr val="0070C0"/>
                </a:solidFill>
                <a:latin typeface="+mn-lt"/>
              </a:rPr>
            </a:br>
            <a:endParaRPr lang="en-US" sz="2800" b="1" u="sng">
              <a:solidFill>
                <a:srgbClr val="0070C0"/>
              </a:solidFill>
              <a:latin typeface="+mn-lt"/>
            </a:endParaRPr>
          </a:p>
        </p:txBody>
      </p:sp>
    </p:spTree>
    <p:extLst>
      <p:ext uri="{BB962C8B-B14F-4D97-AF65-F5344CB8AC3E}">
        <p14:creationId xmlns:p14="http://schemas.microsoft.com/office/powerpoint/2010/main" val="1776210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098" y="642974"/>
            <a:ext cx="8229600" cy="770465"/>
          </a:xfrm>
        </p:spPr>
        <p:txBody>
          <a:bodyPr>
            <a:normAutofit/>
          </a:bodyPr>
          <a:lstStyle/>
          <a:p>
            <a:r>
              <a:rPr lang="en-US" sz="3000" b="1">
                <a:solidFill>
                  <a:srgbClr val="002D73"/>
                </a:solidFill>
              </a:rPr>
              <a:t>Accounts Payable Payment Process</a:t>
            </a:r>
            <a:endParaRPr lang="en-US" sz="3000" b="1" u="sng">
              <a:solidFill>
                <a:srgbClr val="0070C0"/>
              </a:solidFill>
              <a:latin typeface="+mn-lt"/>
            </a:endParaRPr>
          </a:p>
        </p:txBody>
      </p:sp>
      <p:sp>
        <p:nvSpPr>
          <p:cNvPr id="3" name="Content Placeholder 2"/>
          <p:cNvSpPr>
            <a:spLocks noGrp="1"/>
          </p:cNvSpPr>
          <p:nvPr>
            <p:ph idx="1"/>
          </p:nvPr>
        </p:nvSpPr>
        <p:spPr>
          <a:xfrm>
            <a:off x="457199" y="1404939"/>
            <a:ext cx="8229600" cy="4754563"/>
          </a:xfrm>
        </p:spPr>
        <p:txBody>
          <a:bodyPr vert="horz" lIns="91440" tIns="45720" rIns="91440" bIns="45720" rtlCol="0" anchor="t">
            <a:normAutofit/>
          </a:bodyPr>
          <a:lstStyle/>
          <a:p>
            <a:pPr marL="0" indent="0">
              <a:buNone/>
            </a:pPr>
            <a:r>
              <a:rPr lang="en-US" sz="1600" dirty="0">
                <a:solidFill>
                  <a:srgbClr val="007681"/>
                </a:solidFill>
                <a:latin typeface="Arial"/>
                <a:cs typeface="Arial"/>
              </a:rPr>
              <a:t>The Accounts Payable Unit (AP) is responsible for reviewing payments to ensure compliance with contracts, bond documents and/or DASNY policies and procedures.</a:t>
            </a:r>
          </a:p>
          <a:p>
            <a:pPr marL="0" indent="0" algn="ctr">
              <a:buNone/>
            </a:pPr>
            <a:endParaRPr lang="en-US" sz="2400" dirty="0">
              <a:solidFill>
                <a:schemeClr val="tx2"/>
              </a:solidFill>
              <a:latin typeface="+mn-lt"/>
            </a:endParaRPr>
          </a:p>
          <a:p>
            <a:pPr marL="0" indent="0" algn="ctr">
              <a:buNone/>
            </a:pPr>
            <a:r>
              <a:rPr lang="en-US" sz="2400" b="1" dirty="0">
                <a:solidFill>
                  <a:schemeClr val="tx2"/>
                </a:solidFill>
              </a:rPr>
              <a:t>Structure of Accounts Payable</a:t>
            </a:r>
          </a:p>
          <a:p>
            <a:pPr marL="0" indent="0" algn="ctr">
              <a:buNone/>
            </a:pPr>
            <a:r>
              <a:rPr lang="en-US" sz="2400" dirty="0">
                <a:solidFill>
                  <a:schemeClr val="tx2"/>
                </a:solidFill>
                <a:latin typeface="+mn-lt"/>
                <a:cs typeface="Arial"/>
              </a:rPr>
              <a:t>	</a:t>
            </a:r>
          </a:p>
          <a:p>
            <a:pPr marL="0" indent="0">
              <a:buNone/>
            </a:pPr>
            <a:endParaRPr lang="en-US" sz="2400" dirty="0"/>
          </a:p>
          <a:p>
            <a:pPr marL="0" indent="0">
              <a:buNone/>
            </a:pPr>
            <a:endParaRPr lang="en-US" sz="2400" dirty="0"/>
          </a:p>
        </p:txBody>
      </p:sp>
      <p:sp>
        <p:nvSpPr>
          <p:cNvPr id="5" name="Title 1"/>
          <p:cNvSpPr txBox="1">
            <a:spLocks/>
          </p:cNvSpPr>
          <p:nvPr/>
        </p:nvSpPr>
        <p:spPr>
          <a:xfrm>
            <a:off x="0" y="0"/>
            <a:ext cx="9067800" cy="1600200"/>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endParaRPr lang="en-US" sz="4200"/>
          </a:p>
        </p:txBody>
      </p:sp>
      <p:graphicFrame>
        <p:nvGraphicFramePr>
          <p:cNvPr id="6" name="Content Placeholder 3"/>
          <p:cNvGraphicFramePr>
            <a:graphicFrameLocks/>
          </p:cNvGraphicFramePr>
          <p:nvPr>
            <p:extLst>
              <p:ext uri="{D42A27DB-BD31-4B8C-83A1-F6EECF244321}">
                <p14:modId xmlns:p14="http://schemas.microsoft.com/office/powerpoint/2010/main" val="1945285731"/>
              </p:ext>
            </p:extLst>
          </p:nvPr>
        </p:nvGraphicFramePr>
        <p:xfrm>
          <a:off x="838200" y="3884614"/>
          <a:ext cx="1600200" cy="83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extBox 8"/>
          <p:cNvSpPr txBox="1"/>
          <p:nvPr/>
        </p:nvSpPr>
        <p:spPr>
          <a:xfrm>
            <a:off x="133758" y="3307527"/>
            <a:ext cx="3657599" cy="338554"/>
          </a:xfrm>
          <a:prstGeom prst="rect">
            <a:avLst/>
          </a:prstGeom>
          <a:noFill/>
        </p:spPr>
        <p:txBody>
          <a:bodyPr wrap="square" rtlCol="0">
            <a:spAutoFit/>
          </a:bodyPr>
          <a:lstStyle/>
          <a:p>
            <a:r>
              <a:rPr lang="en-US" sz="1600" b="1">
                <a:solidFill>
                  <a:srgbClr val="007681"/>
                </a:solidFill>
                <a:latin typeface="Arial" panose="020B0604020202020204" pitchFamily="34" charset="0"/>
                <a:cs typeface="Arial" panose="020B0604020202020204" pitchFamily="34" charset="0"/>
              </a:rPr>
              <a:t>DASNY Operating/Other Group</a:t>
            </a:r>
          </a:p>
        </p:txBody>
      </p:sp>
      <p:sp>
        <p:nvSpPr>
          <p:cNvPr id="10" name="TextBox 9"/>
          <p:cNvSpPr txBox="1"/>
          <p:nvPr/>
        </p:nvSpPr>
        <p:spPr>
          <a:xfrm>
            <a:off x="3624694" y="3322513"/>
            <a:ext cx="1818409" cy="338554"/>
          </a:xfrm>
          <a:prstGeom prst="rect">
            <a:avLst/>
          </a:prstGeom>
          <a:noFill/>
        </p:spPr>
        <p:txBody>
          <a:bodyPr wrap="square" rtlCol="0">
            <a:spAutoFit/>
          </a:bodyPr>
          <a:lstStyle/>
          <a:p>
            <a:pPr algn="ctr"/>
            <a:r>
              <a:rPr lang="en-US" sz="1600" b="1">
                <a:solidFill>
                  <a:srgbClr val="007681"/>
                </a:solidFill>
                <a:latin typeface="Arial" panose="020B0604020202020204" pitchFamily="34" charset="0"/>
                <a:cs typeface="Arial" panose="020B0604020202020204" pitchFamily="34" charset="0"/>
              </a:rPr>
              <a:t>Grants Group</a:t>
            </a:r>
          </a:p>
        </p:txBody>
      </p:sp>
      <p:sp>
        <p:nvSpPr>
          <p:cNvPr id="11" name="TextBox 10"/>
          <p:cNvSpPr txBox="1"/>
          <p:nvPr/>
        </p:nvSpPr>
        <p:spPr>
          <a:xfrm>
            <a:off x="6071754" y="5060721"/>
            <a:ext cx="2895600" cy="276999"/>
          </a:xfrm>
          <a:prstGeom prst="rect">
            <a:avLst/>
          </a:prstGeom>
          <a:noFill/>
        </p:spPr>
        <p:txBody>
          <a:bodyPr wrap="square" rtlCol="0">
            <a:spAutoFit/>
          </a:bodyPr>
          <a:lstStyle/>
          <a:p>
            <a:r>
              <a:rPr lang="en-US" sz="1200" b="1">
                <a:solidFill>
                  <a:schemeClr val="tx2"/>
                </a:solidFill>
                <a:latin typeface="Arial" panose="020B0604020202020204" pitchFamily="34" charset="0"/>
                <a:cs typeface="Arial" panose="020B0604020202020204" pitchFamily="34" charset="0"/>
              </a:rPr>
              <a:t>Processes construction payments</a:t>
            </a:r>
          </a:p>
        </p:txBody>
      </p:sp>
      <p:sp>
        <p:nvSpPr>
          <p:cNvPr id="13" name="TextBox 12"/>
          <p:cNvSpPr txBox="1"/>
          <p:nvPr/>
        </p:nvSpPr>
        <p:spPr>
          <a:xfrm>
            <a:off x="457200" y="5065239"/>
            <a:ext cx="2615045" cy="1015663"/>
          </a:xfrm>
          <a:prstGeom prst="rect">
            <a:avLst/>
          </a:prstGeom>
          <a:noFill/>
        </p:spPr>
        <p:txBody>
          <a:bodyPr wrap="square" rtlCol="0">
            <a:spAutoFit/>
          </a:bodyPr>
          <a:lstStyle/>
          <a:p>
            <a:r>
              <a:rPr lang="en-US" sz="1200" b="1">
                <a:solidFill>
                  <a:schemeClr val="tx2"/>
                </a:solidFill>
                <a:latin typeface="Arial" panose="020B0604020202020204" pitchFamily="34" charset="0"/>
                <a:cs typeface="Arial" panose="020B0604020202020204" pitchFamily="34" charset="0"/>
              </a:rPr>
              <a:t>Processes payments for:</a:t>
            </a:r>
          </a:p>
          <a:p>
            <a:pPr marL="285750" indent="-285750">
              <a:buFont typeface="Arial" pitchFamily="34" charset="0"/>
              <a:buChar char="•"/>
            </a:pPr>
            <a:r>
              <a:rPr lang="en-US" sz="1200">
                <a:solidFill>
                  <a:schemeClr val="tx2"/>
                </a:solidFill>
                <a:latin typeface="Arial" panose="020B0604020202020204" pitchFamily="34" charset="0"/>
                <a:cs typeface="Arial" panose="020B0604020202020204" pitchFamily="34" charset="0"/>
              </a:rPr>
              <a:t>DASNY Operating Funds</a:t>
            </a:r>
          </a:p>
          <a:p>
            <a:pPr marL="285750" indent="-285750">
              <a:buFont typeface="Arial" pitchFamily="34" charset="0"/>
              <a:buChar char="•"/>
            </a:pPr>
            <a:r>
              <a:rPr lang="en-US" sz="1200">
                <a:solidFill>
                  <a:schemeClr val="tx2"/>
                </a:solidFill>
                <a:latin typeface="Arial" panose="020B0604020202020204" pitchFamily="34" charset="0"/>
                <a:cs typeface="Arial" panose="020B0604020202020204" pitchFamily="34" charset="0"/>
              </a:rPr>
              <a:t>Program Operating Funds</a:t>
            </a:r>
          </a:p>
          <a:p>
            <a:pPr marL="285750" indent="-285750">
              <a:buFont typeface="Arial" pitchFamily="34" charset="0"/>
              <a:buChar char="•"/>
            </a:pPr>
            <a:r>
              <a:rPr lang="en-US" sz="1200">
                <a:solidFill>
                  <a:schemeClr val="tx2"/>
                </a:solidFill>
                <a:latin typeface="Arial" panose="020B0604020202020204" pitchFamily="34" charset="0"/>
                <a:cs typeface="Arial" panose="020B0604020202020204" pitchFamily="34" charset="0"/>
              </a:rPr>
              <a:t>Private Institutions</a:t>
            </a:r>
          </a:p>
          <a:p>
            <a:pPr marL="285750" indent="-285750">
              <a:buFont typeface="Arial" pitchFamily="34" charset="0"/>
              <a:buChar char="•"/>
            </a:pPr>
            <a:r>
              <a:rPr lang="en-US" sz="1200">
                <a:solidFill>
                  <a:schemeClr val="tx2"/>
                </a:solidFill>
                <a:latin typeface="Arial" panose="020B0604020202020204" pitchFamily="34" charset="0"/>
                <a:cs typeface="Arial" panose="020B0604020202020204" pitchFamily="34" charset="0"/>
              </a:rPr>
              <a:t>Upstate Comm. Colleges</a:t>
            </a:r>
          </a:p>
        </p:txBody>
      </p:sp>
      <p:sp>
        <p:nvSpPr>
          <p:cNvPr id="14" name="TextBox 13"/>
          <p:cNvSpPr txBox="1"/>
          <p:nvPr/>
        </p:nvSpPr>
        <p:spPr>
          <a:xfrm>
            <a:off x="3345872" y="5060722"/>
            <a:ext cx="2452255" cy="276999"/>
          </a:xfrm>
          <a:prstGeom prst="rect">
            <a:avLst/>
          </a:prstGeom>
          <a:noFill/>
        </p:spPr>
        <p:txBody>
          <a:bodyPr wrap="square" rtlCol="0">
            <a:spAutoFit/>
          </a:bodyPr>
          <a:lstStyle/>
          <a:p>
            <a:r>
              <a:rPr lang="en-US" sz="1200" b="1">
                <a:solidFill>
                  <a:schemeClr val="tx2"/>
                </a:solidFill>
                <a:latin typeface="Arial" panose="020B0604020202020204" pitchFamily="34" charset="0"/>
                <a:cs typeface="Arial" panose="020B0604020202020204" pitchFamily="34" charset="0"/>
              </a:rPr>
              <a:t>Processes grant payments</a:t>
            </a:r>
          </a:p>
        </p:txBody>
      </p:sp>
      <p:sp>
        <p:nvSpPr>
          <p:cNvPr id="15" name="TextBox 14"/>
          <p:cNvSpPr txBox="1"/>
          <p:nvPr/>
        </p:nvSpPr>
        <p:spPr>
          <a:xfrm>
            <a:off x="5928665" y="3322513"/>
            <a:ext cx="2507673" cy="338554"/>
          </a:xfrm>
          <a:prstGeom prst="rect">
            <a:avLst/>
          </a:prstGeom>
          <a:noFill/>
        </p:spPr>
        <p:txBody>
          <a:bodyPr wrap="square" rtlCol="0">
            <a:spAutoFit/>
          </a:bodyPr>
          <a:lstStyle/>
          <a:p>
            <a:pPr algn="ctr"/>
            <a:r>
              <a:rPr lang="en-US" sz="1600" b="1">
                <a:solidFill>
                  <a:srgbClr val="007681"/>
                </a:solidFill>
                <a:latin typeface="Arial" panose="020B0604020202020204" pitchFamily="34" charset="0"/>
                <a:cs typeface="Arial" panose="020B0604020202020204" pitchFamily="34" charset="0"/>
              </a:rPr>
              <a:t>Construction Group</a:t>
            </a:r>
          </a:p>
        </p:txBody>
      </p:sp>
      <p:graphicFrame>
        <p:nvGraphicFramePr>
          <p:cNvPr id="16" name="Content Placeholder 3"/>
          <p:cNvGraphicFramePr>
            <a:graphicFrameLocks/>
          </p:cNvGraphicFramePr>
          <p:nvPr>
            <p:extLst>
              <p:ext uri="{D42A27DB-BD31-4B8C-83A1-F6EECF244321}">
                <p14:modId xmlns:p14="http://schemas.microsoft.com/office/powerpoint/2010/main" val="1718211312"/>
              </p:ext>
            </p:extLst>
          </p:nvPr>
        </p:nvGraphicFramePr>
        <p:xfrm>
          <a:off x="697921" y="3782221"/>
          <a:ext cx="2133600" cy="12192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7" name="Content Placeholder 5"/>
          <p:cNvGraphicFramePr>
            <a:graphicFrameLocks/>
          </p:cNvGraphicFramePr>
          <p:nvPr>
            <p:extLst>
              <p:ext uri="{D42A27DB-BD31-4B8C-83A1-F6EECF244321}">
                <p14:modId xmlns:p14="http://schemas.microsoft.com/office/powerpoint/2010/main" val="4204478343"/>
              </p:ext>
            </p:extLst>
          </p:nvPr>
        </p:nvGraphicFramePr>
        <p:xfrm>
          <a:off x="5846618" y="3782222"/>
          <a:ext cx="2438400" cy="121920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19" name="Content Placeholder 5"/>
          <p:cNvGraphicFramePr>
            <a:graphicFrameLocks/>
          </p:cNvGraphicFramePr>
          <p:nvPr>
            <p:extLst>
              <p:ext uri="{D42A27DB-BD31-4B8C-83A1-F6EECF244321}">
                <p14:modId xmlns:p14="http://schemas.microsoft.com/office/powerpoint/2010/main" val="506864103"/>
              </p:ext>
            </p:extLst>
          </p:nvPr>
        </p:nvGraphicFramePr>
        <p:xfrm>
          <a:off x="3314700" y="3782222"/>
          <a:ext cx="2438400" cy="1219200"/>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Tree>
    <p:extLst>
      <p:ext uri="{BB962C8B-B14F-4D97-AF65-F5344CB8AC3E}">
        <p14:creationId xmlns:p14="http://schemas.microsoft.com/office/powerpoint/2010/main" val="424604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549" y="854196"/>
            <a:ext cx="8229600" cy="719883"/>
          </a:xfrm>
        </p:spPr>
        <p:txBody>
          <a:bodyPr>
            <a:normAutofit fontScale="90000"/>
          </a:bodyPr>
          <a:lstStyle/>
          <a:p>
            <a:r>
              <a:rPr lang="en-US" sz="3600" b="1">
                <a:solidFill>
                  <a:srgbClr val="002D73"/>
                </a:solidFill>
              </a:rPr>
              <a:t>Accounts Payable Payment Process</a:t>
            </a:r>
            <a:br>
              <a:rPr lang="en-US" sz="3600" b="1">
                <a:solidFill>
                  <a:srgbClr val="002D73"/>
                </a:solidFill>
              </a:rPr>
            </a:br>
            <a:r>
              <a:rPr lang="en-US" sz="1800" b="1" i="1">
                <a:solidFill>
                  <a:srgbClr val="002D73"/>
                </a:solidFill>
              </a:rPr>
              <a:t>continued</a:t>
            </a:r>
            <a:r>
              <a:rPr lang="en-US" sz="3600" b="1">
                <a:solidFill>
                  <a:srgbClr val="002D73"/>
                </a:solidFill>
              </a:rPr>
              <a:t> </a:t>
            </a:r>
            <a:br>
              <a:rPr lang="en-US" sz="3300" b="1">
                <a:solidFill>
                  <a:srgbClr val="0070C0"/>
                </a:solidFill>
                <a:latin typeface="+mn-lt"/>
              </a:rPr>
            </a:br>
            <a:endParaRPr lang="en-US" sz="2800" b="1" u="sng">
              <a:solidFill>
                <a:srgbClr val="0070C0"/>
              </a:solidFill>
              <a:latin typeface="+mn-lt"/>
            </a:endParaRPr>
          </a:p>
        </p:txBody>
      </p:sp>
      <p:sp>
        <p:nvSpPr>
          <p:cNvPr id="5" name="Content Placeholder 4"/>
          <p:cNvSpPr>
            <a:spLocks noGrp="1"/>
          </p:cNvSpPr>
          <p:nvPr>
            <p:ph idx="1"/>
          </p:nvPr>
        </p:nvSpPr>
        <p:spPr>
          <a:xfrm>
            <a:off x="271587" y="1508256"/>
            <a:ext cx="8726536" cy="4798233"/>
          </a:xfrm>
        </p:spPr>
        <p:txBody>
          <a:bodyPr vert="horz" lIns="91440" tIns="45720" rIns="91440" bIns="45720" rtlCol="0" anchor="t">
            <a:normAutofit/>
          </a:bodyPr>
          <a:lstStyle/>
          <a:p>
            <a:r>
              <a:rPr lang="en-US" sz="1400">
                <a:solidFill>
                  <a:srgbClr val="002D73"/>
                </a:solidFill>
                <a:latin typeface="Arial"/>
                <a:cs typeface="Arial"/>
              </a:rPr>
              <a:t>Although Investments maintains hundreds of bank accounts, monies are transferred from these accounts to either an operating, construction, or comprehensive payables disbursement account when payments are processed (wires may be processed directly from any account).</a:t>
            </a:r>
            <a:br>
              <a:rPr lang="en-US" sz="1400">
                <a:solidFill>
                  <a:srgbClr val="002D73"/>
                </a:solidFill>
                <a:latin typeface="Arial"/>
                <a:cs typeface="Arial"/>
              </a:rPr>
            </a:br>
            <a:endParaRPr lang="en-US" sz="1400">
              <a:solidFill>
                <a:srgbClr val="002D73"/>
              </a:solidFill>
              <a:latin typeface="Arial"/>
              <a:cs typeface="Arial"/>
            </a:endParaRPr>
          </a:p>
          <a:p>
            <a:r>
              <a:rPr lang="en-US" sz="1400">
                <a:solidFill>
                  <a:srgbClr val="002D73"/>
                </a:solidFill>
                <a:latin typeface="Arial"/>
                <a:cs typeface="Arial"/>
              </a:rPr>
              <a:t>AP processes bi-weekly check runs in addition to periodic off-cycles with a total monthly expenditure average of approximately $463M (200 operating checks = $7.7M, 550 construction checks = $66.6M, </a:t>
            </a:r>
            <a:br>
              <a:rPr lang="en-US" sz="1400">
                <a:solidFill>
                  <a:srgbClr val="002D73"/>
                </a:solidFill>
                <a:latin typeface="Arial"/>
                <a:cs typeface="Arial"/>
              </a:rPr>
            </a:br>
            <a:r>
              <a:rPr lang="en-US" sz="1400">
                <a:solidFill>
                  <a:srgbClr val="002D73"/>
                </a:solidFill>
                <a:latin typeface="Arial"/>
                <a:cs typeface="Arial"/>
              </a:rPr>
              <a:t>250 wires = $387.3M, 30 ACH payments = $352K, 25 Card payments = $738K)</a:t>
            </a:r>
          </a:p>
          <a:p>
            <a:pPr marL="0" indent="0">
              <a:buNone/>
            </a:pPr>
            <a:endParaRPr lang="en-US" sz="1200"/>
          </a:p>
          <a:p>
            <a:pPr marL="0" indent="0">
              <a:buNone/>
            </a:pPr>
            <a:endParaRPr lang="en-US" sz="1200"/>
          </a:p>
          <a:p>
            <a:endParaRPr lang="en-US" sz="1400"/>
          </a:p>
          <a:p>
            <a:endParaRPr lang="en-US" sz="1400"/>
          </a:p>
          <a:p>
            <a:pPr marL="0" indent="0">
              <a:buNone/>
            </a:pPr>
            <a:endParaRPr lang="en-US" sz="1400"/>
          </a:p>
        </p:txBody>
      </p:sp>
      <p:sp>
        <p:nvSpPr>
          <p:cNvPr id="6" name="TextBox 5"/>
          <p:cNvSpPr txBox="1"/>
          <p:nvPr/>
        </p:nvSpPr>
        <p:spPr>
          <a:xfrm>
            <a:off x="675410" y="3341178"/>
            <a:ext cx="2286000" cy="43088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050" b="1">
                <a:latin typeface="+mj-lt"/>
              </a:rPr>
              <a:t>Accounts Payable Process </a:t>
            </a:r>
          </a:p>
          <a:p>
            <a:pPr algn="ctr"/>
            <a:r>
              <a:rPr lang="en-US" sz="1050" b="1">
                <a:latin typeface="+mj-lt"/>
              </a:rPr>
              <a:t>9 Business Days</a:t>
            </a:r>
          </a:p>
        </p:txBody>
      </p:sp>
      <p:sp>
        <p:nvSpPr>
          <p:cNvPr id="8" name="TextBox 7"/>
          <p:cNvSpPr txBox="1"/>
          <p:nvPr/>
        </p:nvSpPr>
        <p:spPr>
          <a:xfrm>
            <a:off x="3844636" y="3341177"/>
            <a:ext cx="2057400" cy="43088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050" b="1">
                <a:latin typeface="+mj-lt"/>
              </a:rPr>
              <a:t>Investment Process</a:t>
            </a:r>
          </a:p>
          <a:p>
            <a:pPr algn="ctr"/>
            <a:r>
              <a:rPr lang="en-US" sz="1050" b="1">
                <a:latin typeface="+mj-lt"/>
              </a:rPr>
              <a:t> 2 Business Days</a:t>
            </a:r>
          </a:p>
        </p:txBody>
      </p:sp>
      <p:sp>
        <p:nvSpPr>
          <p:cNvPr id="9" name="TextBox 8"/>
          <p:cNvSpPr txBox="1"/>
          <p:nvPr/>
        </p:nvSpPr>
        <p:spPr>
          <a:xfrm>
            <a:off x="6553200" y="3313468"/>
            <a:ext cx="2133600" cy="43088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050" b="1">
                <a:latin typeface="+mj-lt"/>
              </a:rPr>
              <a:t>Financial Mgmt. Process</a:t>
            </a:r>
          </a:p>
          <a:p>
            <a:pPr algn="ctr"/>
            <a:r>
              <a:rPr lang="en-US" sz="1050" b="1">
                <a:latin typeface="+mj-lt"/>
              </a:rPr>
              <a:t> 3 Business Days</a:t>
            </a:r>
          </a:p>
        </p:txBody>
      </p:sp>
      <p:sp>
        <p:nvSpPr>
          <p:cNvPr id="10" name="TextBox 9"/>
          <p:cNvSpPr txBox="1"/>
          <p:nvPr/>
        </p:nvSpPr>
        <p:spPr>
          <a:xfrm>
            <a:off x="90054" y="4281007"/>
            <a:ext cx="1219200" cy="430887"/>
          </a:xfrm>
          <a:prstGeom prst="rect">
            <a:avLst/>
          </a:prstGeom>
          <a:noFill/>
        </p:spPr>
        <p:txBody>
          <a:bodyPr wrap="square" rtlCol="0">
            <a:spAutoFit/>
          </a:bodyPr>
          <a:lstStyle/>
          <a:p>
            <a:pPr algn="ctr"/>
            <a:r>
              <a:rPr lang="en-US" sz="1100" b="1" u="sng">
                <a:latin typeface="+mj-lt"/>
              </a:rPr>
              <a:t>Payments Due to AP</a:t>
            </a:r>
          </a:p>
        </p:txBody>
      </p:sp>
      <p:sp>
        <p:nvSpPr>
          <p:cNvPr id="11" name="TextBox 10"/>
          <p:cNvSpPr txBox="1"/>
          <p:nvPr/>
        </p:nvSpPr>
        <p:spPr>
          <a:xfrm>
            <a:off x="1981200" y="4310998"/>
            <a:ext cx="1295400" cy="430887"/>
          </a:xfrm>
          <a:prstGeom prst="rect">
            <a:avLst/>
          </a:prstGeom>
          <a:noFill/>
        </p:spPr>
        <p:txBody>
          <a:bodyPr wrap="square" rtlCol="0">
            <a:spAutoFit/>
          </a:bodyPr>
          <a:lstStyle/>
          <a:p>
            <a:pPr algn="ctr"/>
            <a:r>
              <a:rPr lang="en-US" sz="1100" b="1" u="sng">
                <a:latin typeface="+mj-lt"/>
              </a:rPr>
              <a:t>Final Posting of Payments </a:t>
            </a:r>
            <a:endParaRPr lang="en-US" sz="1100" b="1">
              <a:latin typeface="+mj-lt"/>
            </a:endParaRPr>
          </a:p>
        </p:txBody>
      </p:sp>
      <p:sp>
        <p:nvSpPr>
          <p:cNvPr id="12" name="TextBox 11"/>
          <p:cNvSpPr txBox="1"/>
          <p:nvPr/>
        </p:nvSpPr>
        <p:spPr>
          <a:xfrm>
            <a:off x="3255818" y="4281008"/>
            <a:ext cx="1818409" cy="600164"/>
          </a:xfrm>
          <a:prstGeom prst="rect">
            <a:avLst/>
          </a:prstGeom>
          <a:noFill/>
        </p:spPr>
        <p:txBody>
          <a:bodyPr wrap="square" rtlCol="0">
            <a:spAutoFit/>
          </a:bodyPr>
          <a:lstStyle/>
          <a:p>
            <a:pPr algn="ctr"/>
            <a:r>
              <a:rPr lang="en-US" sz="1100" b="1" u="sng">
                <a:latin typeface="+mj-lt"/>
              </a:rPr>
              <a:t>Prepare Schedules and Trustee Certifications for Investments</a:t>
            </a:r>
          </a:p>
        </p:txBody>
      </p:sp>
      <p:sp>
        <p:nvSpPr>
          <p:cNvPr id="13" name="TextBox 12"/>
          <p:cNvSpPr txBox="1"/>
          <p:nvPr/>
        </p:nvSpPr>
        <p:spPr>
          <a:xfrm>
            <a:off x="4953000" y="4267152"/>
            <a:ext cx="1600200" cy="430887"/>
          </a:xfrm>
          <a:prstGeom prst="rect">
            <a:avLst/>
          </a:prstGeom>
          <a:noFill/>
        </p:spPr>
        <p:txBody>
          <a:bodyPr wrap="square" rtlCol="0">
            <a:spAutoFit/>
          </a:bodyPr>
          <a:lstStyle/>
          <a:p>
            <a:pPr algn="ctr"/>
            <a:r>
              <a:rPr lang="en-US" sz="1100" b="1" u="sng">
                <a:latin typeface="+mj-lt"/>
              </a:rPr>
              <a:t>Investment Unit Funding Process</a:t>
            </a:r>
          </a:p>
        </p:txBody>
      </p:sp>
      <p:sp>
        <p:nvSpPr>
          <p:cNvPr id="14" name="TextBox 13"/>
          <p:cNvSpPr txBox="1"/>
          <p:nvPr/>
        </p:nvSpPr>
        <p:spPr>
          <a:xfrm>
            <a:off x="6553200" y="4234841"/>
            <a:ext cx="1430482" cy="430887"/>
          </a:xfrm>
          <a:prstGeom prst="rect">
            <a:avLst/>
          </a:prstGeom>
          <a:noFill/>
        </p:spPr>
        <p:txBody>
          <a:bodyPr wrap="square" rtlCol="0">
            <a:spAutoFit/>
          </a:bodyPr>
          <a:lstStyle/>
          <a:p>
            <a:r>
              <a:rPr lang="en-US" sz="1100" b="1" u="sng">
                <a:latin typeface="+mj-lt"/>
              </a:rPr>
              <a:t>Checks printed &amp; reviewed</a:t>
            </a:r>
          </a:p>
        </p:txBody>
      </p:sp>
      <p:sp>
        <p:nvSpPr>
          <p:cNvPr id="15" name="TextBox 14"/>
          <p:cNvSpPr txBox="1"/>
          <p:nvPr/>
        </p:nvSpPr>
        <p:spPr>
          <a:xfrm>
            <a:off x="7924800" y="4234839"/>
            <a:ext cx="990599" cy="430887"/>
          </a:xfrm>
          <a:prstGeom prst="rect">
            <a:avLst/>
          </a:prstGeom>
          <a:noFill/>
        </p:spPr>
        <p:txBody>
          <a:bodyPr wrap="square" rtlCol="0">
            <a:spAutoFit/>
          </a:bodyPr>
          <a:lstStyle/>
          <a:p>
            <a:r>
              <a:rPr lang="en-US" sz="1100" b="1" u="sng">
                <a:latin typeface="+mj-lt"/>
              </a:rPr>
              <a:t>Payments to vendors</a:t>
            </a:r>
          </a:p>
        </p:txBody>
      </p:sp>
      <p:cxnSp>
        <p:nvCxnSpPr>
          <p:cNvPr id="20" name="Straight Connector 19"/>
          <p:cNvCxnSpPr/>
          <p:nvPr/>
        </p:nvCxnSpPr>
        <p:spPr>
          <a:xfrm>
            <a:off x="675410" y="3976254"/>
            <a:ext cx="348961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671946" y="3962399"/>
            <a:ext cx="6928" cy="26323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4159825" y="3976254"/>
            <a:ext cx="1" cy="23552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4343400" y="3976254"/>
            <a:ext cx="155863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4357255" y="3976254"/>
            <a:ext cx="0" cy="2493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5915890" y="3976254"/>
            <a:ext cx="0" cy="2493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6934198" y="3976254"/>
            <a:ext cx="14858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6934198" y="3976254"/>
            <a:ext cx="0" cy="2493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8430488" y="3976254"/>
            <a:ext cx="1" cy="2493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C5B5BC35-5BEA-4FDF-AB61-F45894CD19A3}"/>
              </a:ext>
            </a:extLst>
          </p:cNvPr>
          <p:cNvSpPr/>
          <p:nvPr/>
        </p:nvSpPr>
        <p:spPr>
          <a:xfrm>
            <a:off x="4453217" y="3244334"/>
            <a:ext cx="237566" cy="369332"/>
          </a:xfrm>
          <a:prstGeom prst="rect">
            <a:avLst/>
          </a:prstGeom>
        </p:spPr>
        <p:txBody>
          <a:bodyPr wrap="none">
            <a:spAutoFit/>
          </a:bodyPr>
          <a:lstStyle/>
          <a:p>
            <a:r>
              <a:rPr lang="en-US"/>
              <a:t> </a:t>
            </a:r>
          </a:p>
        </p:txBody>
      </p:sp>
      <p:sp>
        <p:nvSpPr>
          <p:cNvPr id="7" name="Rectangle 6">
            <a:extLst>
              <a:ext uri="{FF2B5EF4-FFF2-40B4-BE49-F238E27FC236}">
                <a16:creationId xmlns:a16="http://schemas.microsoft.com/office/drawing/2014/main" id="{B7050976-9CC2-4933-A856-5CFF4C567DED}"/>
              </a:ext>
            </a:extLst>
          </p:cNvPr>
          <p:cNvSpPr/>
          <p:nvPr/>
        </p:nvSpPr>
        <p:spPr>
          <a:xfrm>
            <a:off x="4453217" y="3244334"/>
            <a:ext cx="237566" cy="369332"/>
          </a:xfrm>
          <a:prstGeom prst="rect">
            <a:avLst/>
          </a:prstGeom>
        </p:spPr>
        <p:txBody>
          <a:bodyPr wrap="none">
            <a:spAutoFit/>
          </a:bodyPr>
          <a:lstStyle/>
          <a:p>
            <a:r>
              <a:rPr lang="en-US"/>
              <a:t> </a:t>
            </a:r>
          </a:p>
        </p:txBody>
      </p:sp>
      <p:sp>
        <p:nvSpPr>
          <p:cNvPr id="30" name="TextBox 29">
            <a:extLst>
              <a:ext uri="{FF2B5EF4-FFF2-40B4-BE49-F238E27FC236}">
                <a16:creationId xmlns:a16="http://schemas.microsoft.com/office/drawing/2014/main" id="{45D1C2E9-F2F5-4738-BB4C-D4AA1B2CC5E0}"/>
              </a:ext>
            </a:extLst>
          </p:cNvPr>
          <p:cNvSpPr txBox="1"/>
          <p:nvPr/>
        </p:nvSpPr>
        <p:spPr>
          <a:xfrm>
            <a:off x="90053" y="4870678"/>
            <a:ext cx="1823513" cy="769441"/>
          </a:xfrm>
          <a:prstGeom prst="rect">
            <a:avLst/>
          </a:prstGeom>
          <a:noFill/>
        </p:spPr>
        <p:txBody>
          <a:bodyPr wrap="square" rtlCol="0">
            <a:spAutoFit/>
          </a:bodyPr>
          <a:lstStyle/>
          <a:p>
            <a:r>
              <a:rPr lang="en-US" sz="1100" b="1">
                <a:latin typeface="+mj-lt"/>
              </a:rPr>
              <a:t>Payments are reviewed, approved, and posted nightly in our Financial Mgt. System, JD Edwards (JDE)</a:t>
            </a:r>
          </a:p>
        </p:txBody>
      </p:sp>
      <p:sp>
        <p:nvSpPr>
          <p:cNvPr id="32" name="TextBox 31">
            <a:extLst>
              <a:ext uri="{FF2B5EF4-FFF2-40B4-BE49-F238E27FC236}">
                <a16:creationId xmlns:a16="http://schemas.microsoft.com/office/drawing/2014/main" id="{0A56739A-5F24-47C3-AC56-6EABF8742C6B}"/>
              </a:ext>
            </a:extLst>
          </p:cNvPr>
          <p:cNvSpPr txBox="1"/>
          <p:nvPr/>
        </p:nvSpPr>
        <p:spPr>
          <a:xfrm>
            <a:off x="2012375" y="4888079"/>
            <a:ext cx="1559882" cy="769441"/>
          </a:xfrm>
          <a:prstGeom prst="rect">
            <a:avLst/>
          </a:prstGeom>
          <a:noFill/>
        </p:spPr>
        <p:txBody>
          <a:bodyPr wrap="square" rtlCol="0">
            <a:spAutoFit/>
          </a:bodyPr>
          <a:lstStyle/>
          <a:p>
            <a:r>
              <a:rPr lang="en-US" sz="1100" b="1">
                <a:latin typeface="+mj-lt"/>
              </a:rPr>
              <a:t>Payment Groups are created in JDE and payment reports are generated </a:t>
            </a:r>
          </a:p>
        </p:txBody>
      </p:sp>
      <p:sp>
        <p:nvSpPr>
          <p:cNvPr id="33" name="TextBox 32">
            <a:extLst>
              <a:ext uri="{FF2B5EF4-FFF2-40B4-BE49-F238E27FC236}">
                <a16:creationId xmlns:a16="http://schemas.microsoft.com/office/drawing/2014/main" id="{1A493C05-6BAF-470F-BA15-6CC3C81838B6}"/>
              </a:ext>
            </a:extLst>
          </p:cNvPr>
          <p:cNvSpPr txBox="1"/>
          <p:nvPr/>
        </p:nvSpPr>
        <p:spPr>
          <a:xfrm>
            <a:off x="3577314" y="4896156"/>
            <a:ext cx="1559882" cy="938719"/>
          </a:xfrm>
          <a:prstGeom prst="rect">
            <a:avLst/>
          </a:prstGeom>
          <a:noFill/>
        </p:spPr>
        <p:txBody>
          <a:bodyPr wrap="square" rtlCol="0">
            <a:spAutoFit/>
          </a:bodyPr>
          <a:lstStyle/>
          <a:p>
            <a:r>
              <a:rPr lang="en-US" sz="1100" b="1">
                <a:latin typeface="+mj-lt"/>
              </a:rPr>
              <a:t>Payment reports are used to prepare Schedules for Investments and Trustee Certifications </a:t>
            </a:r>
          </a:p>
        </p:txBody>
      </p:sp>
    </p:spTree>
    <p:extLst>
      <p:ext uri="{BB962C8B-B14F-4D97-AF65-F5344CB8AC3E}">
        <p14:creationId xmlns:p14="http://schemas.microsoft.com/office/powerpoint/2010/main" val="1736032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54E8D8E-3827-409B-B8F2-713BE0366E83}"/>
              </a:ext>
            </a:extLst>
          </p:cNvPr>
          <p:cNvSpPr txBox="1"/>
          <p:nvPr/>
        </p:nvSpPr>
        <p:spPr>
          <a:xfrm>
            <a:off x="723900" y="541868"/>
            <a:ext cx="7696200" cy="553998"/>
          </a:xfrm>
          <a:prstGeom prst="rect">
            <a:avLst/>
          </a:prstGeom>
          <a:noFill/>
          <a:ln>
            <a:noFill/>
          </a:ln>
        </p:spPr>
        <p:txBody>
          <a:bodyPr wrap="square" rtlCol="0" anchor="t">
            <a:spAutoFit/>
          </a:bodyPr>
          <a:lstStyle/>
          <a:p>
            <a:pPr algn="ctr" defTabSz="914378">
              <a:defRPr/>
            </a:pPr>
            <a:r>
              <a:rPr lang="en-US" sz="3000" b="1">
                <a:solidFill>
                  <a:srgbClr val="002D73"/>
                </a:solidFill>
                <a:latin typeface="Arial" panose="020B0604020202020204" pitchFamily="34" charset="0"/>
                <a:cs typeface="Arial" panose="020B0604020202020204" pitchFamily="34" charset="0"/>
              </a:rPr>
              <a:t>Numbers at a Glance</a:t>
            </a:r>
          </a:p>
        </p:txBody>
      </p:sp>
      <p:pic>
        <p:nvPicPr>
          <p:cNvPr id="6" name="Picture 5">
            <a:extLst>
              <a:ext uri="{FF2B5EF4-FFF2-40B4-BE49-F238E27FC236}">
                <a16:creationId xmlns:a16="http://schemas.microsoft.com/office/drawing/2014/main" id="{9CA3A1C4-B168-4B71-B539-CDCC7F76E0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51292" y="6037244"/>
            <a:ext cx="1795485" cy="576434"/>
          </a:xfrm>
          <a:prstGeom prst="rect">
            <a:avLst/>
          </a:prstGeom>
        </p:spPr>
      </p:pic>
      <p:pic>
        <p:nvPicPr>
          <p:cNvPr id="7" name="Picture 6">
            <a:extLst>
              <a:ext uri="{FF2B5EF4-FFF2-40B4-BE49-F238E27FC236}">
                <a16:creationId xmlns:a16="http://schemas.microsoft.com/office/drawing/2014/main" id="{77A8B279-F241-4B2C-AE10-A202A7D372CD}"/>
              </a:ext>
            </a:extLst>
          </p:cNvPr>
          <p:cNvPicPr>
            <a:picLocks noChangeAspect="1"/>
          </p:cNvPicPr>
          <p:nvPr/>
        </p:nvPicPr>
        <p:blipFill>
          <a:blip r:embed="rId4"/>
          <a:stretch>
            <a:fillRect/>
          </a:stretch>
        </p:blipFill>
        <p:spPr>
          <a:xfrm>
            <a:off x="1733909" y="1269347"/>
            <a:ext cx="5400136" cy="3205553"/>
          </a:xfrm>
          <a:prstGeom prst="rect">
            <a:avLst/>
          </a:prstGeom>
        </p:spPr>
      </p:pic>
      <p:pic>
        <p:nvPicPr>
          <p:cNvPr id="8" name="Picture 7">
            <a:extLst>
              <a:ext uri="{FF2B5EF4-FFF2-40B4-BE49-F238E27FC236}">
                <a16:creationId xmlns:a16="http://schemas.microsoft.com/office/drawing/2014/main" id="{82125125-3EC4-4D19-B7FA-3C09A9CE5267}"/>
              </a:ext>
            </a:extLst>
          </p:cNvPr>
          <p:cNvPicPr>
            <a:picLocks noChangeAspect="1"/>
          </p:cNvPicPr>
          <p:nvPr/>
        </p:nvPicPr>
        <p:blipFill>
          <a:blip r:embed="rId5"/>
          <a:stretch>
            <a:fillRect/>
          </a:stretch>
        </p:blipFill>
        <p:spPr>
          <a:xfrm>
            <a:off x="2170136" y="4602861"/>
            <a:ext cx="4507870" cy="1713271"/>
          </a:xfrm>
          <a:prstGeom prst="rect">
            <a:avLst/>
          </a:prstGeom>
        </p:spPr>
      </p:pic>
      <p:sp>
        <p:nvSpPr>
          <p:cNvPr id="2" name="TextBox 1">
            <a:extLst>
              <a:ext uri="{FF2B5EF4-FFF2-40B4-BE49-F238E27FC236}">
                <a16:creationId xmlns:a16="http://schemas.microsoft.com/office/drawing/2014/main" id="{E2B9FBD2-8E45-432A-ABA7-6F0FB11203B0}"/>
              </a:ext>
            </a:extLst>
          </p:cNvPr>
          <p:cNvSpPr txBox="1"/>
          <p:nvPr/>
        </p:nvSpPr>
        <p:spPr>
          <a:xfrm>
            <a:off x="2311879" y="3884432"/>
            <a:ext cx="603849" cy="230832"/>
          </a:xfrm>
          <a:prstGeom prst="rect">
            <a:avLst/>
          </a:prstGeom>
          <a:noFill/>
        </p:spPr>
        <p:txBody>
          <a:bodyPr wrap="square" rtlCol="0">
            <a:spAutoFit/>
          </a:bodyPr>
          <a:lstStyle/>
          <a:p>
            <a:r>
              <a:rPr lang="en-US" sz="900" b="1"/>
              <a:t>$ in Mils</a:t>
            </a:r>
          </a:p>
        </p:txBody>
      </p:sp>
    </p:spTree>
    <p:extLst>
      <p:ext uri="{BB962C8B-B14F-4D97-AF65-F5344CB8AC3E}">
        <p14:creationId xmlns:p14="http://schemas.microsoft.com/office/powerpoint/2010/main" val="37383552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70720" y="527672"/>
            <a:ext cx="7696200" cy="553998"/>
          </a:xfrm>
          <a:prstGeom prst="rect">
            <a:avLst/>
          </a:prstGeom>
          <a:noFill/>
          <a:ln>
            <a:noFill/>
          </a:ln>
        </p:spPr>
        <p:txBody>
          <a:bodyPr wrap="square" rtlCol="0" anchor="t">
            <a:spAutoFit/>
          </a:bodyPr>
          <a:lstStyle/>
          <a:p>
            <a:pPr algn="ctr" defTabSz="914378">
              <a:defRPr/>
            </a:pPr>
            <a:r>
              <a:rPr lang="en-US" sz="3000" b="1">
                <a:solidFill>
                  <a:srgbClr val="0070C0"/>
                </a:solidFill>
                <a:latin typeface="Calibri"/>
              </a:rPr>
              <a:t> </a:t>
            </a:r>
            <a:r>
              <a:rPr lang="en-US" sz="3000" b="1">
                <a:solidFill>
                  <a:srgbClr val="002D73"/>
                </a:solidFill>
                <a:latin typeface="Arial" panose="020B0604020202020204" pitchFamily="34" charset="0"/>
                <a:cs typeface="Arial" panose="020B0604020202020204" pitchFamily="34" charset="0"/>
              </a:rPr>
              <a:t>Numbers at a Glance</a:t>
            </a:r>
          </a:p>
        </p:txBody>
      </p:sp>
      <p:sp>
        <p:nvSpPr>
          <p:cNvPr id="8" name="Scroll: Horizontal 7">
            <a:extLst>
              <a:ext uri="{FF2B5EF4-FFF2-40B4-BE49-F238E27FC236}">
                <a16:creationId xmlns:a16="http://schemas.microsoft.com/office/drawing/2014/main" id="{7B908700-DC99-4587-9028-91B58216488E}"/>
              </a:ext>
            </a:extLst>
          </p:cNvPr>
          <p:cNvSpPr/>
          <p:nvPr/>
        </p:nvSpPr>
        <p:spPr>
          <a:xfrm>
            <a:off x="88845" y="4798426"/>
            <a:ext cx="4429975" cy="1438382"/>
          </a:xfrm>
          <a:prstGeom prst="horizontalScroll">
            <a:avLst/>
          </a:prstGeom>
        </p:spPr>
        <p:style>
          <a:lnRef idx="2">
            <a:schemeClr val="accent3"/>
          </a:lnRef>
          <a:fillRef idx="1">
            <a:schemeClr val="lt1"/>
          </a:fillRef>
          <a:effectRef idx="0">
            <a:schemeClr val="accent3"/>
          </a:effectRef>
          <a:fontRef idx="minor">
            <a:schemeClr val="dk1"/>
          </a:fontRef>
        </p:style>
        <p:txBody>
          <a:bodyPr rtlCol="0" anchor="ctr"/>
          <a:lstStyle/>
          <a:p>
            <a:r>
              <a:rPr lang="en-US" sz="1400">
                <a:solidFill>
                  <a:srgbClr val="002D73"/>
                </a:solidFill>
                <a:latin typeface="Arial" panose="020B0604020202020204" pitchFamily="34" charset="0"/>
                <a:cs typeface="Arial" panose="020B0604020202020204" pitchFamily="34" charset="0"/>
              </a:rPr>
              <a:t>On average per month, DASNY receives approximately $200 million from approximately 240 wire and check transactions (68% of the volume from wires, 32% from checks). </a:t>
            </a:r>
          </a:p>
        </p:txBody>
      </p:sp>
      <p:sp>
        <p:nvSpPr>
          <p:cNvPr id="9" name="Scroll: Horizontal 8">
            <a:extLst>
              <a:ext uri="{FF2B5EF4-FFF2-40B4-BE49-F238E27FC236}">
                <a16:creationId xmlns:a16="http://schemas.microsoft.com/office/drawing/2014/main" id="{86920B2B-F978-4F9F-9BB6-A9ED2695D1A5}"/>
              </a:ext>
            </a:extLst>
          </p:cNvPr>
          <p:cNvSpPr/>
          <p:nvPr/>
        </p:nvSpPr>
        <p:spPr>
          <a:xfrm>
            <a:off x="4735235" y="4710421"/>
            <a:ext cx="4179881" cy="1495673"/>
          </a:xfrm>
          <a:prstGeom prst="horizontalScroll">
            <a:avLst/>
          </a:prstGeom>
        </p:spPr>
        <p:style>
          <a:lnRef idx="2">
            <a:schemeClr val="accent6"/>
          </a:lnRef>
          <a:fillRef idx="1">
            <a:schemeClr val="lt1"/>
          </a:fillRef>
          <a:effectRef idx="0">
            <a:schemeClr val="accent6"/>
          </a:effectRef>
          <a:fontRef idx="minor">
            <a:schemeClr val="dk1"/>
          </a:fontRef>
        </p:style>
        <p:txBody>
          <a:bodyPr rtlCol="0" anchor="ctr"/>
          <a:lstStyle/>
          <a:p>
            <a:r>
              <a:rPr lang="en-US" sz="1300" dirty="0">
                <a:solidFill>
                  <a:srgbClr val="002D73"/>
                </a:solidFill>
                <a:latin typeface="Arial" panose="020B0604020202020204" pitchFamily="34" charset="0"/>
                <a:cs typeface="Arial" panose="020B0604020202020204" pitchFamily="34" charset="0"/>
              </a:rPr>
              <a:t>On average per month, DASNY makes more than 1,000 payments totaling $460 million. </a:t>
            </a:r>
            <a:br>
              <a:rPr lang="en-US" sz="1300" dirty="0">
                <a:solidFill>
                  <a:srgbClr val="002D73"/>
                </a:solidFill>
                <a:latin typeface="Arial" panose="020B0604020202020204" pitchFamily="34" charset="0"/>
                <a:cs typeface="Arial" panose="020B0604020202020204" pitchFamily="34" charset="0"/>
              </a:rPr>
            </a:br>
            <a:r>
              <a:rPr lang="en-US" sz="1300" dirty="0">
                <a:solidFill>
                  <a:srgbClr val="002D73"/>
                </a:solidFill>
                <a:latin typeface="Arial" panose="020B0604020202020204" pitchFamily="34" charset="0"/>
                <a:cs typeface="Arial" panose="020B0604020202020204" pitchFamily="34" charset="0"/>
              </a:rPr>
              <a:t>The methods of payment include: </a:t>
            </a:r>
            <a:br>
              <a:rPr lang="en-US" sz="1300" dirty="0">
                <a:solidFill>
                  <a:srgbClr val="002D73"/>
                </a:solidFill>
                <a:latin typeface="Arial" panose="020B0604020202020204" pitchFamily="34" charset="0"/>
                <a:cs typeface="Arial" panose="020B0604020202020204" pitchFamily="34" charset="0"/>
              </a:rPr>
            </a:br>
            <a:r>
              <a:rPr lang="en-US" sz="1300" dirty="0">
                <a:solidFill>
                  <a:srgbClr val="002D73"/>
                </a:solidFill>
                <a:latin typeface="Arial" panose="020B0604020202020204" pitchFamily="34" charset="0"/>
                <a:cs typeface="Arial" panose="020B0604020202020204" pitchFamily="34" charset="0"/>
              </a:rPr>
              <a:t>Checks represent 71% of the volume, Wires 24% and ACH/Card Payments 5%. </a:t>
            </a:r>
          </a:p>
        </p:txBody>
      </p:sp>
      <p:pic>
        <p:nvPicPr>
          <p:cNvPr id="3" name="Picture 2">
            <a:extLst>
              <a:ext uri="{FF2B5EF4-FFF2-40B4-BE49-F238E27FC236}">
                <a16:creationId xmlns:a16="http://schemas.microsoft.com/office/drawing/2014/main" id="{DF642686-9AA7-4E50-8956-BB32BB84F249}"/>
              </a:ext>
            </a:extLst>
          </p:cNvPr>
          <p:cNvPicPr>
            <a:picLocks noChangeAspect="1"/>
          </p:cNvPicPr>
          <p:nvPr/>
        </p:nvPicPr>
        <p:blipFill>
          <a:blip r:embed="rId3"/>
          <a:stretch>
            <a:fillRect/>
          </a:stretch>
        </p:blipFill>
        <p:spPr>
          <a:xfrm>
            <a:off x="205185" y="1394416"/>
            <a:ext cx="4313635" cy="3156225"/>
          </a:xfrm>
          <a:prstGeom prst="rect">
            <a:avLst/>
          </a:prstGeom>
        </p:spPr>
      </p:pic>
      <p:pic>
        <p:nvPicPr>
          <p:cNvPr id="5" name="Picture 4">
            <a:extLst>
              <a:ext uri="{FF2B5EF4-FFF2-40B4-BE49-F238E27FC236}">
                <a16:creationId xmlns:a16="http://schemas.microsoft.com/office/drawing/2014/main" id="{0A167EB7-3389-43D7-8948-04A45E0CA917}"/>
              </a:ext>
            </a:extLst>
          </p:cNvPr>
          <p:cNvPicPr>
            <a:picLocks noChangeAspect="1"/>
          </p:cNvPicPr>
          <p:nvPr/>
        </p:nvPicPr>
        <p:blipFill>
          <a:blip r:embed="rId4"/>
          <a:stretch>
            <a:fillRect/>
          </a:stretch>
        </p:blipFill>
        <p:spPr>
          <a:xfrm>
            <a:off x="4735235" y="1398100"/>
            <a:ext cx="4150399" cy="3089233"/>
          </a:xfrm>
          <a:prstGeom prst="rect">
            <a:avLst/>
          </a:prstGeom>
        </p:spPr>
      </p:pic>
      <p:sp>
        <p:nvSpPr>
          <p:cNvPr id="7" name="Title 3">
            <a:extLst>
              <a:ext uri="{FF2B5EF4-FFF2-40B4-BE49-F238E27FC236}">
                <a16:creationId xmlns:a16="http://schemas.microsoft.com/office/drawing/2014/main" id="{C8E5D699-AE42-4053-995C-3B618FAB2C2C}"/>
              </a:ext>
            </a:extLst>
          </p:cNvPr>
          <p:cNvSpPr txBox="1">
            <a:spLocks/>
          </p:cNvSpPr>
          <p:nvPr/>
        </p:nvSpPr>
        <p:spPr>
          <a:xfrm>
            <a:off x="457200" y="895427"/>
            <a:ext cx="8229600" cy="719883"/>
          </a:xfrm>
          <a:prstGeom prst="rect">
            <a:avLst/>
          </a:prstGeom>
        </p:spPr>
        <p:txBody>
          <a:bodyPr vert="horz" lIns="91440" tIns="45720" rIns="91440" bIns="45720" rtlCol="0" anchor="ctr">
            <a:normAutofit fontScale="75000" lnSpcReduction="20000"/>
          </a:bodyPr>
          <a:lstStyle>
            <a:lvl1pPr algn="ctr"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r>
              <a:rPr lang="en-US" sz="1800" b="1" i="1">
                <a:solidFill>
                  <a:srgbClr val="002D73"/>
                </a:solidFill>
              </a:rPr>
              <a:t>continued</a:t>
            </a:r>
            <a:r>
              <a:rPr lang="en-US" sz="3600" b="1">
                <a:solidFill>
                  <a:srgbClr val="002D73"/>
                </a:solidFill>
              </a:rPr>
              <a:t> </a:t>
            </a:r>
            <a:br>
              <a:rPr lang="en-US" sz="3300" b="1">
                <a:solidFill>
                  <a:srgbClr val="0070C0"/>
                </a:solidFill>
                <a:latin typeface="+mn-lt"/>
              </a:rPr>
            </a:br>
            <a:endParaRPr lang="en-US" sz="2800" b="1" u="sng">
              <a:solidFill>
                <a:srgbClr val="0070C0"/>
              </a:solidFill>
              <a:latin typeface="+mn-lt"/>
            </a:endParaRPr>
          </a:p>
        </p:txBody>
      </p:sp>
    </p:spTree>
    <p:extLst>
      <p:ext uri="{BB962C8B-B14F-4D97-AF65-F5344CB8AC3E}">
        <p14:creationId xmlns:p14="http://schemas.microsoft.com/office/powerpoint/2010/main" val="1271638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ver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ontent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F7091A8761C494BA3A2BC689B664265" ma:contentTypeVersion="6" ma:contentTypeDescription="Create a new document." ma:contentTypeScope="" ma:versionID="47a177dc5ebeadb4c22ab5b06e82e3bb">
  <xsd:schema xmlns:xsd="http://www.w3.org/2001/XMLSchema" xmlns:xs="http://www.w3.org/2001/XMLSchema" xmlns:p="http://schemas.microsoft.com/office/2006/metadata/properties" xmlns:ns2="b06aae9e-9f1a-46d1-a071-f9d629a8bd2d" xmlns:ns3="8db7f780-1832-4e6a-884a-ed491478a5ef" targetNamespace="http://schemas.microsoft.com/office/2006/metadata/properties" ma:root="true" ma:fieldsID="8aa4860f3ba252e70fdf45331ab373b0" ns2:_="" ns3:_="">
    <xsd:import namespace="b06aae9e-9f1a-46d1-a071-f9d629a8bd2d"/>
    <xsd:import namespace="8db7f780-1832-4e6a-884a-ed491478a5e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6aae9e-9f1a-46d1-a071-f9d629a8bd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db7f780-1832-4e6a-884a-ed491478a5e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92F03DA-1BBD-4837-9434-4B676418C212}">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06aae9e-9f1a-46d1-a071-f9d629a8bd2d"/>
    <ds:schemaRef ds:uri="8db7f780-1832-4e6a-884a-ed491478a5ef"/>
    <ds:schemaRef ds:uri="http://www.w3.org/XML/1998/namespace"/>
    <ds:schemaRef ds:uri="http://purl.org/dc/dcmitype/"/>
  </ds:schemaRefs>
</ds:datastoreItem>
</file>

<file path=customXml/itemProps2.xml><?xml version="1.0" encoding="utf-8"?>
<ds:datastoreItem xmlns:ds="http://schemas.openxmlformats.org/officeDocument/2006/customXml" ds:itemID="{D88F1831-FE2A-4C7D-B3A7-BF3A23DB3CA3}">
  <ds:schemaRefs>
    <ds:schemaRef ds:uri="8db7f780-1832-4e6a-884a-ed491478a5ef"/>
    <ds:schemaRef ds:uri="b06aae9e-9f1a-46d1-a071-f9d629a8bd2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BD70B1BC-0E18-4DE1-B1C2-CE20064C3D8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14</TotalTime>
  <Words>1754</Words>
  <Application>Microsoft Office PowerPoint</Application>
  <PresentationFormat>On-screen Show (4:3)</PresentationFormat>
  <Paragraphs>331</Paragraphs>
  <Slides>25</Slides>
  <Notes>22</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25</vt:i4>
      </vt:variant>
    </vt:vector>
  </HeadingPairs>
  <TitlesOfParts>
    <vt:vector size="33" baseType="lpstr">
      <vt:lpstr>Arial</vt:lpstr>
      <vt:lpstr>Arial,Sans-Serif</vt:lpstr>
      <vt:lpstr>Calibri</vt:lpstr>
      <vt:lpstr>Courier New</vt:lpstr>
      <vt:lpstr>Times New Roman</vt:lpstr>
      <vt:lpstr>2_Custom Design</vt:lpstr>
      <vt:lpstr>Cover Master</vt:lpstr>
      <vt:lpstr>Content Master</vt:lpstr>
      <vt:lpstr>PowerPoint Presentation</vt:lpstr>
      <vt:lpstr>Agenda</vt:lpstr>
      <vt:lpstr>Presenter Introduction</vt:lpstr>
      <vt:lpstr>PowerPoint Presentation</vt:lpstr>
      <vt:lpstr>DASNY Overview</vt:lpstr>
      <vt:lpstr>Accounts Payable Payment Process</vt:lpstr>
      <vt:lpstr>Accounts Payable Payment Process continued  </vt:lpstr>
      <vt:lpstr>PowerPoint Presentation</vt:lpstr>
      <vt:lpstr>PowerPoint Presentation</vt:lpstr>
      <vt:lpstr>Payment Coordination  </vt:lpstr>
      <vt:lpstr>PowerPoint Presentation</vt:lpstr>
      <vt:lpstr>Payment Coordination  continued </vt:lpstr>
      <vt:lpstr>Disbursement of Funds</vt:lpstr>
      <vt:lpstr>Disbursement of Funds continued</vt:lpstr>
      <vt:lpstr>Disbursement of Funds continued</vt:lpstr>
      <vt:lpstr>Post Funding Procedures</vt:lpstr>
      <vt:lpstr>Post Funding Procedures Continued</vt:lpstr>
      <vt:lpstr>Current Challenges</vt:lpstr>
      <vt:lpstr>PowerPoint Presentation</vt:lpstr>
      <vt:lpstr>PowerPoint Presentation</vt:lpstr>
      <vt:lpstr>PowerPoint Presentation</vt:lpstr>
      <vt:lpstr>Reminders</vt:lpstr>
      <vt:lpstr>  </vt:lpstr>
      <vt:lpstr>Appendix</vt:lpstr>
      <vt:lpstr>Appendix - Continued</vt:lpstr>
    </vt:vector>
  </TitlesOfParts>
  <Company>Dormitory Authority - State of New York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Cash Flow Identification</dc:title>
  <dc:creator>DASNY</dc:creator>
  <cp:lastModifiedBy>Lai, Sophy</cp:lastModifiedBy>
  <cp:revision>4</cp:revision>
  <cp:lastPrinted>2019-12-18T15:25:15Z</cp:lastPrinted>
  <dcterms:created xsi:type="dcterms:W3CDTF">2012-07-05T16:04:22Z</dcterms:created>
  <dcterms:modified xsi:type="dcterms:W3CDTF">2019-12-19T16:54:32Z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0x0101002F7091A8761C494BA3A2BC689B664265</vt:lpwstr>
  </property>
</Properties>
</file>